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9" r:id="rId3"/>
    <p:sldId id="275" r:id="rId4"/>
    <p:sldId id="316" r:id="rId5"/>
    <p:sldId id="297" r:id="rId6"/>
    <p:sldId id="296" r:id="rId7"/>
    <p:sldId id="268" r:id="rId8"/>
    <p:sldId id="272" r:id="rId9"/>
    <p:sldId id="298" r:id="rId10"/>
    <p:sldId id="315" r:id="rId11"/>
    <p:sldId id="267" r:id="rId12"/>
    <p:sldId id="317" r:id="rId13"/>
    <p:sldId id="265" r:id="rId14"/>
    <p:sldId id="301" r:id="rId15"/>
    <p:sldId id="304" r:id="rId16"/>
    <p:sldId id="305" r:id="rId17"/>
    <p:sldId id="306" r:id="rId18"/>
    <p:sldId id="307" r:id="rId19"/>
    <p:sldId id="308" r:id="rId20"/>
    <p:sldId id="302" r:id="rId21"/>
    <p:sldId id="309" r:id="rId22"/>
    <p:sldId id="310" r:id="rId23"/>
    <p:sldId id="312" r:id="rId24"/>
    <p:sldId id="311" r:id="rId25"/>
    <p:sldId id="313" r:id="rId26"/>
    <p:sldId id="300" r:id="rId27"/>
    <p:sldId id="299" r:id="rId28"/>
    <p:sldId id="274" r:id="rId29"/>
    <p:sldId id="303" r:id="rId30"/>
    <p:sldId id="285" r:id="rId31"/>
    <p:sldId id="314" r:id="rId32"/>
    <p:sldId id="27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kxDo3SmBRfJA59hzjP1VQ==" hashData="XTP51B/6OOpkWKxcj20isJ6YzcofyJx7yIxgBCE64uWTX95laBu45Qp4LBBTPHL68Si+dl2FyGA4NtWQfNtGj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3E6"/>
    <a:srgbClr val="B7E3ED"/>
    <a:srgbClr val="BDE2EA"/>
    <a:srgbClr val="A6B6C5"/>
    <a:srgbClr val="1F4E79"/>
    <a:srgbClr val="5A338B"/>
    <a:srgbClr val="0F459F"/>
    <a:srgbClr val="005073"/>
    <a:srgbClr val="FFC0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326" autoAdjust="0"/>
  </p:normalViewPr>
  <p:slideViewPr>
    <p:cSldViewPr snapToGrid="0">
      <p:cViewPr varScale="1">
        <p:scale>
          <a:sx n="102" d="100"/>
          <a:sy n="102" d="100"/>
        </p:scale>
        <p:origin x="954" y="9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97264F-2B3F-4700-9C1A-860AE36E174E}" type="datetimeFigureOut">
              <a:rPr lang="en-US" smtClean="0"/>
              <a:t>7/20/2026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5BC556-C4DC-448B-B17A-8D571AA216C1}" type="slidenum">
              <a:rPr lang="en-US" smtClean="0"/>
              <a:t>‹#›</a:t>
            </a:fld>
            <a:endParaRPr lang="en-US"/>
          </a:p>
        </p:txBody>
      </p:sp>
    </p:spTree>
    <p:extLst>
      <p:ext uri="{BB962C8B-B14F-4D97-AF65-F5344CB8AC3E}">
        <p14:creationId xmlns:p14="http://schemas.microsoft.com/office/powerpoint/2010/main" val="4059258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Quá trình ký tài liệu thông thường hiện đang có nhiều vấn đề bất cập: Thời gian, chi phí và tính an toàn, bảo mật thông tin. Ngoài ra, việc lưu trữ cũng như xử lý hồ sơ cũng đang là một vấn đề đang được quan tâm hiện nay.</a:t>
            </a:r>
          </a:p>
        </p:txBody>
      </p:sp>
      <p:sp>
        <p:nvSpPr>
          <p:cNvPr id="4" name="Slide Number Placeholder 3"/>
          <p:cNvSpPr>
            <a:spLocks noGrp="1"/>
          </p:cNvSpPr>
          <p:nvPr>
            <p:ph type="sldNum" sz="quarter" idx="5"/>
          </p:nvPr>
        </p:nvSpPr>
        <p:spPr/>
        <p:txBody>
          <a:bodyPr/>
          <a:lstStyle/>
          <a:p>
            <a:fld id="{EA5BC556-C4DC-448B-B17A-8D571AA216C1}" type="slidenum">
              <a:rPr lang="en-US" smtClean="0"/>
              <a:t>3</a:t>
            </a:fld>
            <a:endParaRPr lang="en-US"/>
          </a:p>
        </p:txBody>
      </p:sp>
    </p:spTree>
    <p:extLst>
      <p:ext uri="{BB962C8B-B14F-4D97-AF65-F5344CB8AC3E}">
        <p14:creationId xmlns:p14="http://schemas.microsoft.com/office/powerpoint/2010/main" val="2229540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Mô tả sơ bộ sơ đồ luồng</a:t>
            </a:r>
            <a:endParaRPr lang="vi-VN" dirty="0"/>
          </a:p>
          <a:p>
            <a:endParaRPr lang="vi-VN" dirty="0"/>
          </a:p>
        </p:txBody>
      </p:sp>
      <p:sp>
        <p:nvSpPr>
          <p:cNvPr id="4" name="Slide Number Placeholder 3"/>
          <p:cNvSpPr>
            <a:spLocks noGrp="1"/>
          </p:cNvSpPr>
          <p:nvPr>
            <p:ph type="sldNum" sz="quarter" idx="5"/>
          </p:nvPr>
        </p:nvSpPr>
        <p:spPr/>
        <p:txBody>
          <a:bodyPr/>
          <a:lstStyle/>
          <a:p>
            <a:fld id="{EA5BC556-C4DC-448B-B17A-8D571AA216C1}" type="slidenum">
              <a:rPr lang="en-US" smtClean="0"/>
              <a:t>20</a:t>
            </a:fld>
            <a:endParaRPr lang="en-US"/>
          </a:p>
        </p:txBody>
      </p:sp>
    </p:spTree>
    <p:extLst>
      <p:ext uri="{BB962C8B-B14F-4D97-AF65-F5344CB8AC3E}">
        <p14:creationId xmlns:p14="http://schemas.microsoft.com/office/powerpoint/2010/main" val="3608082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Nhấn mạnh vai trò các bên liên quan</a:t>
            </a:r>
            <a:endParaRPr lang="vi-VN" dirty="0"/>
          </a:p>
        </p:txBody>
      </p:sp>
      <p:sp>
        <p:nvSpPr>
          <p:cNvPr id="4" name="Slide Number Placeholder 3"/>
          <p:cNvSpPr>
            <a:spLocks noGrp="1"/>
          </p:cNvSpPr>
          <p:nvPr>
            <p:ph type="sldNum" sz="quarter" idx="5"/>
          </p:nvPr>
        </p:nvSpPr>
        <p:spPr/>
        <p:txBody>
          <a:bodyPr/>
          <a:lstStyle/>
          <a:p>
            <a:fld id="{EA5BC556-C4DC-448B-B17A-8D571AA216C1}" type="slidenum">
              <a:rPr lang="en-US" smtClean="0"/>
              <a:t>26</a:t>
            </a:fld>
            <a:endParaRPr lang="en-US"/>
          </a:p>
        </p:txBody>
      </p:sp>
    </p:spTree>
    <p:extLst>
      <p:ext uri="{BB962C8B-B14F-4D97-AF65-F5344CB8AC3E}">
        <p14:creationId xmlns:p14="http://schemas.microsoft.com/office/powerpoint/2010/main" val="4134950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Giới thiệu Mô hình kinh doanh dự kiến triển khai theo phân khúc khách hàng</a:t>
            </a:r>
          </a:p>
        </p:txBody>
      </p:sp>
      <p:sp>
        <p:nvSpPr>
          <p:cNvPr id="4" name="Slide Number Placeholder 3"/>
          <p:cNvSpPr>
            <a:spLocks noGrp="1"/>
          </p:cNvSpPr>
          <p:nvPr>
            <p:ph type="sldNum" sz="quarter" idx="5"/>
          </p:nvPr>
        </p:nvSpPr>
        <p:spPr/>
        <p:txBody>
          <a:bodyPr/>
          <a:lstStyle/>
          <a:p>
            <a:fld id="{EA5BC556-C4DC-448B-B17A-8D571AA216C1}" type="slidenum">
              <a:rPr lang="en-US" smtClean="0"/>
              <a:t>28</a:t>
            </a:fld>
            <a:endParaRPr lang="en-US"/>
          </a:p>
        </p:txBody>
      </p:sp>
    </p:spTree>
    <p:extLst>
      <p:ext uri="{BB962C8B-B14F-4D97-AF65-F5344CB8AC3E}">
        <p14:creationId xmlns:p14="http://schemas.microsoft.com/office/powerpoint/2010/main" val="1791833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458DD-2A00-0A7D-5725-0834F445B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3A539-C22C-EFD1-08BA-F3665C4C4A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E83B93-F88B-1910-FAA5-2BB1EA3B5A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Giới thiệu Mô hình kinh doanh dự kiến triển khai theo phân khúc khách hàng</a:t>
            </a:r>
          </a:p>
          <a:p>
            <a:endParaRPr lang="en-US" dirty="0"/>
          </a:p>
        </p:txBody>
      </p:sp>
      <p:sp>
        <p:nvSpPr>
          <p:cNvPr id="4" name="Slide Number Placeholder 3">
            <a:extLst>
              <a:ext uri="{FF2B5EF4-FFF2-40B4-BE49-F238E27FC236}">
                <a16:creationId xmlns:a16="http://schemas.microsoft.com/office/drawing/2014/main" id="{F1744EBA-5C33-2FC5-1814-902228966067}"/>
              </a:ext>
            </a:extLst>
          </p:cNvPr>
          <p:cNvSpPr>
            <a:spLocks noGrp="1"/>
          </p:cNvSpPr>
          <p:nvPr>
            <p:ph type="sldNum" sz="quarter" idx="5"/>
          </p:nvPr>
        </p:nvSpPr>
        <p:spPr/>
        <p:txBody>
          <a:bodyPr/>
          <a:lstStyle/>
          <a:p>
            <a:fld id="{EA5BC556-C4DC-448B-B17A-8D571AA216C1}" type="slidenum">
              <a:rPr lang="en-US" smtClean="0"/>
              <a:t>29</a:t>
            </a:fld>
            <a:endParaRPr lang="en-US"/>
          </a:p>
        </p:txBody>
      </p:sp>
    </p:spTree>
    <p:extLst>
      <p:ext uri="{BB962C8B-B14F-4D97-AF65-F5344CB8AC3E}">
        <p14:creationId xmlns:p14="http://schemas.microsoft.com/office/powerpoint/2010/main" val="2745248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Mô tả sơ bộ về lộ trình triển khai kinh doanh</a:t>
            </a:r>
            <a:endParaRPr lang="vi-VN" dirty="0"/>
          </a:p>
        </p:txBody>
      </p:sp>
      <p:sp>
        <p:nvSpPr>
          <p:cNvPr id="4" name="Slide Number Placeholder 3"/>
          <p:cNvSpPr>
            <a:spLocks noGrp="1"/>
          </p:cNvSpPr>
          <p:nvPr>
            <p:ph type="sldNum" sz="quarter" idx="5"/>
          </p:nvPr>
        </p:nvSpPr>
        <p:spPr/>
        <p:txBody>
          <a:bodyPr/>
          <a:lstStyle/>
          <a:p>
            <a:fld id="{EA5BC556-C4DC-448B-B17A-8D571AA216C1}" type="slidenum">
              <a:rPr lang="en-US" smtClean="0"/>
              <a:t>31</a:t>
            </a:fld>
            <a:endParaRPr lang="en-US"/>
          </a:p>
        </p:txBody>
      </p:sp>
    </p:spTree>
    <p:extLst>
      <p:ext uri="{BB962C8B-B14F-4D97-AF65-F5344CB8AC3E}">
        <p14:creationId xmlns:p14="http://schemas.microsoft.com/office/powerpoint/2010/main" val="783979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A5BC556-C4DC-448B-B17A-8D571AA216C1}" type="slidenum">
              <a:rPr lang="en-US" smtClean="0"/>
              <a:t>5</a:t>
            </a:fld>
            <a:endParaRPr lang="en-US"/>
          </a:p>
        </p:txBody>
      </p:sp>
    </p:spTree>
    <p:extLst>
      <p:ext uri="{BB962C8B-B14F-4D97-AF65-F5344CB8AC3E}">
        <p14:creationId xmlns:p14="http://schemas.microsoft.com/office/powerpoint/2010/main" val="2583037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Nắm bắt được các vấn đề trên, Mobile-ID đã xây dựng lên dịch vụ </a:t>
            </a:r>
            <a:r>
              <a:rPr lang="en-US" dirty="0" err="1"/>
              <a:t>GoPaperless</a:t>
            </a:r>
            <a:r>
              <a:rPr lang="en-US" dirty="0"/>
              <a:t> và đây chính là giải pháp hợp lý nhất cho quy trình ký tài liệu hiện nay.</a:t>
            </a:r>
          </a:p>
        </p:txBody>
      </p:sp>
      <p:sp>
        <p:nvSpPr>
          <p:cNvPr id="4" name="Slide Number Placeholder 3"/>
          <p:cNvSpPr>
            <a:spLocks noGrp="1"/>
          </p:cNvSpPr>
          <p:nvPr>
            <p:ph type="sldNum" sz="quarter" idx="5"/>
          </p:nvPr>
        </p:nvSpPr>
        <p:spPr/>
        <p:txBody>
          <a:bodyPr/>
          <a:lstStyle/>
          <a:p>
            <a:fld id="{EA5BC556-C4DC-448B-B17A-8D571AA216C1}" type="slidenum">
              <a:rPr lang="en-US" smtClean="0"/>
              <a:t>6</a:t>
            </a:fld>
            <a:endParaRPr lang="en-US"/>
          </a:p>
        </p:txBody>
      </p:sp>
    </p:spTree>
    <p:extLst>
      <p:ext uri="{BB962C8B-B14F-4D97-AF65-F5344CB8AC3E}">
        <p14:creationId xmlns:p14="http://schemas.microsoft.com/office/powerpoint/2010/main" val="4255150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Với </a:t>
            </a:r>
            <a:r>
              <a:rPr lang="en-US" dirty="0" err="1"/>
              <a:t>GoPaperless</a:t>
            </a:r>
            <a:r>
              <a:rPr lang="en-US" dirty="0"/>
              <a:t>, các vấn đề bất cập trên đã được đơn giản hóa và tối ưu. Cùng với mục tiêu của </a:t>
            </a:r>
            <a:r>
              <a:rPr lang="en-US" dirty="0" err="1"/>
              <a:t>GoPaperless</a:t>
            </a:r>
            <a:r>
              <a:rPr lang="en-US" dirty="0"/>
              <a:t> mà Mobile-ID hướng đến.</a:t>
            </a:r>
          </a:p>
        </p:txBody>
      </p:sp>
      <p:sp>
        <p:nvSpPr>
          <p:cNvPr id="4" name="Slide Number Placeholder 3"/>
          <p:cNvSpPr>
            <a:spLocks noGrp="1"/>
          </p:cNvSpPr>
          <p:nvPr>
            <p:ph type="sldNum" sz="quarter" idx="5"/>
          </p:nvPr>
        </p:nvSpPr>
        <p:spPr/>
        <p:txBody>
          <a:bodyPr/>
          <a:lstStyle/>
          <a:p>
            <a:fld id="{EA5BC556-C4DC-448B-B17A-8D571AA216C1}" type="slidenum">
              <a:rPr lang="en-US" smtClean="0"/>
              <a:t>7</a:t>
            </a:fld>
            <a:endParaRPr lang="en-US"/>
          </a:p>
        </p:txBody>
      </p:sp>
    </p:spTree>
    <p:extLst>
      <p:ext uri="{BB962C8B-B14F-4D97-AF65-F5344CB8AC3E}">
        <p14:creationId xmlns:p14="http://schemas.microsoft.com/office/powerpoint/2010/main" val="2045529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Giới thiệu về </a:t>
            </a:r>
            <a:r>
              <a:rPr lang="en-US" dirty="0" err="1"/>
              <a:t>GoPaperless</a:t>
            </a:r>
            <a:r>
              <a:rPr lang="en-US" dirty="0"/>
              <a:t> </a:t>
            </a:r>
            <a:r>
              <a:rPr lang="en-US" dirty="0" err="1"/>
              <a:t>Gateview</a:t>
            </a:r>
            <a:r>
              <a:rPr lang="en-US" dirty="0"/>
              <a:t> và giới thiệu về các tính năng tối ưu</a:t>
            </a:r>
          </a:p>
        </p:txBody>
      </p:sp>
      <p:sp>
        <p:nvSpPr>
          <p:cNvPr id="4" name="Slide Number Placeholder 3"/>
          <p:cNvSpPr>
            <a:spLocks noGrp="1"/>
          </p:cNvSpPr>
          <p:nvPr>
            <p:ph type="sldNum" sz="quarter" idx="5"/>
          </p:nvPr>
        </p:nvSpPr>
        <p:spPr/>
        <p:txBody>
          <a:bodyPr/>
          <a:lstStyle/>
          <a:p>
            <a:fld id="{EA5BC556-C4DC-448B-B17A-8D571AA216C1}" type="slidenum">
              <a:rPr lang="en-US" smtClean="0"/>
              <a:t>8</a:t>
            </a:fld>
            <a:endParaRPr lang="en-US"/>
          </a:p>
        </p:txBody>
      </p:sp>
    </p:spTree>
    <p:extLst>
      <p:ext uri="{BB962C8B-B14F-4D97-AF65-F5344CB8AC3E}">
        <p14:creationId xmlns:p14="http://schemas.microsoft.com/office/powerpoint/2010/main" val="475793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A3104-1BF1-E00D-4DA6-A847782BD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AC9D9-1949-8114-83C9-4E93D1AA04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D4C31-A655-CCC4-8FB1-D515BEE14E39}"/>
              </a:ext>
            </a:extLst>
          </p:cNvPr>
          <p:cNvSpPr>
            <a:spLocks noGrp="1"/>
          </p:cNvSpPr>
          <p:nvPr>
            <p:ph type="body" idx="1"/>
          </p:nvPr>
        </p:nvSpPr>
        <p:spPr/>
        <p:txBody>
          <a:bodyPr/>
          <a:lstStyle/>
          <a:p>
            <a:r>
              <a:rPr lang="en-US" dirty="0"/>
              <a:t>Giới thiệu về </a:t>
            </a:r>
            <a:r>
              <a:rPr lang="en-US" dirty="0" err="1"/>
              <a:t>GoPaperless</a:t>
            </a:r>
            <a:r>
              <a:rPr lang="en-US" dirty="0"/>
              <a:t> </a:t>
            </a:r>
            <a:r>
              <a:rPr lang="en-US" dirty="0" err="1"/>
              <a:t>Gateview</a:t>
            </a:r>
            <a:r>
              <a:rPr lang="en-US" dirty="0"/>
              <a:t> và giới thiệu về các tính năng tối ưu =&gt; Kết luận lí do chọn </a:t>
            </a:r>
            <a:r>
              <a:rPr lang="en-US" dirty="0" err="1"/>
              <a:t>GoPaperless</a:t>
            </a:r>
            <a:r>
              <a:rPr lang="en-US" dirty="0"/>
              <a:t> Gateway view</a:t>
            </a:r>
          </a:p>
        </p:txBody>
      </p:sp>
      <p:sp>
        <p:nvSpPr>
          <p:cNvPr id="4" name="Slide Number Placeholder 3">
            <a:extLst>
              <a:ext uri="{FF2B5EF4-FFF2-40B4-BE49-F238E27FC236}">
                <a16:creationId xmlns:a16="http://schemas.microsoft.com/office/drawing/2014/main" id="{B8952088-A876-8FEE-19E9-40E91E84D438}"/>
              </a:ext>
            </a:extLst>
          </p:cNvPr>
          <p:cNvSpPr>
            <a:spLocks noGrp="1"/>
          </p:cNvSpPr>
          <p:nvPr>
            <p:ph type="sldNum" sz="quarter" idx="5"/>
          </p:nvPr>
        </p:nvSpPr>
        <p:spPr/>
        <p:txBody>
          <a:bodyPr/>
          <a:lstStyle/>
          <a:p>
            <a:fld id="{EA5BC556-C4DC-448B-B17A-8D571AA216C1}" type="slidenum">
              <a:rPr lang="en-US" smtClean="0"/>
              <a:t>9</a:t>
            </a:fld>
            <a:endParaRPr lang="en-US"/>
          </a:p>
        </p:txBody>
      </p:sp>
    </p:spTree>
    <p:extLst>
      <p:ext uri="{BB962C8B-B14F-4D97-AF65-F5344CB8AC3E}">
        <p14:creationId xmlns:p14="http://schemas.microsoft.com/office/powerpoint/2010/main" val="3000603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A5BC556-C4DC-448B-B17A-8D571AA216C1}" type="slidenum">
              <a:rPr lang="en-US" smtClean="0"/>
              <a:t>10</a:t>
            </a:fld>
            <a:endParaRPr lang="en-US"/>
          </a:p>
        </p:txBody>
      </p:sp>
    </p:spTree>
    <p:extLst>
      <p:ext uri="{BB962C8B-B14F-4D97-AF65-F5344CB8AC3E}">
        <p14:creationId xmlns:p14="http://schemas.microsoft.com/office/powerpoint/2010/main" val="3581434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Phân khúc khách hàng tiềm năng, bao gồm 4 phân khúc: ….</a:t>
            </a:r>
          </a:p>
        </p:txBody>
      </p:sp>
      <p:sp>
        <p:nvSpPr>
          <p:cNvPr id="4" name="Slide Number Placeholder 3"/>
          <p:cNvSpPr>
            <a:spLocks noGrp="1"/>
          </p:cNvSpPr>
          <p:nvPr>
            <p:ph type="sldNum" sz="quarter" idx="5"/>
          </p:nvPr>
        </p:nvSpPr>
        <p:spPr/>
        <p:txBody>
          <a:bodyPr/>
          <a:lstStyle/>
          <a:p>
            <a:fld id="{EA5BC556-C4DC-448B-B17A-8D571AA216C1}" type="slidenum">
              <a:rPr lang="en-US" smtClean="0"/>
              <a:t>11</a:t>
            </a:fld>
            <a:endParaRPr lang="en-US"/>
          </a:p>
        </p:txBody>
      </p:sp>
    </p:spTree>
    <p:extLst>
      <p:ext uri="{BB962C8B-B14F-4D97-AF65-F5344CB8AC3E}">
        <p14:creationId xmlns:p14="http://schemas.microsoft.com/office/powerpoint/2010/main" val="995235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Mô tả sơ bộ sơ đồ luồng</a:t>
            </a:r>
            <a:endParaRPr lang="vi-VN" dirty="0"/>
          </a:p>
        </p:txBody>
      </p:sp>
      <p:sp>
        <p:nvSpPr>
          <p:cNvPr id="4" name="Slide Number Placeholder 3"/>
          <p:cNvSpPr>
            <a:spLocks noGrp="1"/>
          </p:cNvSpPr>
          <p:nvPr>
            <p:ph type="sldNum" sz="quarter" idx="5"/>
          </p:nvPr>
        </p:nvSpPr>
        <p:spPr/>
        <p:txBody>
          <a:bodyPr/>
          <a:lstStyle/>
          <a:p>
            <a:fld id="{EA5BC556-C4DC-448B-B17A-8D571AA216C1}" type="slidenum">
              <a:rPr lang="en-US" smtClean="0"/>
              <a:t>14</a:t>
            </a:fld>
            <a:endParaRPr lang="en-US"/>
          </a:p>
        </p:txBody>
      </p:sp>
    </p:spTree>
    <p:extLst>
      <p:ext uri="{BB962C8B-B14F-4D97-AF65-F5344CB8AC3E}">
        <p14:creationId xmlns:p14="http://schemas.microsoft.com/office/powerpoint/2010/main" val="3445272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6C23-944F-0CF3-0872-039B66A78B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F0A705-B918-3422-35C0-D001EBE304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DF7B67-8075-267B-E08F-CA14C26AFDEE}"/>
              </a:ext>
            </a:extLst>
          </p:cNvPr>
          <p:cNvSpPr>
            <a:spLocks noGrp="1"/>
          </p:cNvSpPr>
          <p:nvPr>
            <p:ph type="dt" sz="half" idx="10"/>
          </p:nvPr>
        </p:nvSpPr>
        <p:spPr/>
        <p:txBody>
          <a:bodyPr/>
          <a:lstStyle/>
          <a:p>
            <a:fld id="{2730B891-4C8B-402C-9EF8-9DE1B2883E0D}" type="datetimeFigureOut">
              <a:rPr lang="en-US" smtClean="0"/>
              <a:t>7/20/2026</a:t>
            </a:fld>
            <a:endParaRPr lang="en-US"/>
          </a:p>
        </p:txBody>
      </p:sp>
      <p:sp>
        <p:nvSpPr>
          <p:cNvPr id="5" name="Footer Placeholder 4">
            <a:extLst>
              <a:ext uri="{FF2B5EF4-FFF2-40B4-BE49-F238E27FC236}">
                <a16:creationId xmlns:a16="http://schemas.microsoft.com/office/drawing/2014/main" id="{F5F9F614-4AC3-77F4-F157-EABA486FC4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4BAA2-4751-0923-4C77-CD0DA54B855D}"/>
              </a:ext>
            </a:extLst>
          </p:cNvPr>
          <p:cNvSpPr>
            <a:spLocks noGrp="1"/>
          </p:cNvSpPr>
          <p:nvPr>
            <p:ph type="sldNum" sz="quarter" idx="12"/>
          </p:nvPr>
        </p:nvSpPr>
        <p:spPr/>
        <p:txBody>
          <a:bodyPr/>
          <a:lstStyle/>
          <a:p>
            <a:fld id="{310692E6-F9C3-454D-ABFE-217A6160144C}" type="slidenum">
              <a:rPr lang="en-US" smtClean="0"/>
              <a:t>‹#›</a:t>
            </a:fld>
            <a:endParaRPr lang="en-US"/>
          </a:p>
        </p:txBody>
      </p:sp>
    </p:spTree>
    <p:extLst>
      <p:ext uri="{BB962C8B-B14F-4D97-AF65-F5344CB8AC3E}">
        <p14:creationId xmlns:p14="http://schemas.microsoft.com/office/powerpoint/2010/main" val="370049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5C74-B197-D2FB-AA51-240CEE866C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829AC1-112D-F28A-84DA-9326100351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C7A83D-B319-4D9A-B20A-18DB8023AC2C}"/>
              </a:ext>
            </a:extLst>
          </p:cNvPr>
          <p:cNvSpPr>
            <a:spLocks noGrp="1"/>
          </p:cNvSpPr>
          <p:nvPr>
            <p:ph type="dt" sz="half" idx="10"/>
          </p:nvPr>
        </p:nvSpPr>
        <p:spPr/>
        <p:txBody>
          <a:bodyPr/>
          <a:lstStyle/>
          <a:p>
            <a:fld id="{2730B891-4C8B-402C-9EF8-9DE1B2883E0D}" type="datetimeFigureOut">
              <a:rPr lang="en-US" smtClean="0"/>
              <a:t>7/20/2026</a:t>
            </a:fld>
            <a:endParaRPr lang="en-US"/>
          </a:p>
        </p:txBody>
      </p:sp>
      <p:sp>
        <p:nvSpPr>
          <p:cNvPr id="5" name="Footer Placeholder 4">
            <a:extLst>
              <a:ext uri="{FF2B5EF4-FFF2-40B4-BE49-F238E27FC236}">
                <a16:creationId xmlns:a16="http://schemas.microsoft.com/office/drawing/2014/main" id="{94418314-54D3-2E08-5158-27382851A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26C769-2CCD-2C7C-B61F-6FB034B709DC}"/>
              </a:ext>
            </a:extLst>
          </p:cNvPr>
          <p:cNvSpPr>
            <a:spLocks noGrp="1"/>
          </p:cNvSpPr>
          <p:nvPr>
            <p:ph type="sldNum" sz="quarter" idx="12"/>
          </p:nvPr>
        </p:nvSpPr>
        <p:spPr/>
        <p:txBody>
          <a:bodyPr/>
          <a:lstStyle/>
          <a:p>
            <a:fld id="{310692E6-F9C3-454D-ABFE-217A6160144C}" type="slidenum">
              <a:rPr lang="en-US" smtClean="0"/>
              <a:t>‹#›</a:t>
            </a:fld>
            <a:endParaRPr lang="en-US"/>
          </a:p>
        </p:txBody>
      </p:sp>
    </p:spTree>
    <p:extLst>
      <p:ext uri="{BB962C8B-B14F-4D97-AF65-F5344CB8AC3E}">
        <p14:creationId xmlns:p14="http://schemas.microsoft.com/office/powerpoint/2010/main" val="154745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7D9826-3F38-897B-16A7-23428522BB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734A4A-BD34-E6B5-EAB9-FD6480DC49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334BFC-53ED-7707-CC71-F3C37DB08C82}"/>
              </a:ext>
            </a:extLst>
          </p:cNvPr>
          <p:cNvSpPr>
            <a:spLocks noGrp="1"/>
          </p:cNvSpPr>
          <p:nvPr>
            <p:ph type="dt" sz="half" idx="10"/>
          </p:nvPr>
        </p:nvSpPr>
        <p:spPr/>
        <p:txBody>
          <a:bodyPr/>
          <a:lstStyle/>
          <a:p>
            <a:fld id="{2730B891-4C8B-402C-9EF8-9DE1B2883E0D}" type="datetimeFigureOut">
              <a:rPr lang="en-US" smtClean="0"/>
              <a:t>7/20/2026</a:t>
            </a:fld>
            <a:endParaRPr lang="en-US"/>
          </a:p>
        </p:txBody>
      </p:sp>
      <p:sp>
        <p:nvSpPr>
          <p:cNvPr id="5" name="Footer Placeholder 4">
            <a:extLst>
              <a:ext uri="{FF2B5EF4-FFF2-40B4-BE49-F238E27FC236}">
                <a16:creationId xmlns:a16="http://schemas.microsoft.com/office/drawing/2014/main" id="{7A30A9D3-667F-CB8F-AFFC-C254718B3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BF3549-85A6-A14B-3177-A88130CB796C}"/>
              </a:ext>
            </a:extLst>
          </p:cNvPr>
          <p:cNvSpPr>
            <a:spLocks noGrp="1"/>
          </p:cNvSpPr>
          <p:nvPr>
            <p:ph type="sldNum" sz="quarter" idx="12"/>
          </p:nvPr>
        </p:nvSpPr>
        <p:spPr/>
        <p:txBody>
          <a:bodyPr/>
          <a:lstStyle/>
          <a:p>
            <a:fld id="{310692E6-F9C3-454D-ABFE-217A6160144C}" type="slidenum">
              <a:rPr lang="en-US" smtClean="0"/>
              <a:t>‹#›</a:t>
            </a:fld>
            <a:endParaRPr lang="en-US"/>
          </a:p>
        </p:txBody>
      </p:sp>
    </p:spTree>
    <p:extLst>
      <p:ext uri="{BB962C8B-B14F-4D97-AF65-F5344CB8AC3E}">
        <p14:creationId xmlns:p14="http://schemas.microsoft.com/office/powerpoint/2010/main" val="2929393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991BB-97BD-8174-DBA4-2BB7D9435A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A4ACE3-245C-3801-6DB9-0FB0E1B370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BE135-DF46-3A98-9813-0E4962230A7A}"/>
              </a:ext>
            </a:extLst>
          </p:cNvPr>
          <p:cNvSpPr>
            <a:spLocks noGrp="1"/>
          </p:cNvSpPr>
          <p:nvPr>
            <p:ph type="dt" sz="half" idx="10"/>
          </p:nvPr>
        </p:nvSpPr>
        <p:spPr/>
        <p:txBody>
          <a:bodyPr/>
          <a:lstStyle/>
          <a:p>
            <a:fld id="{2730B891-4C8B-402C-9EF8-9DE1B2883E0D}" type="datetimeFigureOut">
              <a:rPr lang="en-US" smtClean="0"/>
              <a:t>7/20/2026</a:t>
            </a:fld>
            <a:endParaRPr lang="en-US"/>
          </a:p>
        </p:txBody>
      </p:sp>
      <p:sp>
        <p:nvSpPr>
          <p:cNvPr id="5" name="Footer Placeholder 4">
            <a:extLst>
              <a:ext uri="{FF2B5EF4-FFF2-40B4-BE49-F238E27FC236}">
                <a16:creationId xmlns:a16="http://schemas.microsoft.com/office/drawing/2014/main" id="{99EBD0E8-C8BA-463C-05DC-CC3EC86E9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8B5A0B-FBDD-ECFE-E46C-7F35CDD1BB19}"/>
              </a:ext>
            </a:extLst>
          </p:cNvPr>
          <p:cNvSpPr>
            <a:spLocks noGrp="1"/>
          </p:cNvSpPr>
          <p:nvPr>
            <p:ph type="sldNum" sz="quarter" idx="12"/>
          </p:nvPr>
        </p:nvSpPr>
        <p:spPr/>
        <p:txBody>
          <a:bodyPr/>
          <a:lstStyle/>
          <a:p>
            <a:fld id="{310692E6-F9C3-454D-ABFE-217A6160144C}" type="slidenum">
              <a:rPr lang="en-US" smtClean="0"/>
              <a:t>‹#›</a:t>
            </a:fld>
            <a:endParaRPr lang="en-US"/>
          </a:p>
        </p:txBody>
      </p:sp>
    </p:spTree>
    <p:extLst>
      <p:ext uri="{BB962C8B-B14F-4D97-AF65-F5344CB8AC3E}">
        <p14:creationId xmlns:p14="http://schemas.microsoft.com/office/powerpoint/2010/main" val="308794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059CF-F5E9-452A-D5B6-ED808B96F3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4C3C98-70F2-B295-20B6-09054F32A2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A75BEB-A22D-38D3-464B-865E0A5E85FD}"/>
              </a:ext>
            </a:extLst>
          </p:cNvPr>
          <p:cNvSpPr>
            <a:spLocks noGrp="1"/>
          </p:cNvSpPr>
          <p:nvPr>
            <p:ph type="dt" sz="half" idx="10"/>
          </p:nvPr>
        </p:nvSpPr>
        <p:spPr/>
        <p:txBody>
          <a:bodyPr/>
          <a:lstStyle/>
          <a:p>
            <a:fld id="{2730B891-4C8B-402C-9EF8-9DE1B2883E0D}" type="datetimeFigureOut">
              <a:rPr lang="en-US" smtClean="0"/>
              <a:t>7/20/2026</a:t>
            </a:fld>
            <a:endParaRPr lang="en-US"/>
          </a:p>
        </p:txBody>
      </p:sp>
      <p:sp>
        <p:nvSpPr>
          <p:cNvPr id="5" name="Footer Placeholder 4">
            <a:extLst>
              <a:ext uri="{FF2B5EF4-FFF2-40B4-BE49-F238E27FC236}">
                <a16:creationId xmlns:a16="http://schemas.microsoft.com/office/drawing/2014/main" id="{634D4905-2296-C4D7-E3E2-4ACE62E285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A5978-4C09-0EA6-5D71-DCFB0EAAFF10}"/>
              </a:ext>
            </a:extLst>
          </p:cNvPr>
          <p:cNvSpPr>
            <a:spLocks noGrp="1"/>
          </p:cNvSpPr>
          <p:nvPr>
            <p:ph type="sldNum" sz="quarter" idx="12"/>
          </p:nvPr>
        </p:nvSpPr>
        <p:spPr/>
        <p:txBody>
          <a:bodyPr/>
          <a:lstStyle/>
          <a:p>
            <a:fld id="{310692E6-F9C3-454D-ABFE-217A6160144C}" type="slidenum">
              <a:rPr lang="en-US" smtClean="0"/>
              <a:t>‹#›</a:t>
            </a:fld>
            <a:endParaRPr lang="en-US"/>
          </a:p>
        </p:txBody>
      </p:sp>
    </p:spTree>
    <p:extLst>
      <p:ext uri="{BB962C8B-B14F-4D97-AF65-F5344CB8AC3E}">
        <p14:creationId xmlns:p14="http://schemas.microsoft.com/office/powerpoint/2010/main" val="41108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950D-D56B-71AB-C31A-921CC0EE24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86403-C5A8-2541-B8A5-D704C833DF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A21A33-24E7-6DFE-9991-1F2BE1EFD5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583F24-BDCE-C517-3D43-8542AAE6A148}"/>
              </a:ext>
            </a:extLst>
          </p:cNvPr>
          <p:cNvSpPr>
            <a:spLocks noGrp="1"/>
          </p:cNvSpPr>
          <p:nvPr>
            <p:ph type="dt" sz="half" idx="10"/>
          </p:nvPr>
        </p:nvSpPr>
        <p:spPr/>
        <p:txBody>
          <a:bodyPr/>
          <a:lstStyle/>
          <a:p>
            <a:fld id="{2730B891-4C8B-402C-9EF8-9DE1B2883E0D}" type="datetimeFigureOut">
              <a:rPr lang="en-US" smtClean="0"/>
              <a:t>7/20/2026</a:t>
            </a:fld>
            <a:endParaRPr lang="en-US"/>
          </a:p>
        </p:txBody>
      </p:sp>
      <p:sp>
        <p:nvSpPr>
          <p:cNvPr id="6" name="Footer Placeholder 5">
            <a:extLst>
              <a:ext uri="{FF2B5EF4-FFF2-40B4-BE49-F238E27FC236}">
                <a16:creationId xmlns:a16="http://schemas.microsoft.com/office/drawing/2014/main" id="{B71F07C2-F862-B734-4CB0-A62478CB3E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2B43AA-3AA8-9670-A06E-3616F276586C}"/>
              </a:ext>
            </a:extLst>
          </p:cNvPr>
          <p:cNvSpPr>
            <a:spLocks noGrp="1"/>
          </p:cNvSpPr>
          <p:nvPr>
            <p:ph type="sldNum" sz="quarter" idx="12"/>
          </p:nvPr>
        </p:nvSpPr>
        <p:spPr/>
        <p:txBody>
          <a:bodyPr/>
          <a:lstStyle/>
          <a:p>
            <a:fld id="{310692E6-F9C3-454D-ABFE-217A6160144C}" type="slidenum">
              <a:rPr lang="en-US" smtClean="0"/>
              <a:t>‹#›</a:t>
            </a:fld>
            <a:endParaRPr lang="en-US"/>
          </a:p>
        </p:txBody>
      </p:sp>
    </p:spTree>
    <p:extLst>
      <p:ext uri="{BB962C8B-B14F-4D97-AF65-F5344CB8AC3E}">
        <p14:creationId xmlns:p14="http://schemas.microsoft.com/office/powerpoint/2010/main" val="3273986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12E95-0F96-F0AE-1F23-EC65F2B76A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34F892-AA00-ECB2-BE81-E659AE35B0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F10E77-AD27-918F-2C69-36FF1D7909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B98C94-1C31-CCB4-BB04-B1B9407980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92D251-D7F2-2DF1-E535-6582EC632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FDCFD2-58F1-E4D7-B71B-98293BB767AB}"/>
              </a:ext>
            </a:extLst>
          </p:cNvPr>
          <p:cNvSpPr>
            <a:spLocks noGrp="1"/>
          </p:cNvSpPr>
          <p:nvPr>
            <p:ph type="dt" sz="half" idx="10"/>
          </p:nvPr>
        </p:nvSpPr>
        <p:spPr/>
        <p:txBody>
          <a:bodyPr/>
          <a:lstStyle/>
          <a:p>
            <a:fld id="{2730B891-4C8B-402C-9EF8-9DE1B2883E0D}" type="datetimeFigureOut">
              <a:rPr lang="en-US" smtClean="0"/>
              <a:t>7/20/2026</a:t>
            </a:fld>
            <a:endParaRPr lang="en-US"/>
          </a:p>
        </p:txBody>
      </p:sp>
      <p:sp>
        <p:nvSpPr>
          <p:cNvPr id="8" name="Footer Placeholder 7">
            <a:extLst>
              <a:ext uri="{FF2B5EF4-FFF2-40B4-BE49-F238E27FC236}">
                <a16:creationId xmlns:a16="http://schemas.microsoft.com/office/drawing/2014/main" id="{2E12C119-D106-F605-85D8-8B1EDE6779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852C9E-B2FA-8E40-5E0A-D3518AD9F84E}"/>
              </a:ext>
            </a:extLst>
          </p:cNvPr>
          <p:cNvSpPr>
            <a:spLocks noGrp="1"/>
          </p:cNvSpPr>
          <p:nvPr>
            <p:ph type="sldNum" sz="quarter" idx="12"/>
          </p:nvPr>
        </p:nvSpPr>
        <p:spPr/>
        <p:txBody>
          <a:bodyPr/>
          <a:lstStyle/>
          <a:p>
            <a:fld id="{310692E6-F9C3-454D-ABFE-217A6160144C}" type="slidenum">
              <a:rPr lang="en-US" smtClean="0"/>
              <a:t>‹#›</a:t>
            </a:fld>
            <a:endParaRPr lang="en-US"/>
          </a:p>
        </p:txBody>
      </p:sp>
    </p:spTree>
    <p:extLst>
      <p:ext uri="{BB962C8B-B14F-4D97-AF65-F5344CB8AC3E}">
        <p14:creationId xmlns:p14="http://schemas.microsoft.com/office/powerpoint/2010/main" val="275701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4792D-CCBF-D6C9-73E9-66C42DA34C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9F32A1-15EC-FAAF-2289-FBF0CB77EA1E}"/>
              </a:ext>
            </a:extLst>
          </p:cNvPr>
          <p:cNvSpPr>
            <a:spLocks noGrp="1"/>
          </p:cNvSpPr>
          <p:nvPr>
            <p:ph type="dt" sz="half" idx="10"/>
          </p:nvPr>
        </p:nvSpPr>
        <p:spPr/>
        <p:txBody>
          <a:bodyPr/>
          <a:lstStyle/>
          <a:p>
            <a:fld id="{2730B891-4C8B-402C-9EF8-9DE1B2883E0D}" type="datetimeFigureOut">
              <a:rPr lang="en-US" smtClean="0"/>
              <a:t>7/20/2026</a:t>
            </a:fld>
            <a:endParaRPr lang="en-US"/>
          </a:p>
        </p:txBody>
      </p:sp>
      <p:sp>
        <p:nvSpPr>
          <p:cNvPr id="4" name="Footer Placeholder 3">
            <a:extLst>
              <a:ext uri="{FF2B5EF4-FFF2-40B4-BE49-F238E27FC236}">
                <a16:creationId xmlns:a16="http://schemas.microsoft.com/office/drawing/2014/main" id="{3B1E915A-38A4-8272-F21E-F3CD83483C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90D8F0-9BD7-9B58-6BD5-F4A4AEBD6978}"/>
              </a:ext>
            </a:extLst>
          </p:cNvPr>
          <p:cNvSpPr>
            <a:spLocks noGrp="1"/>
          </p:cNvSpPr>
          <p:nvPr>
            <p:ph type="sldNum" sz="quarter" idx="12"/>
          </p:nvPr>
        </p:nvSpPr>
        <p:spPr/>
        <p:txBody>
          <a:bodyPr/>
          <a:lstStyle/>
          <a:p>
            <a:fld id="{310692E6-F9C3-454D-ABFE-217A6160144C}" type="slidenum">
              <a:rPr lang="en-US" smtClean="0"/>
              <a:t>‹#›</a:t>
            </a:fld>
            <a:endParaRPr lang="en-US"/>
          </a:p>
        </p:txBody>
      </p:sp>
    </p:spTree>
    <p:extLst>
      <p:ext uri="{BB962C8B-B14F-4D97-AF65-F5344CB8AC3E}">
        <p14:creationId xmlns:p14="http://schemas.microsoft.com/office/powerpoint/2010/main" val="1392270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E0B979-8143-B4FC-EC5B-BEC33DE65C17}"/>
              </a:ext>
            </a:extLst>
          </p:cNvPr>
          <p:cNvSpPr>
            <a:spLocks noGrp="1"/>
          </p:cNvSpPr>
          <p:nvPr>
            <p:ph type="dt" sz="half" idx="10"/>
          </p:nvPr>
        </p:nvSpPr>
        <p:spPr/>
        <p:txBody>
          <a:bodyPr/>
          <a:lstStyle/>
          <a:p>
            <a:fld id="{2730B891-4C8B-402C-9EF8-9DE1B2883E0D}" type="datetimeFigureOut">
              <a:rPr lang="en-US" smtClean="0"/>
              <a:t>7/20/2026</a:t>
            </a:fld>
            <a:endParaRPr lang="en-US"/>
          </a:p>
        </p:txBody>
      </p:sp>
      <p:sp>
        <p:nvSpPr>
          <p:cNvPr id="3" name="Footer Placeholder 2">
            <a:extLst>
              <a:ext uri="{FF2B5EF4-FFF2-40B4-BE49-F238E27FC236}">
                <a16:creationId xmlns:a16="http://schemas.microsoft.com/office/drawing/2014/main" id="{D8354022-CC2A-3A09-7EA1-CC6A83AC3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91C5B7-3C06-7E9C-3BA7-390E26E0CED8}"/>
              </a:ext>
            </a:extLst>
          </p:cNvPr>
          <p:cNvSpPr>
            <a:spLocks noGrp="1"/>
          </p:cNvSpPr>
          <p:nvPr>
            <p:ph type="sldNum" sz="quarter" idx="12"/>
          </p:nvPr>
        </p:nvSpPr>
        <p:spPr/>
        <p:txBody>
          <a:bodyPr/>
          <a:lstStyle/>
          <a:p>
            <a:fld id="{310692E6-F9C3-454D-ABFE-217A6160144C}" type="slidenum">
              <a:rPr lang="en-US" smtClean="0"/>
              <a:t>‹#›</a:t>
            </a:fld>
            <a:endParaRPr lang="en-US"/>
          </a:p>
        </p:txBody>
      </p:sp>
    </p:spTree>
    <p:extLst>
      <p:ext uri="{BB962C8B-B14F-4D97-AF65-F5344CB8AC3E}">
        <p14:creationId xmlns:p14="http://schemas.microsoft.com/office/powerpoint/2010/main" val="2270833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79F44-283D-3093-2B7A-18D6E314B7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B947C2-F095-F3B1-B8D5-AE18D20A16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627B4A-3233-CCCE-0480-DE8024B57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21F64-C50F-AE27-1C25-7A7823BD19D8}"/>
              </a:ext>
            </a:extLst>
          </p:cNvPr>
          <p:cNvSpPr>
            <a:spLocks noGrp="1"/>
          </p:cNvSpPr>
          <p:nvPr>
            <p:ph type="dt" sz="half" idx="10"/>
          </p:nvPr>
        </p:nvSpPr>
        <p:spPr/>
        <p:txBody>
          <a:bodyPr/>
          <a:lstStyle/>
          <a:p>
            <a:fld id="{2730B891-4C8B-402C-9EF8-9DE1B2883E0D}" type="datetimeFigureOut">
              <a:rPr lang="en-US" smtClean="0"/>
              <a:t>7/20/2026</a:t>
            </a:fld>
            <a:endParaRPr lang="en-US"/>
          </a:p>
        </p:txBody>
      </p:sp>
      <p:sp>
        <p:nvSpPr>
          <p:cNvPr id="6" name="Footer Placeholder 5">
            <a:extLst>
              <a:ext uri="{FF2B5EF4-FFF2-40B4-BE49-F238E27FC236}">
                <a16:creationId xmlns:a16="http://schemas.microsoft.com/office/drawing/2014/main" id="{F3749CA6-4D36-54B2-B487-FDAC6432B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76039-48AB-9676-FFC0-DA4EACC700E8}"/>
              </a:ext>
            </a:extLst>
          </p:cNvPr>
          <p:cNvSpPr>
            <a:spLocks noGrp="1"/>
          </p:cNvSpPr>
          <p:nvPr>
            <p:ph type="sldNum" sz="quarter" idx="12"/>
          </p:nvPr>
        </p:nvSpPr>
        <p:spPr/>
        <p:txBody>
          <a:bodyPr/>
          <a:lstStyle/>
          <a:p>
            <a:fld id="{310692E6-F9C3-454D-ABFE-217A6160144C}" type="slidenum">
              <a:rPr lang="en-US" smtClean="0"/>
              <a:t>‹#›</a:t>
            </a:fld>
            <a:endParaRPr lang="en-US"/>
          </a:p>
        </p:txBody>
      </p:sp>
    </p:spTree>
    <p:extLst>
      <p:ext uri="{BB962C8B-B14F-4D97-AF65-F5344CB8AC3E}">
        <p14:creationId xmlns:p14="http://schemas.microsoft.com/office/powerpoint/2010/main" val="3382396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D5A5A-78B9-7793-9378-CE8DA3D2CB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6F6666-797F-34D1-6445-6040F6B3E0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340703-ADFC-7FD0-3C91-4C43269C1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0C40F7-6254-F74D-B2B7-A2AAE472BBD5}"/>
              </a:ext>
            </a:extLst>
          </p:cNvPr>
          <p:cNvSpPr>
            <a:spLocks noGrp="1"/>
          </p:cNvSpPr>
          <p:nvPr>
            <p:ph type="dt" sz="half" idx="10"/>
          </p:nvPr>
        </p:nvSpPr>
        <p:spPr/>
        <p:txBody>
          <a:bodyPr/>
          <a:lstStyle/>
          <a:p>
            <a:fld id="{2730B891-4C8B-402C-9EF8-9DE1B2883E0D}" type="datetimeFigureOut">
              <a:rPr lang="en-US" smtClean="0"/>
              <a:t>7/20/2026</a:t>
            </a:fld>
            <a:endParaRPr lang="en-US"/>
          </a:p>
        </p:txBody>
      </p:sp>
      <p:sp>
        <p:nvSpPr>
          <p:cNvPr id="6" name="Footer Placeholder 5">
            <a:extLst>
              <a:ext uri="{FF2B5EF4-FFF2-40B4-BE49-F238E27FC236}">
                <a16:creationId xmlns:a16="http://schemas.microsoft.com/office/drawing/2014/main" id="{3BB65326-C75E-D8C4-8E65-E4722CF5FE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40225B-E6D6-6435-203B-8915F001DF5F}"/>
              </a:ext>
            </a:extLst>
          </p:cNvPr>
          <p:cNvSpPr>
            <a:spLocks noGrp="1"/>
          </p:cNvSpPr>
          <p:nvPr>
            <p:ph type="sldNum" sz="quarter" idx="12"/>
          </p:nvPr>
        </p:nvSpPr>
        <p:spPr/>
        <p:txBody>
          <a:bodyPr/>
          <a:lstStyle/>
          <a:p>
            <a:fld id="{310692E6-F9C3-454D-ABFE-217A6160144C}" type="slidenum">
              <a:rPr lang="en-US" smtClean="0"/>
              <a:t>‹#›</a:t>
            </a:fld>
            <a:endParaRPr lang="en-US"/>
          </a:p>
        </p:txBody>
      </p:sp>
    </p:spTree>
    <p:extLst>
      <p:ext uri="{BB962C8B-B14F-4D97-AF65-F5344CB8AC3E}">
        <p14:creationId xmlns:p14="http://schemas.microsoft.com/office/powerpoint/2010/main" val="2033322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972102-D391-3E69-C3DD-7B8C23AE05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4B733F-ED1C-4A91-E009-4C0AA4649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57400-8C5A-54C3-09A9-4D37995DB7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0B891-4C8B-402C-9EF8-9DE1B2883E0D}" type="datetimeFigureOut">
              <a:rPr lang="en-US" smtClean="0"/>
              <a:t>7/20/2026</a:t>
            </a:fld>
            <a:endParaRPr lang="en-US"/>
          </a:p>
        </p:txBody>
      </p:sp>
      <p:sp>
        <p:nvSpPr>
          <p:cNvPr id="5" name="Footer Placeholder 4">
            <a:extLst>
              <a:ext uri="{FF2B5EF4-FFF2-40B4-BE49-F238E27FC236}">
                <a16:creationId xmlns:a16="http://schemas.microsoft.com/office/drawing/2014/main" id="{4A16483F-1A76-949F-2A98-6F184C90B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81C266-E451-7DCA-93C2-F2955EB9C8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0692E6-F9C3-454D-ABFE-217A6160144C}" type="slidenum">
              <a:rPr lang="en-US" smtClean="0"/>
              <a:t>‹#›</a:t>
            </a:fld>
            <a:endParaRPr lang="en-US"/>
          </a:p>
        </p:txBody>
      </p:sp>
    </p:spTree>
    <p:extLst>
      <p:ext uri="{BB962C8B-B14F-4D97-AF65-F5344CB8AC3E}">
        <p14:creationId xmlns:p14="http://schemas.microsoft.com/office/powerpoint/2010/main" val="930092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jpg"/><Relationship Id="rId7" Type="http://schemas.openxmlformats.org/officeDocument/2006/relationships/image" Target="../media/image29.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svg"/><Relationship Id="rId10" Type="http://schemas.openxmlformats.org/officeDocument/2006/relationships/image" Target="../media/image3.svg"/><Relationship Id="rId4" Type="http://schemas.openxmlformats.org/officeDocument/2006/relationships/image" Target="../media/image26.svg"/><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svg"/><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3.sv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sv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jpg"/><Relationship Id="rId7" Type="http://schemas.openxmlformats.org/officeDocument/2006/relationships/image" Target="../media/image65.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4.sv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svg"/><Relationship Id="rId9" Type="http://schemas.openxmlformats.org/officeDocument/2006/relationships/image" Target="../media/image67.svg"/></Relationships>
</file>

<file path=ppt/slides/_rels/slide27.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66.svg"/><Relationship Id="rId7" Type="http://schemas.openxmlformats.org/officeDocument/2006/relationships/image" Target="../media/image62.sv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65.svg"/><Relationship Id="rId4" Type="http://schemas.openxmlformats.org/officeDocument/2006/relationships/image" Target="../media/image67.svg"/><Relationship Id="rId9" Type="http://schemas.openxmlformats.org/officeDocument/2006/relationships/image" Target="../media/image64.svg"/></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svg"/><Relationship Id="rId5" Type="http://schemas.microsoft.com/office/2007/relationships/hdphoto" Target="../media/hdphoto1.wdp"/><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4.svg"/><Relationship Id="rId5" Type="http://schemas.openxmlformats.org/officeDocument/2006/relationships/image" Target="../media/image73.svg"/><Relationship Id="rId4" Type="http://schemas.openxmlformats.org/officeDocument/2006/relationships/image" Target="../media/image72.svg"/><Relationship Id="rId9" Type="http://schemas.openxmlformats.org/officeDocument/2006/relationships/image" Target="../media/image77.svg"/></Relationships>
</file>

<file path=ppt/slides/_rels/slide32.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svg"/><Relationship Id="rId5" Type="http://schemas.openxmlformats.org/officeDocument/2006/relationships/image" Target="../media/image81.svg"/><Relationship Id="rId4" Type="http://schemas.openxmlformats.org/officeDocument/2006/relationships/image" Target="../media/image80.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jp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9324C0E3-1159-117C-7079-A434FE69A4BB}"/>
              </a:ext>
            </a:extLst>
          </p:cNvPr>
          <p:cNvSpPr/>
          <p:nvPr/>
        </p:nvSpPr>
        <p:spPr>
          <a:xfrm>
            <a:off x="6779491" y="0"/>
            <a:ext cx="5412509" cy="6858000"/>
          </a:xfrm>
          <a:prstGeom prst="roundRect">
            <a:avLst/>
          </a:prstGeom>
          <a:blipFill dpi="0" rotWithShape="1">
            <a:blip r:embed="rId2">
              <a:alphaModFix amt="92000"/>
            </a:blip>
            <a:srcRect/>
            <a:stretch>
              <a:fillRect l="-2000" r="-396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30E7CD10-07C3-2146-02F4-8E539954E9DF}"/>
              </a:ext>
            </a:extLst>
          </p:cNvPr>
          <p:cNvSpPr/>
          <p:nvPr/>
        </p:nvSpPr>
        <p:spPr>
          <a:xfrm>
            <a:off x="1" y="0"/>
            <a:ext cx="6779490" cy="6858000"/>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EB4D381D-52A0-CE63-5419-8A5CB8D02053}"/>
              </a:ext>
            </a:extLst>
          </p:cNvPr>
          <p:cNvSpPr txBox="1"/>
          <p:nvPr/>
        </p:nvSpPr>
        <p:spPr>
          <a:xfrm>
            <a:off x="531770" y="1867870"/>
            <a:ext cx="3106005" cy="477054"/>
          </a:xfrm>
          <a:prstGeom prst="rect">
            <a:avLst/>
          </a:prstGeom>
          <a:noFill/>
        </p:spPr>
        <p:txBody>
          <a:bodyPr wrap="square" rtlCol="0">
            <a:spAutoFit/>
          </a:bodyPr>
          <a:lstStyle/>
          <a:p>
            <a:r>
              <a:rPr lang="en-US" sz="2500" b="1" spc="300" dirty="0">
                <a:solidFill>
                  <a:schemeClr val="bg1"/>
                </a:solidFill>
                <a:latin typeface="Roboto" pitchFamily="2" charset="0"/>
                <a:ea typeface="Roboto" pitchFamily="2" charset="0"/>
              </a:rPr>
              <a:t>TỔNG QUAN</a:t>
            </a:r>
          </a:p>
        </p:txBody>
      </p:sp>
      <p:sp>
        <p:nvSpPr>
          <p:cNvPr id="31" name="TextBox 30">
            <a:extLst>
              <a:ext uri="{FF2B5EF4-FFF2-40B4-BE49-F238E27FC236}">
                <a16:creationId xmlns:a16="http://schemas.microsoft.com/office/drawing/2014/main" id="{FE839CE4-16ED-75A3-8BAD-002A115642C2}"/>
              </a:ext>
            </a:extLst>
          </p:cNvPr>
          <p:cNvSpPr txBox="1"/>
          <p:nvPr/>
        </p:nvSpPr>
        <p:spPr>
          <a:xfrm>
            <a:off x="506744" y="2539675"/>
            <a:ext cx="5542995" cy="938719"/>
          </a:xfrm>
          <a:prstGeom prst="rect">
            <a:avLst/>
          </a:prstGeom>
          <a:noFill/>
        </p:spPr>
        <p:txBody>
          <a:bodyPr wrap="square" rtlCol="0">
            <a:spAutoFit/>
          </a:bodyPr>
          <a:lstStyle/>
          <a:p>
            <a:r>
              <a:rPr lang="en-US" sz="5500" b="1" dirty="0" err="1">
                <a:solidFill>
                  <a:schemeClr val="bg1"/>
                </a:solidFill>
                <a:latin typeface="Roboto" pitchFamily="2" charset="0"/>
                <a:ea typeface="Roboto" pitchFamily="2" charset="0"/>
              </a:rPr>
              <a:t>GOPAPERLESS</a:t>
            </a:r>
            <a:endParaRPr lang="en-US" sz="5500" b="1" dirty="0">
              <a:solidFill>
                <a:schemeClr val="bg1"/>
              </a:solidFill>
              <a:latin typeface="Roboto" pitchFamily="2" charset="0"/>
              <a:ea typeface="Roboto" pitchFamily="2" charset="0"/>
            </a:endParaRPr>
          </a:p>
        </p:txBody>
      </p:sp>
      <p:sp>
        <p:nvSpPr>
          <p:cNvPr id="34" name="Oval 33">
            <a:extLst>
              <a:ext uri="{FF2B5EF4-FFF2-40B4-BE49-F238E27FC236}">
                <a16:creationId xmlns:a16="http://schemas.microsoft.com/office/drawing/2014/main" id="{27105203-AABE-AF59-317C-CCD0C942DEAB}"/>
              </a:ext>
            </a:extLst>
          </p:cNvPr>
          <p:cNvSpPr/>
          <p:nvPr/>
        </p:nvSpPr>
        <p:spPr>
          <a:xfrm>
            <a:off x="5052291" y="-1070586"/>
            <a:ext cx="2521527" cy="2521527"/>
          </a:xfrm>
          <a:prstGeom prst="ellipse">
            <a:avLst/>
          </a:prstGeom>
          <a:noFill/>
          <a:ln w="28575">
            <a:solidFill>
              <a:srgbClr val="FFC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50009AC-7078-B310-3BDB-1E2F6958BD60}"/>
              </a:ext>
            </a:extLst>
          </p:cNvPr>
          <p:cNvSpPr/>
          <p:nvPr/>
        </p:nvSpPr>
        <p:spPr>
          <a:xfrm>
            <a:off x="5103095" y="-1333823"/>
            <a:ext cx="2521527" cy="2521527"/>
          </a:xfrm>
          <a:prstGeom prst="ellipse">
            <a:avLst/>
          </a:prstGeom>
          <a:noFill/>
          <a:ln w="28575">
            <a:solidFill>
              <a:srgbClr val="FFC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3C873F0-2C1C-1A96-41B3-AD482AEC2E4D}"/>
              </a:ext>
            </a:extLst>
          </p:cNvPr>
          <p:cNvSpPr/>
          <p:nvPr/>
        </p:nvSpPr>
        <p:spPr>
          <a:xfrm>
            <a:off x="-327887" y="5679109"/>
            <a:ext cx="1528615" cy="1528615"/>
          </a:xfrm>
          <a:prstGeom prst="ellipse">
            <a:avLst/>
          </a:prstGeom>
          <a:noFill/>
          <a:ln w="28575">
            <a:solidFill>
              <a:srgbClr val="FFC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B5A72C0-F371-5B85-22B1-F30DFEA06F43}"/>
              </a:ext>
            </a:extLst>
          </p:cNvPr>
          <p:cNvSpPr/>
          <p:nvPr/>
        </p:nvSpPr>
        <p:spPr>
          <a:xfrm>
            <a:off x="-394514" y="5197926"/>
            <a:ext cx="2013523" cy="2118574"/>
          </a:xfrm>
          <a:prstGeom prst="ellipse">
            <a:avLst/>
          </a:prstGeom>
          <a:noFill/>
          <a:ln w="28575">
            <a:solidFill>
              <a:srgbClr val="FFC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2215F53-DFBE-B6DC-9134-3E555B5AFBF3}"/>
              </a:ext>
            </a:extLst>
          </p:cNvPr>
          <p:cNvSpPr/>
          <p:nvPr/>
        </p:nvSpPr>
        <p:spPr>
          <a:xfrm>
            <a:off x="4435454" y="-1184607"/>
            <a:ext cx="3542145" cy="3542145"/>
          </a:xfrm>
          <a:prstGeom prst="ellipse">
            <a:avLst/>
          </a:prstGeom>
          <a:noFill/>
          <a:ln w="28575">
            <a:solidFill>
              <a:srgbClr val="FFC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blue text on a black background&#10;&#10;Description automatically generated">
            <a:extLst>
              <a:ext uri="{FF2B5EF4-FFF2-40B4-BE49-F238E27FC236}">
                <a16:creationId xmlns:a16="http://schemas.microsoft.com/office/drawing/2014/main" id="{1C289FCB-CABA-E357-37CE-9A9A848F03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44" y="472279"/>
            <a:ext cx="1955370" cy="978662"/>
          </a:xfrm>
          <a:prstGeom prst="rect">
            <a:avLst/>
          </a:prstGeom>
        </p:spPr>
      </p:pic>
      <p:sp>
        <p:nvSpPr>
          <p:cNvPr id="39" name="Rectangle 38">
            <a:extLst>
              <a:ext uri="{FF2B5EF4-FFF2-40B4-BE49-F238E27FC236}">
                <a16:creationId xmlns:a16="http://schemas.microsoft.com/office/drawing/2014/main" id="{17528F55-E124-C177-2CB4-EA99CA015422}"/>
              </a:ext>
            </a:extLst>
          </p:cNvPr>
          <p:cNvSpPr/>
          <p:nvPr/>
        </p:nvSpPr>
        <p:spPr>
          <a:xfrm>
            <a:off x="653395" y="4630529"/>
            <a:ext cx="2549236" cy="27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descr="Badge New with solid fill">
            <a:extLst>
              <a:ext uri="{FF2B5EF4-FFF2-40B4-BE49-F238E27FC236}">
                <a16:creationId xmlns:a16="http://schemas.microsoft.com/office/drawing/2014/main" id="{D38F9D58-0341-E80A-51EA-C69FDAFD542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46285" y="6031846"/>
            <a:ext cx="272473" cy="272473"/>
          </a:xfrm>
          <a:prstGeom prst="rect">
            <a:avLst/>
          </a:prstGeom>
        </p:spPr>
      </p:pic>
      <p:sp>
        <p:nvSpPr>
          <p:cNvPr id="44" name="TextBox 43">
            <a:extLst>
              <a:ext uri="{FF2B5EF4-FFF2-40B4-BE49-F238E27FC236}">
                <a16:creationId xmlns:a16="http://schemas.microsoft.com/office/drawing/2014/main" id="{DE24D7AE-63D5-0622-49D2-93F4239783F9}"/>
              </a:ext>
            </a:extLst>
          </p:cNvPr>
          <p:cNvSpPr txBox="1"/>
          <p:nvPr/>
        </p:nvSpPr>
        <p:spPr>
          <a:xfrm>
            <a:off x="566278" y="4805452"/>
            <a:ext cx="5874011" cy="276999"/>
          </a:xfrm>
          <a:prstGeom prst="rect">
            <a:avLst/>
          </a:prstGeom>
          <a:noFill/>
        </p:spPr>
        <p:txBody>
          <a:bodyPr wrap="square" rtlCol="0">
            <a:spAutoFit/>
          </a:bodyPr>
          <a:lstStyle/>
          <a:p>
            <a:r>
              <a:rPr lang="vi-VN" sz="1200" dirty="0">
                <a:solidFill>
                  <a:schemeClr val="bg1"/>
                </a:solidFill>
                <a:latin typeface="Roboto" pitchFamily="2" charset="0"/>
                <a:ea typeface="Roboto" pitchFamily="2" charset="0"/>
              </a:rPr>
              <a:t>Nền tảng xác minh danh tính và ký điện tử trực tuyến với đầy đủ tính năng tối ưu</a:t>
            </a:r>
            <a:endParaRPr lang="en-US" sz="1200" dirty="0">
              <a:solidFill>
                <a:schemeClr val="bg1"/>
              </a:solidFill>
              <a:latin typeface="Roboto" pitchFamily="2" charset="0"/>
              <a:ea typeface="Roboto" pitchFamily="2" charset="0"/>
            </a:endParaRPr>
          </a:p>
        </p:txBody>
      </p:sp>
      <p:pic>
        <p:nvPicPr>
          <p:cNvPr id="3" name="Graphic 2" descr="Badge New with solid fill">
            <a:extLst>
              <a:ext uri="{FF2B5EF4-FFF2-40B4-BE49-F238E27FC236}">
                <a16:creationId xmlns:a16="http://schemas.microsoft.com/office/drawing/2014/main" id="{E5C43D23-1403-8F11-D3D2-538020F2B9D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62981" y="6031846"/>
            <a:ext cx="272473" cy="272473"/>
          </a:xfrm>
          <a:prstGeom prst="rect">
            <a:avLst/>
          </a:prstGeom>
        </p:spPr>
      </p:pic>
      <p:pic>
        <p:nvPicPr>
          <p:cNvPr id="5" name="Graphic 4" descr="Badge New with solid fill">
            <a:extLst>
              <a:ext uri="{FF2B5EF4-FFF2-40B4-BE49-F238E27FC236}">
                <a16:creationId xmlns:a16="http://schemas.microsoft.com/office/drawing/2014/main" id="{58604918-7ACE-1906-6402-46DA96306FD0}"/>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29590" y="6031846"/>
            <a:ext cx="272473" cy="272473"/>
          </a:xfrm>
          <a:prstGeom prst="rect">
            <a:avLst/>
          </a:prstGeom>
        </p:spPr>
      </p:pic>
      <p:pic>
        <p:nvPicPr>
          <p:cNvPr id="6" name="Graphic 5" descr="Badge New with solid fill">
            <a:extLst>
              <a:ext uri="{FF2B5EF4-FFF2-40B4-BE49-F238E27FC236}">
                <a16:creationId xmlns:a16="http://schemas.microsoft.com/office/drawing/2014/main" id="{5B91F426-C9E7-BB91-669C-DF12FE44AEB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2895" y="6031846"/>
            <a:ext cx="272473" cy="272473"/>
          </a:xfrm>
          <a:prstGeom prst="rect">
            <a:avLst/>
          </a:prstGeom>
        </p:spPr>
      </p:pic>
      <p:pic>
        <p:nvPicPr>
          <p:cNvPr id="7" name="Graphic 6" descr="Badge New with solid fill">
            <a:extLst>
              <a:ext uri="{FF2B5EF4-FFF2-40B4-BE49-F238E27FC236}">
                <a16:creationId xmlns:a16="http://schemas.microsoft.com/office/drawing/2014/main" id="{5C663ECB-E0E2-F2D1-BD15-80D005B57A3C}"/>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6200" y="6031846"/>
            <a:ext cx="272473" cy="272473"/>
          </a:xfrm>
          <a:prstGeom prst="rect">
            <a:avLst/>
          </a:prstGeom>
        </p:spPr>
      </p:pic>
      <p:sp>
        <p:nvSpPr>
          <p:cNvPr id="4" name="TextBox 3">
            <a:extLst>
              <a:ext uri="{FF2B5EF4-FFF2-40B4-BE49-F238E27FC236}">
                <a16:creationId xmlns:a16="http://schemas.microsoft.com/office/drawing/2014/main" id="{3D936A9A-5907-8370-5285-39F56200190B}"/>
              </a:ext>
            </a:extLst>
          </p:cNvPr>
          <p:cNvSpPr txBox="1"/>
          <p:nvPr/>
        </p:nvSpPr>
        <p:spPr>
          <a:xfrm>
            <a:off x="558092" y="3433658"/>
            <a:ext cx="5542995" cy="938719"/>
          </a:xfrm>
          <a:prstGeom prst="rect">
            <a:avLst/>
          </a:prstGeom>
          <a:noFill/>
        </p:spPr>
        <p:txBody>
          <a:bodyPr wrap="square" rtlCol="0">
            <a:spAutoFit/>
          </a:bodyPr>
          <a:lstStyle/>
          <a:p>
            <a:r>
              <a:rPr lang="en-US" sz="5500" b="1" dirty="0">
                <a:solidFill>
                  <a:schemeClr val="bg1"/>
                </a:solidFill>
                <a:latin typeface="Roboto" pitchFamily="2" charset="0"/>
                <a:ea typeface="Roboto" pitchFamily="2" charset="0"/>
              </a:rPr>
              <a:t>GATEWAY VIEW</a:t>
            </a:r>
          </a:p>
        </p:txBody>
      </p:sp>
    </p:spTree>
    <p:extLst>
      <p:ext uri="{BB962C8B-B14F-4D97-AF65-F5344CB8AC3E}">
        <p14:creationId xmlns:p14="http://schemas.microsoft.com/office/powerpoint/2010/main" val="338780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3"/>
                                        </p:tgtEl>
                                      </p:cBhvr>
                                    </p:animEffect>
                                    <p:animScale>
                                      <p:cBhvr>
                                        <p:cTn id="7" dur="250" autoRev="1" fill="hold"/>
                                        <p:tgtEl>
                                          <p:spTgt spid="33"/>
                                        </p:tgtEl>
                                      </p:cBhvr>
                                      <p:by x="105000" y="105000"/>
                                    </p:animScale>
                                  </p:childTnLst>
                                </p:cTn>
                              </p:par>
                              <p:par>
                                <p:cTn id="8" presetID="8" presetClass="emph" presetSubtype="0" fill="hold" grpId="0" nodeType="withEffect">
                                  <p:stCondLst>
                                    <p:cond delay="0"/>
                                  </p:stCondLst>
                                  <p:childTnLst>
                                    <p:animRot by="21600000">
                                      <p:cBhvr>
                                        <p:cTn id="9" dur="1500" fill="hold"/>
                                        <p:tgtEl>
                                          <p:spTgt spid="35"/>
                                        </p:tgtEl>
                                        <p:attrNameLst>
                                          <p:attrName>r</p:attrName>
                                        </p:attrNameLst>
                                      </p:cBhvr>
                                    </p:animRot>
                                  </p:childTnLst>
                                </p:cTn>
                              </p:par>
                              <p:par>
                                <p:cTn id="10" presetID="8" presetClass="emph" presetSubtype="0" fill="hold" grpId="0" nodeType="withEffect">
                                  <p:stCondLst>
                                    <p:cond delay="0"/>
                                  </p:stCondLst>
                                  <p:childTnLst>
                                    <p:animRot by="21600000">
                                      <p:cBhvr>
                                        <p:cTn id="11" dur="1750" fill="hold"/>
                                        <p:tgtEl>
                                          <p:spTgt spid="34"/>
                                        </p:tgtEl>
                                        <p:attrNameLst>
                                          <p:attrName>r</p:attrName>
                                        </p:attrNameLst>
                                      </p:cBhvr>
                                    </p:animRot>
                                  </p:childTnLst>
                                </p:cTn>
                              </p:par>
                              <p:par>
                                <p:cTn id="12" presetID="8" presetClass="emph" presetSubtype="0" fill="hold" grpId="0" nodeType="withEffect">
                                  <p:stCondLst>
                                    <p:cond delay="0"/>
                                  </p:stCondLst>
                                  <p:childTnLst>
                                    <p:animRot by="21600000">
                                      <p:cBhvr>
                                        <p:cTn id="13" dur="2000" fill="hold"/>
                                        <p:tgtEl>
                                          <p:spTgt spid="38"/>
                                        </p:tgtEl>
                                        <p:attrNameLst>
                                          <p:attrName>r</p:attrName>
                                        </p:attrNameLst>
                                      </p:cBhvr>
                                    </p:animRot>
                                  </p:childTnLst>
                                </p:cTn>
                              </p:par>
                              <p:par>
                                <p:cTn id="14" presetID="8" presetClass="emph" presetSubtype="0" fill="hold" grpId="0" nodeType="withEffect">
                                  <p:stCondLst>
                                    <p:cond delay="0"/>
                                  </p:stCondLst>
                                  <p:childTnLst>
                                    <p:animRot by="21600000">
                                      <p:cBhvr>
                                        <p:cTn id="15" dur="1750" fill="hold"/>
                                        <p:tgtEl>
                                          <p:spTgt spid="36"/>
                                        </p:tgtEl>
                                        <p:attrNameLst>
                                          <p:attrName>r</p:attrName>
                                        </p:attrNameLst>
                                      </p:cBhvr>
                                    </p:animRot>
                                  </p:childTnLst>
                                </p:cTn>
                              </p:par>
                              <p:par>
                                <p:cTn id="16" presetID="8" presetClass="emph" presetSubtype="0" fill="hold" grpId="0" nodeType="withEffect">
                                  <p:stCondLst>
                                    <p:cond delay="0"/>
                                  </p:stCondLst>
                                  <p:childTnLst>
                                    <p:animRot by="21600000">
                                      <p:cBhvr>
                                        <p:cTn id="17" dur="2000" fill="hold"/>
                                        <p:tgtEl>
                                          <p:spTgt spid="37"/>
                                        </p:tgtEl>
                                        <p:attrNameLst>
                                          <p:attrName>r</p:attrName>
                                        </p:attrNameLst>
                                      </p:cBhvr>
                                    </p:animRot>
                                  </p:childTnLst>
                                </p:cTn>
                              </p:par>
                              <p:par>
                                <p:cTn id="18" presetID="8" presetClass="emph" presetSubtype="0" fill="hold" nodeType="withEffect">
                                  <p:stCondLst>
                                    <p:cond delay="0"/>
                                  </p:stCondLst>
                                  <p:childTnLst>
                                    <p:animRot by="21600000">
                                      <p:cBhvr>
                                        <p:cTn id="19" dur="2000" fill="hold"/>
                                        <p:tgtEl>
                                          <p:spTgt spid="7"/>
                                        </p:tgtEl>
                                        <p:attrNameLst>
                                          <p:attrName>r</p:attrName>
                                        </p:attrNameLst>
                                      </p:cBhvr>
                                    </p:animRot>
                                  </p:childTnLst>
                                </p:cTn>
                              </p:par>
                              <p:par>
                                <p:cTn id="20" presetID="8" presetClass="emph" presetSubtype="0" fill="hold" nodeType="withEffect">
                                  <p:stCondLst>
                                    <p:cond delay="0"/>
                                  </p:stCondLst>
                                  <p:childTnLst>
                                    <p:animRot by="21600000">
                                      <p:cBhvr>
                                        <p:cTn id="21" dur="2000" fill="hold"/>
                                        <p:tgtEl>
                                          <p:spTgt spid="5"/>
                                        </p:tgtEl>
                                        <p:attrNameLst>
                                          <p:attrName>r</p:attrName>
                                        </p:attrNameLst>
                                      </p:cBhvr>
                                    </p:animRot>
                                  </p:childTnLst>
                                </p:cTn>
                              </p:par>
                              <p:par>
                                <p:cTn id="22" presetID="8" presetClass="emph" presetSubtype="0" fill="hold" nodeType="withEffect">
                                  <p:stCondLst>
                                    <p:cond delay="0"/>
                                  </p:stCondLst>
                                  <p:childTnLst>
                                    <p:animRot by="21600000">
                                      <p:cBhvr>
                                        <p:cTn id="23" dur="2000" fill="hold"/>
                                        <p:tgtEl>
                                          <p:spTgt spid="41"/>
                                        </p:tgtEl>
                                        <p:attrNameLst>
                                          <p:attrName>r</p:attrName>
                                        </p:attrNameLst>
                                      </p:cBhvr>
                                    </p:animRot>
                                  </p:childTnLst>
                                </p:cTn>
                              </p:par>
                              <p:par>
                                <p:cTn id="24" presetID="8" presetClass="emph" presetSubtype="0" fill="hold" nodeType="withEffect">
                                  <p:stCondLst>
                                    <p:cond delay="0"/>
                                  </p:stCondLst>
                                  <p:childTnLst>
                                    <p:animRot by="21600000">
                                      <p:cBhvr>
                                        <p:cTn id="25" dur="2000" fill="hold"/>
                                        <p:tgtEl>
                                          <p:spTgt spid="3"/>
                                        </p:tgtEl>
                                        <p:attrNameLst>
                                          <p:attrName>r</p:attrName>
                                        </p:attrNameLst>
                                      </p:cBhvr>
                                    </p:animRot>
                                  </p:childTnLst>
                                </p:cTn>
                              </p:par>
                              <p:par>
                                <p:cTn id="26" presetID="8" presetClass="emph" presetSubtype="0" fill="hold" nodeType="withEffect">
                                  <p:stCondLst>
                                    <p:cond delay="0"/>
                                  </p:stCondLst>
                                  <p:childTnLst>
                                    <p:animRot by="21600000">
                                      <p:cBhvr>
                                        <p:cTn id="27" dur="2000" fill="hold"/>
                                        <p:tgtEl>
                                          <p:spTgt spid="6"/>
                                        </p:tgtEl>
                                        <p:attrNameLst>
                                          <p:attrName>r</p:attrName>
                                        </p:attrNameLst>
                                      </p:cBhvr>
                                    </p:animRot>
                                  </p:childTnLst>
                                </p:cTn>
                              </p:par>
                              <p:par>
                                <p:cTn id="28" presetID="22" presetClass="entr" presetSubtype="8"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1000"/>
                                        <p:tgtEl>
                                          <p:spTgt spid="3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1" grpId="0"/>
      <p:bldP spid="34" grpId="0" animBg="1"/>
      <p:bldP spid="35" grpId="0" animBg="1"/>
      <p:bldP spid="36" grpId="0" animBg="1"/>
      <p:bldP spid="37" grpId="0" animBg="1"/>
      <p:bldP spid="38"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1C69FC-2163-7EB7-0E98-87D9AFA66611}"/>
              </a:ext>
            </a:extLst>
          </p:cNvPr>
          <p:cNvSpPr/>
          <p:nvPr/>
        </p:nvSpPr>
        <p:spPr>
          <a:xfrm>
            <a:off x="0" y="0"/>
            <a:ext cx="961534" cy="68580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a:extLst>
              <a:ext uri="{FF2B5EF4-FFF2-40B4-BE49-F238E27FC236}">
                <a16:creationId xmlns:a16="http://schemas.microsoft.com/office/drawing/2014/main" id="{91EF7893-25C1-0867-F316-B062BFBC8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125" y="1047214"/>
            <a:ext cx="6285515" cy="4194534"/>
          </a:xfrm>
          <a:prstGeom prst="rect">
            <a:avLst/>
          </a:prstGeom>
        </p:spPr>
      </p:pic>
      <p:grpSp>
        <p:nvGrpSpPr>
          <p:cNvPr id="17" name="Group 16">
            <a:extLst>
              <a:ext uri="{FF2B5EF4-FFF2-40B4-BE49-F238E27FC236}">
                <a16:creationId xmlns:a16="http://schemas.microsoft.com/office/drawing/2014/main" id="{68CB85AD-408C-5836-E59A-59BAD1E730F8}"/>
              </a:ext>
            </a:extLst>
          </p:cNvPr>
          <p:cNvGrpSpPr/>
          <p:nvPr/>
        </p:nvGrpSpPr>
        <p:grpSpPr>
          <a:xfrm>
            <a:off x="6026358" y="5008709"/>
            <a:ext cx="5733048" cy="583676"/>
            <a:chOff x="6458952" y="4506012"/>
            <a:chExt cx="5733048" cy="583676"/>
          </a:xfrm>
        </p:grpSpPr>
        <p:sp>
          <p:nvSpPr>
            <p:cNvPr id="6" name="Rectangle 5">
              <a:extLst>
                <a:ext uri="{FF2B5EF4-FFF2-40B4-BE49-F238E27FC236}">
                  <a16:creationId xmlns:a16="http://schemas.microsoft.com/office/drawing/2014/main" id="{AAB62CBE-B892-751E-A5C7-A1265B8B5BE7}"/>
                </a:ext>
              </a:extLst>
            </p:cNvPr>
            <p:cNvSpPr/>
            <p:nvPr/>
          </p:nvSpPr>
          <p:spPr>
            <a:xfrm rot="5400000">
              <a:off x="9033638" y="1931326"/>
              <a:ext cx="583676" cy="5733048"/>
            </a:xfrm>
            <a:prstGeom prst="rect">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407F9F07-F385-B606-FB29-D554BDBB5182}"/>
                </a:ext>
              </a:extLst>
            </p:cNvPr>
            <p:cNvSpPr txBox="1"/>
            <p:nvPr/>
          </p:nvSpPr>
          <p:spPr>
            <a:xfrm>
              <a:off x="6498043" y="4559323"/>
              <a:ext cx="5654867" cy="477054"/>
            </a:xfrm>
            <a:prstGeom prst="rect">
              <a:avLst/>
            </a:prstGeom>
            <a:noFill/>
          </p:spPr>
          <p:txBody>
            <a:bodyPr wrap="square">
              <a:spAutoFit/>
            </a:bodyPr>
            <a:lstStyle/>
            <a:p>
              <a:pPr algn="ctr"/>
              <a:r>
                <a:rPr lang="en-US" altLang="en-US" sz="2500" b="1" dirty="0">
                  <a:solidFill>
                    <a:srgbClr val="FFC000"/>
                  </a:solidFill>
                  <a:latin typeface="Roboto" pitchFamily="2" charset="0"/>
                  <a:ea typeface="Roboto" pitchFamily="2" charset="0"/>
                  <a:cs typeface="Arial" panose="020B0604020202020204" pitchFamily="34" charset="0"/>
                </a:rPr>
                <a:t>TRƯỜNG HỢP SỬ DỤNG TIÊU BIỂU</a:t>
              </a:r>
            </a:p>
          </p:txBody>
        </p:sp>
      </p:grpSp>
      <p:grpSp>
        <p:nvGrpSpPr>
          <p:cNvPr id="70" name="Group 69">
            <a:extLst>
              <a:ext uri="{FF2B5EF4-FFF2-40B4-BE49-F238E27FC236}">
                <a16:creationId xmlns:a16="http://schemas.microsoft.com/office/drawing/2014/main" id="{16512EB1-ED10-E692-9B01-D91F271BE06A}"/>
              </a:ext>
            </a:extLst>
          </p:cNvPr>
          <p:cNvGrpSpPr/>
          <p:nvPr/>
        </p:nvGrpSpPr>
        <p:grpSpPr>
          <a:xfrm>
            <a:off x="7689281" y="-28186"/>
            <a:ext cx="213372" cy="1449526"/>
            <a:chOff x="7890235" y="0"/>
            <a:chExt cx="213372" cy="1449526"/>
          </a:xfrm>
        </p:grpSpPr>
        <p:sp>
          <p:nvSpPr>
            <p:cNvPr id="64" name="Oval 63">
              <a:extLst>
                <a:ext uri="{FF2B5EF4-FFF2-40B4-BE49-F238E27FC236}">
                  <a16:creationId xmlns:a16="http://schemas.microsoft.com/office/drawing/2014/main" id="{BCAF9BE3-0910-E812-CE83-E072D99AE3AC}"/>
                </a:ext>
              </a:extLst>
            </p:cNvPr>
            <p:cNvSpPr/>
            <p:nvPr/>
          </p:nvSpPr>
          <p:spPr>
            <a:xfrm>
              <a:off x="7890235" y="1236154"/>
              <a:ext cx="213372" cy="213372"/>
            </a:xfrm>
            <a:prstGeom prst="ellipse">
              <a:avLst/>
            </a:prstGeom>
            <a:solidFill>
              <a:srgbClr val="FFC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68" name="Straight Connector 67">
              <a:extLst>
                <a:ext uri="{FF2B5EF4-FFF2-40B4-BE49-F238E27FC236}">
                  <a16:creationId xmlns:a16="http://schemas.microsoft.com/office/drawing/2014/main" id="{74D5222B-23AD-9705-B46C-947E73DCB0DD}"/>
                </a:ext>
              </a:extLst>
            </p:cNvPr>
            <p:cNvCxnSpPr>
              <a:stCxn id="64" idx="0"/>
            </p:cNvCxnSpPr>
            <p:nvPr/>
          </p:nvCxnSpPr>
          <p:spPr>
            <a:xfrm flipV="1">
              <a:off x="7996921" y="0"/>
              <a:ext cx="0" cy="123615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6BCF65A7-E1E6-1587-20CB-9A65DD992320}"/>
              </a:ext>
            </a:extLst>
          </p:cNvPr>
          <p:cNvGrpSpPr/>
          <p:nvPr/>
        </p:nvGrpSpPr>
        <p:grpSpPr>
          <a:xfrm>
            <a:off x="9967121" y="0"/>
            <a:ext cx="213372" cy="1424286"/>
            <a:chOff x="10243717" y="0"/>
            <a:chExt cx="213372" cy="1424286"/>
          </a:xfrm>
        </p:grpSpPr>
        <p:sp>
          <p:nvSpPr>
            <p:cNvPr id="66" name="Oval 65">
              <a:extLst>
                <a:ext uri="{FF2B5EF4-FFF2-40B4-BE49-F238E27FC236}">
                  <a16:creationId xmlns:a16="http://schemas.microsoft.com/office/drawing/2014/main" id="{A32BCF6C-E73E-7B67-71F4-84C41BA966BA}"/>
                </a:ext>
              </a:extLst>
            </p:cNvPr>
            <p:cNvSpPr/>
            <p:nvPr/>
          </p:nvSpPr>
          <p:spPr>
            <a:xfrm>
              <a:off x="10243717" y="1210914"/>
              <a:ext cx="213372" cy="213372"/>
            </a:xfrm>
            <a:prstGeom prst="ellipse">
              <a:avLst/>
            </a:prstGeom>
            <a:solidFill>
              <a:srgbClr val="FFC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69" name="Straight Connector 68">
              <a:extLst>
                <a:ext uri="{FF2B5EF4-FFF2-40B4-BE49-F238E27FC236}">
                  <a16:creationId xmlns:a16="http://schemas.microsoft.com/office/drawing/2014/main" id="{C6C6C2CA-E70F-DEBD-5EB1-B554B1371DF5}"/>
                </a:ext>
              </a:extLst>
            </p:cNvPr>
            <p:cNvCxnSpPr/>
            <p:nvPr/>
          </p:nvCxnSpPr>
          <p:spPr>
            <a:xfrm flipV="1">
              <a:off x="10350403" y="0"/>
              <a:ext cx="0" cy="123615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C7272E2E-85C9-EFAA-C7DF-B9225C33A0D6}"/>
              </a:ext>
            </a:extLst>
          </p:cNvPr>
          <p:cNvGrpSpPr/>
          <p:nvPr/>
        </p:nvGrpSpPr>
        <p:grpSpPr>
          <a:xfrm>
            <a:off x="244415" y="1708660"/>
            <a:ext cx="4934115" cy="669303"/>
            <a:chOff x="156359" y="2113175"/>
            <a:chExt cx="4934115" cy="669303"/>
          </a:xfrm>
        </p:grpSpPr>
        <p:grpSp>
          <p:nvGrpSpPr>
            <p:cNvPr id="26" name="Group 25">
              <a:extLst>
                <a:ext uri="{FF2B5EF4-FFF2-40B4-BE49-F238E27FC236}">
                  <a16:creationId xmlns:a16="http://schemas.microsoft.com/office/drawing/2014/main" id="{0664B0FC-193E-EA01-6181-EF54B2EF322D}"/>
                </a:ext>
              </a:extLst>
            </p:cNvPr>
            <p:cNvGrpSpPr/>
            <p:nvPr/>
          </p:nvGrpSpPr>
          <p:grpSpPr>
            <a:xfrm>
              <a:off x="156359" y="2113175"/>
              <a:ext cx="4934115" cy="669303"/>
              <a:chOff x="156360" y="933254"/>
              <a:chExt cx="4934115" cy="669303"/>
            </a:xfrm>
          </p:grpSpPr>
          <p:sp>
            <p:nvSpPr>
              <p:cNvPr id="27" name="Rectangle: Rounded Corners 26">
                <a:extLst>
                  <a:ext uri="{FF2B5EF4-FFF2-40B4-BE49-F238E27FC236}">
                    <a16:creationId xmlns:a16="http://schemas.microsoft.com/office/drawing/2014/main" id="{B9530DC4-451E-1621-C2EB-6CF6252E0723}"/>
                  </a:ext>
                </a:extLst>
              </p:cNvPr>
              <p:cNvSpPr/>
              <p:nvPr/>
            </p:nvSpPr>
            <p:spPr>
              <a:xfrm>
                <a:off x="156360" y="933254"/>
                <a:ext cx="4934115" cy="669303"/>
              </a:xfrm>
              <a:prstGeom prst="roundRect">
                <a:avLst>
                  <a:gd name="adj" fmla="val 50000"/>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Oval 27">
                <a:extLst>
                  <a:ext uri="{FF2B5EF4-FFF2-40B4-BE49-F238E27FC236}">
                    <a16:creationId xmlns:a16="http://schemas.microsoft.com/office/drawing/2014/main" id="{9F5A8156-20B6-E4FE-95EC-B64762EC95A8}"/>
                  </a:ext>
                </a:extLst>
              </p:cNvPr>
              <p:cNvSpPr/>
              <p:nvPr/>
            </p:nvSpPr>
            <p:spPr>
              <a:xfrm>
                <a:off x="226131" y="980387"/>
                <a:ext cx="575035" cy="575035"/>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TextBox 29">
                <a:extLst>
                  <a:ext uri="{FF2B5EF4-FFF2-40B4-BE49-F238E27FC236}">
                    <a16:creationId xmlns:a16="http://schemas.microsoft.com/office/drawing/2014/main" id="{AE4D8880-6263-1BB6-4BA3-372D5305EF75}"/>
                  </a:ext>
                </a:extLst>
              </p:cNvPr>
              <p:cNvSpPr txBox="1"/>
              <p:nvPr/>
            </p:nvSpPr>
            <p:spPr>
              <a:xfrm>
                <a:off x="1215832" y="1114014"/>
                <a:ext cx="3459863" cy="338554"/>
              </a:xfrm>
              <a:prstGeom prst="rect">
                <a:avLst/>
              </a:prstGeom>
              <a:noFill/>
            </p:spPr>
            <p:txBody>
              <a:bodyPr wrap="square" rtlCol="0">
                <a:spAutoFit/>
              </a:bodyPr>
              <a:lstStyle/>
              <a:p>
                <a:r>
                  <a:rPr lang="en-US" sz="1600" b="1" dirty="0">
                    <a:solidFill>
                      <a:schemeClr val="accent5">
                        <a:lumMod val="50000"/>
                      </a:schemeClr>
                    </a:solidFill>
                    <a:latin typeface="Roboto" pitchFamily="2" charset="0"/>
                    <a:ea typeface="Roboto" pitchFamily="2" charset="0"/>
                  </a:rPr>
                  <a:t>MỞ TÀI KHOẢN/ONBOARDING</a:t>
                </a:r>
              </a:p>
            </p:txBody>
          </p:sp>
        </p:grpSp>
        <p:pic>
          <p:nvPicPr>
            <p:cNvPr id="32" name="Graphic 31" descr="Double Tap Gesture with solid fill">
              <a:extLst>
                <a:ext uri="{FF2B5EF4-FFF2-40B4-BE49-F238E27FC236}">
                  <a16:creationId xmlns:a16="http://schemas.microsoft.com/office/drawing/2014/main" id="{F2622472-43EA-4D8C-AB2B-A5597598109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6130" y="2207441"/>
              <a:ext cx="575035" cy="575035"/>
            </a:xfrm>
            <a:prstGeom prst="rect">
              <a:avLst/>
            </a:prstGeom>
          </p:spPr>
        </p:pic>
      </p:grpSp>
      <p:grpSp>
        <p:nvGrpSpPr>
          <p:cNvPr id="58" name="Group 57">
            <a:extLst>
              <a:ext uri="{FF2B5EF4-FFF2-40B4-BE49-F238E27FC236}">
                <a16:creationId xmlns:a16="http://schemas.microsoft.com/office/drawing/2014/main" id="{F5393687-3916-614F-8465-3360F0E7D0F7}"/>
              </a:ext>
            </a:extLst>
          </p:cNvPr>
          <p:cNvGrpSpPr/>
          <p:nvPr/>
        </p:nvGrpSpPr>
        <p:grpSpPr>
          <a:xfrm>
            <a:off x="244415" y="2762364"/>
            <a:ext cx="4934115" cy="669303"/>
            <a:chOff x="226130" y="3177969"/>
            <a:chExt cx="4934115" cy="669303"/>
          </a:xfrm>
        </p:grpSpPr>
        <p:grpSp>
          <p:nvGrpSpPr>
            <p:cNvPr id="35" name="Group 34">
              <a:extLst>
                <a:ext uri="{FF2B5EF4-FFF2-40B4-BE49-F238E27FC236}">
                  <a16:creationId xmlns:a16="http://schemas.microsoft.com/office/drawing/2014/main" id="{68841513-41C1-DDE9-0AFE-ABD94108EDAF}"/>
                </a:ext>
              </a:extLst>
            </p:cNvPr>
            <p:cNvGrpSpPr/>
            <p:nvPr/>
          </p:nvGrpSpPr>
          <p:grpSpPr>
            <a:xfrm>
              <a:off x="226130" y="3177969"/>
              <a:ext cx="4934115" cy="669303"/>
              <a:chOff x="156360" y="933254"/>
              <a:chExt cx="4934115" cy="669303"/>
            </a:xfrm>
          </p:grpSpPr>
          <p:sp>
            <p:nvSpPr>
              <p:cNvPr id="37" name="Rectangle: Rounded Corners 36">
                <a:extLst>
                  <a:ext uri="{FF2B5EF4-FFF2-40B4-BE49-F238E27FC236}">
                    <a16:creationId xmlns:a16="http://schemas.microsoft.com/office/drawing/2014/main" id="{29F76B69-885B-ED8A-AF17-F08E81F43989}"/>
                  </a:ext>
                </a:extLst>
              </p:cNvPr>
              <p:cNvSpPr/>
              <p:nvPr/>
            </p:nvSpPr>
            <p:spPr>
              <a:xfrm>
                <a:off x="156360" y="933254"/>
                <a:ext cx="4934115" cy="669303"/>
              </a:xfrm>
              <a:prstGeom prst="roundRect">
                <a:avLst>
                  <a:gd name="adj" fmla="val 50000"/>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Oval 37">
                <a:extLst>
                  <a:ext uri="{FF2B5EF4-FFF2-40B4-BE49-F238E27FC236}">
                    <a16:creationId xmlns:a16="http://schemas.microsoft.com/office/drawing/2014/main" id="{21E5815C-E51E-C159-8972-013AA38FC26A}"/>
                  </a:ext>
                </a:extLst>
              </p:cNvPr>
              <p:cNvSpPr/>
              <p:nvPr/>
            </p:nvSpPr>
            <p:spPr>
              <a:xfrm>
                <a:off x="226131" y="980387"/>
                <a:ext cx="575035" cy="575035"/>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TextBox 38">
                <a:extLst>
                  <a:ext uri="{FF2B5EF4-FFF2-40B4-BE49-F238E27FC236}">
                    <a16:creationId xmlns:a16="http://schemas.microsoft.com/office/drawing/2014/main" id="{72C02309-B4F3-6570-DA5C-43CA038DD7DD}"/>
                  </a:ext>
                </a:extLst>
              </p:cNvPr>
              <p:cNvSpPr txBox="1"/>
              <p:nvPr/>
            </p:nvSpPr>
            <p:spPr>
              <a:xfrm>
                <a:off x="1215832" y="1114014"/>
                <a:ext cx="3459863" cy="338554"/>
              </a:xfrm>
              <a:prstGeom prst="rect">
                <a:avLst/>
              </a:prstGeom>
              <a:noFill/>
            </p:spPr>
            <p:txBody>
              <a:bodyPr wrap="square" rtlCol="0">
                <a:spAutoFit/>
              </a:bodyPr>
              <a:lstStyle/>
              <a:p>
                <a:r>
                  <a:rPr lang="en-US" sz="1600" b="1" dirty="0">
                    <a:solidFill>
                      <a:schemeClr val="accent5">
                        <a:lumMod val="50000"/>
                      </a:schemeClr>
                    </a:solidFill>
                    <a:latin typeface="Roboto" pitchFamily="2" charset="0"/>
                    <a:ea typeface="Roboto" pitchFamily="2" charset="0"/>
                  </a:rPr>
                  <a:t>PHÊ DUYỆT HỒ SƠ SỐ</a:t>
                </a:r>
              </a:p>
            </p:txBody>
          </p:sp>
        </p:grpSp>
        <p:pic>
          <p:nvPicPr>
            <p:cNvPr id="53" name="Graphic 52" descr="Checklist with solid fill">
              <a:extLst>
                <a:ext uri="{FF2B5EF4-FFF2-40B4-BE49-F238E27FC236}">
                  <a16:creationId xmlns:a16="http://schemas.microsoft.com/office/drawing/2014/main" id="{64E6AF03-07AF-9370-4835-1FD1DE21892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6593" y="3258454"/>
              <a:ext cx="451043" cy="451043"/>
            </a:xfrm>
            <a:prstGeom prst="rect">
              <a:avLst/>
            </a:prstGeom>
          </p:spPr>
        </p:pic>
        <p:pic>
          <p:nvPicPr>
            <p:cNvPr id="55" name="Graphic 54" descr="Badge Tick with solid fill">
              <a:extLst>
                <a:ext uri="{FF2B5EF4-FFF2-40B4-BE49-F238E27FC236}">
                  <a16:creationId xmlns:a16="http://schemas.microsoft.com/office/drawing/2014/main" id="{63D1C9B8-1A71-D998-6EF6-DB97DC17ED0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38603" y="3528006"/>
              <a:ext cx="307213" cy="307213"/>
            </a:xfrm>
            <a:prstGeom prst="rect">
              <a:avLst/>
            </a:prstGeom>
          </p:spPr>
        </p:pic>
      </p:grpSp>
      <p:grpSp>
        <p:nvGrpSpPr>
          <p:cNvPr id="59" name="Group 58">
            <a:extLst>
              <a:ext uri="{FF2B5EF4-FFF2-40B4-BE49-F238E27FC236}">
                <a16:creationId xmlns:a16="http://schemas.microsoft.com/office/drawing/2014/main" id="{81CE100A-582E-09DA-50C2-10776F191BA0}"/>
              </a:ext>
            </a:extLst>
          </p:cNvPr>
          <p:cNvGrpSpPr/>
          <p:nvPr/>
        </p:nvGrpSpPr>
        <p:grpSpPr>
          <a:xfrm>
            <a:off x="244415" y="3816068"/>
            <a:ext cx="4934115" cy="669303"/>
            <a:chOff x="226130" y="4225170"/>
            <a:chExt cx="4934115" cy="669303"/>
          </a:xfrm>
        </p:grpSpPr>
        <p:grpSp>
          <p:nvGrpSpPr>
            <p:cNvPr id="41" name="Group 40">
              <a:extLst>
                <a:ext uri="{FF2B5EF4-FFF2-40B4-BE49-F238E27FC236}">
                  <a16:creationId xmlns:a16="http://schemas.microsoft.com/office/drawing/2014/main" id="{B35891CF-E94E-3C30-905A-83CD40964727}"/>
                </a:ext>
              </a:extLst>
            </p:cNvPr>
            <p:cNvGrpSpPr/>
            <p:nvPr/>
          </p:nvGrpSpPr>
          <p:grpSpPr>
            <a:xfrm>
              <a:off x="226130" y="4225170"/>
              <a:ext cx="4934115" cy="669303"/>
              <a:chOff x="156360" y="933254"/>
              <a:chExt cx="4934115" cy="669303"/>
            </a:xfrm>
          </p:grpSpPr>
          <p:sp>
            <p:nvSpPr>
              <p:cNvPr id="43" name="Rectangle: Rounded Corners 42">
                <a:extLst>
                  <a:ext uri="{FF2B5EF4-FFF2-40B4-BE49-F238E27FC236}">
                    <a16:creationId xmlns:a16="http://schemas.microsoft.com/office/drawing/2014/main" id="{43D6EB93-87DE-CF3B-566E-5D17B0317D84}"/>
                  </a:ext>
                </a:extLst>
              </p:cNvPr>
              <p:cNvSpPr/>
              <p:nvPr/>
            </p:nvSpPr>
            <p:spPr>
              <a:xfrm>
                <a:off x="156360" y="933254"/>
                <a:ext cx="4934115" cy="669303"/>
              </a:xfrm>
              <a:prstGeom prst="roundRect">
                <a:avLst>
                  <a:gd name="adj" fmla="val 50000"/>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Oval 43">
                <a:extLst>
                  <a:ext uri="{FF2B5EF4-FFF2-40B4-BE49-F238E27FC236}">
                    <a16:creationId xmlns:a16="http://schemas.microsoft.com/office/drawing/2014/main" id="{E20DF272-9083-96EF-693F-8B82D9981B1A}"/>
                  </a:ext>
                </a:extLst>
              </p:cNvPr>
              <p:cNvSpPr/>
              <p:nvPr/>
            </p:nvSpPr>
            <p:spPr>
              <a:xfrm>
                <a:off x="226131" y="980387"/>
                <a:ext cx="575035" cy="575035"/>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TextBox 44">
                <a:extLst>
                  <a:ext uri="{FF2B5EF4-FFF2-40B4-BE49-F238E27FC236}">
                    <a16:creationId xmlns:a16="http://schemas.microsoft.com/office/drawing/2014/main" id="{00D32B3A-6345-C01F-E9BE-5BAFD815BACA}"/>
                  </a:ext>
                </a:extLst>
              </p:cNvPr>
              <p:cNvSpPr txBox="1"/>
              <p:nvPr/>
            </p:nvSpPr>
            <p:spPr>
              <a:xfrm>
                <a:off x="1215832" y="1114014"/>
                <a:ext cx="3459863" cy="338554"/>
              </a:xfrm>
              <a:prstGeom prst="rect">
                <a:avLst/>
              </a:prstGeom>
              <a:noFill/>
            </p:spPr>
            <p:txBody>
              <a:bodyPr wrap="square" rtlCol="0">
                <a:spAutoFit/>
              </a:bodyPr>
              <a:lstStyle/>
              <a:p>
                <a:r>
                  <a:rPr lang="en-US" sz="1600" b="1" dirty="0">
                    <a:solidFill>
                      <a:schemeClr val="accent5">
                        <a:lumMod val="50000"/>
                      </a:schemeClr>
                    </a:solidFill>
                    <a:latin typeface="Roboto" pitchFamily="2" charset="0"/>
                    <a:ea typeface="Roboto" pitchFamily="2" charset="0"/>
                  </a:rPr>
                  <a:t>ĐĂNG KÝ DỊCH VỤ TỪ XA</a:t>
                </a:r>
              </a:p>
            </p:txBody>
          </p:sp>
        </p:grpSp>
        <p:pic>
          <p:nvPicPr>
            <p:cNvPr id="57" name="Graphic 56" descr="Internet with solid fill">
              <a:extLst>
                <a:ext uri="{FF2B5EF4-FFF2-40B4-BE49-F238E27FC236}">
                  <a16:creationId xmlns:a16="http://schemas.microsoft.com/office/drawing/2014/main" id="{36C9733C-1FF5-56B7-7C45-CD63BB65872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79684" y="4283369"/>
              <a:ext cx="583676" cy="583676"/>
            </a:xfrm>
            <a:prstGeom prst="rect">
              <a:avLst/>
            </a:prstGeom>
          </p:spPr>
        </p:pic>
      </p:grpSp>
      <p:grpSp>
        <p:nvGrpSpPr>
          <p:cNvPr id="62" name="Group 61">
            <a:extLst>
              <a:ext uri="{FF2B5EF4-FFF2-40B4-BE49-F238E27FC236}">
                <a16:creationId xmlns:a16="http://schemas.microsoft.com/office/drawing/2014/main" id="{3A2E09F5-5E80-E3A4-3261-168999C9C21B}"/>
              </a:ext>
            </a:extLst>
          </p:cNvPr>
          <p:cNvGrpSpPr/>
          <p:nvPr/>
        </p:nvGrpSpPr>
        <p:grpSpPr>
          <a:xfrm>
            <a:off x="244415" y="4869771"/>
            <a:ext cx="4934115" cy="669303"/>
            <a:chOff x="226129" y="5345515"/>
            <a:chExt cx="4934115" cy="669303"/>
          </a:xfrm>
        </p:grpSpPr>
        <p:grpSp>
          <p:nvGrpSpPr>
            <p:cNvPr id="47" name="Group 46">
              <a:extLst>
                <a:ext uri="{FF2B5EF4-FFF2-40B4-BE49-F238E27FC236}">
                  <a16:creationId xmlns:a16="http://schemas.microsoft.com/office/drawing/2014/main" id="{47CF3DFA-EC8D-3DE8-1DB8-EAABEE53CF13}"/>
                </a:ext>
              </a:extLst>
            </p:cNvPr>
            <p:cNvGrpSpPr/>
            <p:nvPr/>
          </p:nvGrpSpPr>
          <p:grpSpPr>
            <a:xfrm>
              <a:off x="226129" y="5345515"/>
              <a:ext cx="4934115" cy="669303"/>
              <a:chOff x="156360" y="933254"/>
              <a:chExt cx="4934115" cy="669303"/>
            </a:xfrm>
          </p:grpSpPr>
          <p:sp>
            <p:nvSpPr>
              <p:cNvPr id="49" name="Rectangle: Rounded Corners 48">
                <a:extLst>
                  <a:ext uri="{FF2B5EF4-FFF2-40B4-BE49-F238E27FC236}">
                    <a16:creationId xmlns:a16="http://schemas.microsoft.com/office/drawing/2014/main" id="{B6B2FA70-84FF-CAC4-54C0-4788819EF4E7}"/>
                  </a:ext>
                </a:extLst>
              </p:cNvPr>
              <p:cNvSpPr/>
              <p:nvPr/>
            </p:nvSpPr>
            <p:spPr>
              <a:xfrm>
                <a:off x="156360" y="933254"/>
                <a:ext cx="4934115" cy="669303"/>
              </a:xfrm>
              <a:prstGeom prst="roundRect">
                <a:avLst>
                  <a:gd name="adj" fmla="val 50000"/>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Oval 49">
                <a:extLst>
                  <a:ext uri="{FF2B5EF4-FFF2-40B4-BE49-F238E27FC236}">
                    <a16:creationId xmlns:a16="http://schemas.microsoft.com/office/drawing/2014/main" id="{CB8BF998-F234-9E04-3D50-CEFC96E481D6}"/>
                  </a:ext>
                </a:extLst>
              </p:cNvPr>
              <p:cNvSpPr/>
              <p:nvPr/>
            </p:nvSpPr>
            <p:spPr>
              <a:xfrm>
                <a:off x="226131" y="980387"/>
                <a:ext cx="575035" cy="575035"/>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TextBox 50">
                <a:extLst>
                  <a:ext uri="{FF2B5EF4-FFF2-40B4-BE49-F238E27FC236}">
                    <a16:creationId xmlns:a16="http://schemas.microsoft.com/office/drawing/2014/main" id="{29CAB93F-F09B-9820-3746-E9557055FD72}"/>
                  </a:ext>
                </a:extLst>
              </p:cNvPr>
              <p:cNvSpPr txBox="1"/>
              <p:nvPr/>
            </p:nvSpPr>
            <p:spPr>
              <a:xfrm>
                <a:off x="1215832" y="1114014"/>
                <a:ext cx="3459863" cy="338554"/>
              </a:xfrm>
              <a:prstGeom prst="rect">
                <a:avLst/>
              </a:prstGeom>
              <a:noFill/>
            </p:spPr>
            <p:txBody>
              <a:bodyPr wrap="square" rtlCol="0">
                <a:spAutoFit/>
              </a:bodyPr>
              <a:lstStyle/>
              <a:p>
                <a:r>
                  <a:rPr lang="en-US" sz="1600" b="1" dirty="0">
                    <a:solidFill>
                      <a:schemeClr val="accent5">
                        <a:lumMod val="50000"/>
                      </a:schemeClr>
                    </a:solidFill>
                    <a:latin typeface="Roboto" pitchFamily="2" charset="0"/>
                    <a:ea typeface="Roboto" pitchFamily="2" charset="0"/>
                  </a:rPr>
                  <a:t>XÁC MINH VÀ CHIA SẺ THÔNG TIN</a:t>
                </a:r>
              </a:p>
            </p:txBody>
          </p:sp>
        </p:grpSp>
        <p:pic>
          <p:nvPicPr>
            <p:cNvPr id="61" name="Graphic 60" descr="Good Inventory with solid fill">
              <a:extLst>
                <a:ext uri="{FF2B5EF4-FFF2-40B4-BE49-F238E27FC236}">
                  <a16:creationId xmlns:a16="http://schemas.microsoft.com/office/drawing/2014/main" id="{CBE53652-4FE5-B4AC-9916-906567C966C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40196" y="5452331"/>
              <a:ext cx="486442" cy="486442"/>
            </a:xfrm>
            <a:prstGeom prst="rect">
              <a:avLst/>
            </a:prstGeom>
          </p:spPr>
        </p:pic>
      </p:grpSp>
      <p:grpSp>
        <p:nvGrpSpPr>
          <p:cNvPr id="25" name="Group 24">
            <a:extLst>
              <a:ext uri="{FF2B5EF4-FFF2-40B4-BE49-F238E27FC236}">
                <a16:creationId xmlns:a16="http://schemas.microsoft.com/office/drawing/2014/main" id="{D446D407-4493-7DAC-65B2-AD9768A5BAF2}"/>
              </a:ext>
            </a:extLst>
          </p:cNvPr>
          <p:cNvGrpSpPr/>
          <p:nvPr/>
        </p:nvGrpSpPr>
        <p:grpSpPr>
          <a:xfrm>
            <a:off x="244415" y="654956"/>
            <a:ext cx="4934115" cy="669303"/>
            <a:chOff x="156360" y="933254"/>
            <a:chExt cx="4934115" cy="669303"/>
          </a:xfrm>
        </p:grpSpPr>
        <p:sp>
          <p:nvSpPr>
            <p:cNvPr id="13" name="Rectangle: Rounded Corners 12">
              <a:extLst>
                <a:ext uri="{FF2B5EF4-FFF2-40B4-BE49-F238E27FC236}">
                  <a16:creationId xmlns:a16="http://schemas.microsoft.com/office/drawing/2014/main" id="{1D0CC3E7-8621-4B89-8F62-9337B9CEF01C}"/>
                </a:ext>
              </a:extLst>
            </p:cNvPr>
            <p:cNvSpPr/>
            <p:nvPr/>
          </p:nvSpPr>
          <p:spPr>
            <a:xfrm>
              <a:off x="156360" y="933254"/>
              <a:ext cx="4934115" cy="669303"/>
            </a:xfrm>
            <a:prstGeom prst="roundRect">
              <a:avLst>
                <a:gd name="adj" fmla="val 50000"/>
              </a:avLst>
            </a:pr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1E962CBE-015B-6C96-0B13-B6CE2ACBD271}"/>
                </a:ext>
              </a:extLst>
            </p:cNvPr>
            <p:cNvSpPr/>
            <p:nvPr/>
          </p:nvSpPr>
          <p:spPr>
            <a:xfrm>
              <a:off x="226131" y="980387"/>
              <a:ext cx="575035" cy="575035"/>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Graphic 18" descr="Signature with solid fill">
              <a:extLst>
                <a:ext uri="{FF2B5EF4-FFF2-40B4-BE49-F238E27FC236}">
                  <a16:creationId xmlns:a16="http://schemas.microsoft.com/office/drawing/2014/main" id="{3B5930A6-1759-4573-1730-667CE387D7A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88471" y="1054622"/>
              <a:ext cx="426563" cy="426563"/>
            </a:xfrm>
            <a:prstGeom prst="rect">
              <a:avLst/>
            </a:prstGeom>
          </p:spPr>
        </p:pic>
        <p:sp>
          <p:nvSpPr>
            <p:cNvPr id="23" name="TextBox 22">
              <a:extLst>
                <a:ext uri="{FF2B5EF4-FFF2-40B4-BE49-F238E27FC236}">
                  <a16:creationId xmlns:a16="http://schemas.microsoft.com/office/drawing/2014/main" id="{D7B2B222-C40F-BB7E-10BC-3D13F4CB931A}"/>
                </a:ext>
              </a:extLst>
            </p:cNvPr>
            <p:cNvSpPr txBox="1"/>
            <p:nvPr/>
          </p:nvSpPr>
          <p:spPr>
            <a:xfrm>
              <a:off x="1215832" y="1114014"/>
              <a:ext cx="3459863" cy="338554"/>
            </a:xfrm>
            <a:prstGeom prst="rect">
              <a:avLst/>
            </a:prstGeom>
            <a:noFill/>
          </p:spPr>
          <p:txBody>
            <a:bodyPr wrap="square" rtlCol="0">
              <a:spAutoFit/>
            </a:bodyPr>
            <a:lstStyle/>
            <a:p>
              <a:r>
                <a:rPr lang="en-US" sz="1600" b="1" dirty="0">
                  <a:solidFill>
                    <a:schemeClr val="accent5">
                      <a:lumMod val="50000"/>
                    </a:schemeClr>
                  </a:solidFill>
                  <a:latin typeface="Roboto" pitchFamily="2" charset="0"/>
                  <a:ea typeface="Roboto" pitchFamily="2" charset="0"/>
                </a:rPr>
                <a:t>KÝ HỢP ĐỒNG ĐIỆN TỬ</a:t>
              </a:r>
            </a:p>
          </p:txBody>
        </p:sp>
      </p:grpSp>
      <p:grpSp>
        <p:nvGrpSpPr>
          <p:cNvPr id="24" name="Group 23">
            <a:extLst>
              <a:ext uri="{FF2B5EF4-FFF2-40B4-BE49-F238E27FC236}">
                <a16:creationId xmlns:a16="http://schemas.microsoft.com/office/drawing/2014/main" id="{AFEDFFFB-0AF9-C7B0-5725-D96509B270D3}"/>
              </a:ext>
            </a:extLst>
          </p:cNvPr>
          <p:cNvGrpSpPr/>
          <p:nvPr/>
        </p:nvGrpSpPr>
        <p:grpSpPr>
          <a:xfrm>
            <a:off x="2055044" y="5923474"/>
            <a:ext cx="9181708" cy="745903"/>
            <a:chOff x="2055044" y="5923474"/>
            <a:chExt cx="9181708" cy="745903"/>
          </a:xfrm>
        </p:grpSpPr>
        <p:grpSp>
          <p:nvGrpSpPr>
            <p:cNvPr id="5" name="Group 4">
              <a:extLst>
                <a:ext uri="{FF2B5EF4-FFF2-40B4-BE49-F238E27FC236}">
                  <a16:creationId xmlns:a16="http://schemas.microsoft.com/office/drawing/2014/main" id="{9894749E-5DC6-FD32-8167-BC46B95777FC}"/>
                </a:ext>
              </a:extLst>
            </p:cNvPr>
            <p:cNvGrpSpPr/>
            <p:nvPr/>
          </p:nvGrpSpPr>
          <p:grpSpPr>
            <a:xfrm>
              <a:off x="2055044" y="5923474"/>
              <a:ext cx="9181708" cy="745903"/>
              <a:chOff x="1307113" y="933254"/>
              <a:chExt cx="9181708" cy="745903"/>
            </a:xfrm>
          </p:grpSpPr>
          <p:sp>
            <p:nvSpPr>
              <p:cNvPr id="8" name="Rectangle: Rounded Corners 7">
                <a:extLst>
                  <a:ext uri="{FF2B5EF4-FFF2-40B4-BE49-F238E27FC236}">
                    <a16:creationId xmlns:a16="http://schemas.microsoft.com/office/drawing/2014/main" id="{6BB65CF0-D675-DB73-32B1-C98FE9DC231D}"/>
                  </a:ext>
                </a:extLst>
              </p:cNvPr>
              <p:cNvSpPr/>
              <p:nvPr/>
            </p:nvSpPr>
            <p:spPr>
              <a:xfrm>
                <a:off x="1307113" y="933254"/>
                <a:ext cx="9181708" cy="745903"/>
              </a:xfrm>
              <a:prstGeom prst="roundRect">
                <a:avLst>
                  <a:gd name="adj" fmla="val 50000"/>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B82E5E3E-AC9C-38DA-90D1-F0B69F0EE9BE}"/>
                  </a:ext>
                </a:extLst>
              </p:cNvPr>
              <p:cNvSpPr txBox="1"/>
              <p:nvPr/>
            </p:nvSpPr>
            <p:spPr>
              <a:xfrm>
                <a:off x="1882148" y="1051091"/>
                <a:ext cx="7996919" cy="523220"/>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GoPaperless Gateway View </a:t>
                </a:r>
                <a:r>
                  <a:rPr lang="vi-VN" sz="1400" b="1" dirty="0">
                    <a:solidFill>
                      <a:srgbClr val="FFC000"/>
                    </a:solidFill>
                    <a:latin typeface="Roboto" pitchFamily="2" charset="0"/>
                    <a:ea typeface="Roboto" pitchFamily="2" charset="0"/>
                  </a:rPr>
                  <a:t>không thay </a:t>
                </a:r>
                <a:r>
                  <a:rPr lang="vi-VN" sz="1400" b="1" dirty="0">
                    <a:solidFill>
                      <a:schemeClr val="bg1"/>
                    </a:solidFill>
                    <a:latin typeface="Roboto" pitchFamily="2" charset="0"/>
                    <a:ea typeface="Roboto" pitchFamily="2" charset="0"/>
                  </a:rPr>
                  <a:t>ERP/CRM</a:t>
                </a:r>
                <a:r>
                  <a:rPr lang="vi-VN" sz="1400" dirty="0">
                    <a:solidFill>
                      <a:schemeClr val="bg1"/>
                    </a:solidFill>
                    <a:latin typeface="Roboto" pitchFamily="2" charset="0"/>
                    <a:ea typeface="Roboto" pitchFamily="2" charset="0"/>
                  </a:rPr>
                  <a:t>, </a:t>
                </a:r>
              </a:p>
              <a:p>
                <a:pPr algn="ctr"/>
                <a:r>
                  <a:rPr lang="vi-VN" sz="1400" dirty="0">
                    <a:solidFill>
                      <a:schemeClr val="bg1"/>
                    </a:solidFill>
                    <a:latin typeface="Roboto" pitchFamily="2" charset="0"/>
                    <a:ea typeface="Roboto" pitchFamily="2" charset="0"/>
                  </a:rPr>
                  <a:t>mà </a:t>
                </a:r>
                <a:r>
                  <a:rPr lang="vi-VN" sz="1400" b="1" dirty="0">
                    <a:solidFill>
                      <a:srgbClr val="FFC000"/>
                    </a:solidFill>
                    <a:latin typeface="Roboto" pitchFamily="2" charset="0"/>
                    <a:ea typeface="Roboto" pitchFamily="2" charset="0"/>
                  </a:rPr>
                  <a:t>đóng vai trò </a:t>
                </a:r>
                <a:r>
                  <a:rPr lang="vi-VN" sz="1400" b="1" dirty="0">
                    <a:solidFill>
                      <a:schemeClr val="bg1"/>
                    </a:solidFill>
                    <a:latin typeface="Roboto" pitchFamily="2" charset="0"/>
                    <a:ea typeface="Roboto" pitchFamily="2" charset="0"/>
                  </a:rPr>
                  <a:t>lớp tích hợp ký số – định danh – consent – truy vết cho các hệ thống đó</a:t>
                </a:r>
                <a:r>
                  <a:rPr lang="vi-VN" sz="1400" dirty="0">
                    <a:solidFill>
                      <a:schemeClr val="bg1"/>
                    </a:solidFill>
                    <a:latin typeface="Roboto" pitchFamily="2" charset="0"/>
                    <a:ea typeface="Roboto" pitchFamily="2" charset="0"/>
                  </a:rPr>
                  <a:t>.</a:t>
                </a:r>
                <a:endParaRPr lang="en-US" sz="1400" dirty="0">
                  <a:solidFill>
                    <a:schemeClr val="bg1"/>
                  </a:solidFill>
                  <a:latin typeface="Roboto" pitchFamily="2" charset="0"/>
                  <a:ea typeface="Roboto" pitchFamily="2" charset="0"/>
                </a:endParaRPr>
              </a:p>
            </p:txBody>
          </p:sp>
        </p:grpSp>
        <p:pic>
          <p:nvPicPr>
            <p:cNvPr id="20" name="Graphic 19" descr="Badge New with solid fill">
              <a:extLst>
                <a:ext uri="{FF2B5EF4-FFF2-40B4-BE49-F238E27FC236}">
                  <a16:creationId xmlns:a16="http://schemas.microsoft.com/office/drawing/2014/main" id="{0764031F-AA5E-F3CA-EA3F-7A7E73DFB46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2129878" y="5983040"/>
              <a:ext cx="626769" cy="626769"/>
            </a:xfrm>
            <a:prstGeom prst="rect">
              <a:avLst/>
            </a:prstGeom>
          </p:spPr>
        </p:pic>
        <p:pic>
          <p:nvPicPr>
            <p:cNvPr id="22" name="Graphic 21" descr="Badge New with solid fill">
              <a:extLst>
                <a:ext uri="{FF2B5EF4-FFF2-40B4-BE49-F238E27FC236}">
                  <a16:creationId xmlns:a16="http://schemas.microsoft.com/office/drawing/2014/main" id="{74E2B92C-DCED-0BB9-C2C9-A07599228D60}"/>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0532731" y="5969518"/>
              <a:ext cx="626769" cy="626769"/>
            </a:xfrm>
            <a:prstGeom prst="rect">
              <a:avLst/>
            </a:prstGeom>
          </p:spPr>
        </p:pic>
      </p:grpSp>
    </p:spTree>
    <p:extLst>
      <p:ext uri="{BB962C8B-B14F-4D97-AF65-F5344CB8AC3E}">
        <p14:creationId xmlns:p14="http://schemas.microsoft.com/office/powerpoint/2010/main" val="42452149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750" fill="hold"/>
                                        <p:tgtEl>
                                          <p:spTgt spid="33"/>
                                        </p:tgtEl>
                                        <p:attrNameLst>
                                          <p:attrName>ppt_x</p:attrName>
                                        </p:attrNameLst>
                                      </p:cBhvr>
                                      <p:tavLst>
                                        <p:tav tm="0">
                                          <p:val>
                                            <p:strVal val="0-#ppt_w/2"/>
                                          </p:val>
                                        </p:tav>
                                        <p:tav tm="100000">
                                          <p:val>
                                            <p:strVal val="#ppt_x"/>
                                          </p:val>
                                        </p:tav>
                                      </p:tavLst>
                                    </p:anim>
                                    <p:anim calcmode="lin" valueType="num">
                                      <p:cBhvr additive="base">
                                        <p:cTn id="12" dur="75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750" fill="hold"/>
                                        <p:tgtEl>
                                          <p:spTgt spid="58"/>
                                        </p:tgtEl>
                                        <p:attrNameLst>
                                          <p:attrName>ppt_x</p:attrName>
                                        </p:attrNameLst>
                                      </p:cBhvr>
                                      <p:tavLst>
                                        <p:tav tm="0">
                                          <p:val>
                                            <p:strVal val="0-#ppt_w/2"/>
                                          </p:val>
                                        </p:tav>
                                        <p:tav tm="100000">
                                          <p:val>
                                            <p:strVal val="#ppt_x"/>
                                          </p:val>
                                        </p:tav>
                                      </p:tavLst>
                                    </p:anim>
                                    <p:anim calcmode="lin" valueType="num">
                                      <p:cBhvr additive="base">
                                        <p:cTn id="16" dur="750" fill="hold"/>
                                        <p:tgtEl>
                                          <p:spTgt spid="5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1000" fill="hold"/>
                                        <p:tgtEl>
                                          <p:spTgt spid="59"/>
                                        </p:tgtEl>
                                        <p:attrNameLst>
                                          <p:attrName>ppt_x</p:attrName>
                                        </p:attrNameLst>
                                      </p:cBhvr>
                                      <p:tavLst>
                                        <p:tav tm="0">
                                          <p:val>
                                            <p:strVal val="0-#ppt_w/2"/>
                                          </p:val>
                                        </p:tav>
                                        <p:tav tm="100000">
                                          <p:val>
                                            <p:strVal val="#ppt_x"/>
                                          </p:val>
                                        </p:tav>
                                      </p:tavLst>
                                    </p:anim>
                                    <p:anim calcmode="lin" valueType="num">
                                      <p:cBhvr additive="base">
                                        <p:cTn id="20" dur="1000" fill="hold"/>
                                        <p:tgtEl>
                                          <p:spTgt spid="5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1250" fill="hold"/>
                                        <p:tgtEl>
                                          <p:spTgt spid="62"/>
                                        </p:tgtEl>
                                        <p:attrNameLst>
                                          <p:attrName>ppt_x</p:attrName>
                                        </p:attrNameLst>
                                      </p:cBhvr>
                                      <p:tavLst>
                                        <p:tav tm="0">
                                          <p:val>
                                            <p:strVal val="0-#ppt_w/2"/>
                                          </p:val>
                                        </p:tav>
                                        <p:tav tm="100000">
                                          <p:val>
                                            <p:strVal val="#ppt_x"/>
                                          </p:val>
                                        </p:tav>
                                      </p:tavLst>
                                    </p:anim>
                                    <p:anim calcmode="lin" valueType="num">
                                      <p:cBhvr additive="base">
                                        <p:cTn id="24" dur="1250" fill="hold"/>
                                        <p:tgtEl>
                                          <p:spTgt spid="62"/>
                                        </p:tgtEl>
                                        <p:attrNameLst>
                                          <p:attrName>ppt_y</p:attrName>
                                        </p:attrNameLst>
                                      </p:cBhvr>
                                      <p:tavLst>
                                        <p:tav tm="0">
                                          <p:val>
                                            <p:strVal val="#ppt_y"/>
                                          </p:val>
                                        </p:tav>
                                        <p:tav tm="100000">
                                          <p:val>
                                            <p:strVal val="#ppt_y"/>
                                          </p:val>
                                        </p:tav>
                                      </p:tavLst>
                                    </p:anim>
                                  </p:childTnLst>
                                </p:cTn>
                              </p:par>
                              <p:par>
                                <p:cTn id="25" presetID="32" presetClass="emph" presetSubtype="0"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7783FB00-1EBE-C31D-C819-F4D84D69BBE9}"/>
              </a:ext>
            </a:extLst>
          </p:cNvPr>
          <p:cNvGrpSpPr/>
          <p:nvPr/>
        </p:nvGrpSpPr>
        <p:grpSpPr>
          <a:xfrm>
            <a:off x="0" y="-1269762"/>
            <a:ext cx="12192000" cy="9626531"/>
            <a:chOff x="0" y="-1269762"/>
            <a:chExt cx="12192000" cy="9626531"/>
          </a:xfrm>
        </p:grpSpPr>
        <p:sp>
          <p:nvSpPr>
            <p:cNvPr id="4" name="Rectangle: Rounded Corners 3">
              <a:extLst>
                <a:ext uri="{FF2B5EF4-FFF2-40B4-BE49-F238E27FC236}">
                  <a16:creationId xmlns:a16="http://schemas.microsoft.com/office/drawing/2014/main" id="{45A40958-A3D9-BF18-21A1-6648106BEBDA}"/>
                </a:ext>
              </a:extLst>
            </p:cNvPr>
            <p:cNvSpPr/>
            <p:nvPr/>
          </p:nvSpPr>
          <p:spPr>
            <a:xfrm>
              <a:off x="0" y="-1269762"/>
              <a:ext cx="12192000" cy="4861371"/>
            </a:xfrm>
            <a:prstGeom prst="roundRect">
              <a:avLst>
                <a:gd name="adj" fmla="val 26433"/>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873792A-221F-96D8-ADEC-047A3F9CD1F1}"/>
                </a:ext>
              </a:extLst>
            </p:cNvPr>
            <p:cNvSpPr/>
            <p:nvPr/>
          </p:nvSpPr>
          <p:spPr>
            <a:xfrm>
              <a:off x="0" y="3639057"/>
              <a:ext cx="12192000" cy="4717712"/>
            </a:xfrm>
            <a:prstGeom prst="roundRect">
              <a:avLst>
                <a:gd name="adj" fmla="val 26433"/>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CFCA30B3-9A04-3B03-0A31-06AE470DA92B}"/>
              </a:ext>
            </a:extLst>
          </p:cNvPr>
          <p:cNvSpPr txBox="1"/>
          <p:nvPr/>
        </p:nvSpPr>
        <p:spPr>
          <a:xfrm>
            <a:off x="1619005" y="827206"/>
            <a:ext cx="8551301" cy="553998"/>
          </a:xfrm>
          <a:prstGeom prst="rect">
            <a:avLst/>
          </a:prstGeom>
          <a:noFill/>
        </p:spPr>
        <p:txBody>
          <a:bodyPr wrap="square">
            <a:spAutoFit/>
          </a:bodyPr>
          <a:lstStyle/>
          <a:p>
            <a:pPr algn="ctr"/>
            <a:r>
              <a:rPr lang="en-US" altLang="en-US" sz="3000" b="1" dirty="0">
                <a:solidFill>
                  <a:schemeClr val="bg1"/>
                </a:solidFill>
                <a:latin typeface="Roboto" pitchFamily="2" charset="0"/>
                <a:ea typeface="Roboto" pitchFamily="2" charset="0"/>
                <a:cs typeface="Arial" panose="020B0604020202020204" pitchFamily="34" charset="0"/>
              </a:rPr>
              <a:t>PHÂN KHÚC KHÁCH HÀNG TIỀM NĂNG</a:t>
            </a:r>
          </a:p>
        </p:txBody>
      </p:sp>
      <p:sp>
        <p:nvSpPr>
          <p:cNvPr id="34" name="文本框 65">
            <a:extLst>
              <a:ext uri="{FF2B5EF4-FFF2-40B4-BE49-F238E27FC236}">
                <a16:creationId xmlns:a16="http://schemas.microsoft.com/office/drawing/2014/main" id="{1582D4CF-7754-7BC7-4F7C-B2B01D49631B}"/>
              </a:ext>
            </a:extLst>
          </p:cNvPr>
          <p:cNvSpPr txBox="1"/>
          <p:nvPr/>
        </p:nvSpPr>
        <p:spPr>
          <a:xfrm>
            <a:off x="6946124" y="1992861"/>
            <a:ext cx="2283334" cy="261610"/>
          </a:xfrm>
          <a:prstGeom prst="rect">
            <a:avLst/>
          </a:prstGeom>
          <a:noFill/>
          <a:ln w="12700" cap="flat">
            <a:noFill/>
            <a:miter lim="400000"/>
          </a:ln>
          <a:effectLst/>
        </p:spPr>
        <p:txBody>
          <a:bodyPr wrap="square" lIns="22860" tIns="22860" rIns="22860" bIns="22860" numCol="1" anchor="t">
            <a:spAutoFit/>
          </a:bodyPr>
          <a:lstStyle>
            <a:lvl1pPr defTabSz="685800">
              <a:defRPr sz="2800">
                <a:latin typeface="微软雅黑"/>
                <a:ea typeface="微软雅黑"/>
                <a:cs typeface="微软雅黑"/>
                <a:sym typeface="微软雅黑"/>
              </a:defRPr>
            </a:lvl1pPr>
          </a:lstStyle>
          <a:p>
            <a:pPr algn="l"/>
            <a:r>
              <a:rPr lang="en-US" sz="1400" b="1" dirty="0">
                <a:solidFill>
                  <a:srgbClr val="1F4E79"/>
                </a:solidFill>
                <a:latin typeface="Roboto" pitchFamily="2" charset="0"/>
                <a:ea typeface="Roboto" pitchFamily="2" charset="0"/>
                <a:cs typeface="Times New Roman" panose="02020603050405020304" pitchFamily="18" charset="0"/>
              </a:rPr>
              <a:t>Document categories</a:t>
            </a:r>
          </a:p>
        </p:txBody>
      </p:sp>
      <p:sp>
        <p:nvSpPr>
          <p:cNvPr id="15" name="Rectangle 2">
            <a:extLst>
              <a:ext uri="{FF2B5EF4-FFF2-40B4-BE49-F238E27FC236}">
                <a16:creationId xmlns:a16="http://schemas.microsoft.com/office/drawing/2014/main" id="{8DAFB450-F16C-07CD-FD98-3C1559F62CB3}"/>
              </a:ext>
            </a:extLst>
          </p:cNvPr>
          <p:cNvSpPr>
            <a:spLocks noChangeArrowheads="1"/>
          </p:cNvSpPr>
          <p:nvPr/>
        </p:nvSpPr>
        <p:spPr bwMode="auto">
          <a:xfrm>
            <a:off x="6316782" y="31499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43" name="Group 42">
            <a:extLst>
              <a:ext uri="{FF2B5EF4-FFF2-40B4-BE49-F238E27FC236}">
                <a16:creationId xmlns:a16="http://schemas.microsoft.com/office/drawing/2014/main" id="{E69E819E-D7AC-8124-3525-180F1090090B}"/>
              </a:ext>
            </a:extLst>
          </p:cNvPr>
          <p:cNvGrpSpPr/>
          <p:nvPr/>
        </p:nvGrpSpPr>
        <p:grpSpPr>
          <a:xfrm>
            <a:off x="4980256" y="-108088"/>
            <a:ext cx="1829347" cy="914400"/>
            <a:chOff x="4751656" y="417507"/>
            <a:chExt cx="1829347" cy="914400"/>
          </a:xfrm>
        </p:grpSpPr>
        <p:pic>
          <p:nvPicPr>
            <p:cNvPr id="39" name="Graphic 38" descr="Rating 3 Star with solid fill">
              <a:extLst>
                <a:ext uri="{FF2B5EF4-FFF2-40B4-BE49-F238E27FC236}">
                  <a16:creationId xmlns:a16="http://schemas.microsoft.com/office/drawing/2014/main" id="{98F6D6FD-1145-DC44-7725-10CA916C4F6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751656" y="417507"/>
              <a:ext cx="914400" cy="914400"/>
            </a:xfrm>
            <a:prstGeom prst="rect">
              <a:avLst/>
            </a:prstGeom>
          </p:spPr>
        </p:pic>
        <p:pic>
          <p:nvPicPr>
            <p:cNvPr id="42" name="Graphic 41" descr="Rating 3 Star with solid fill">
              <a:extLst>
                <a:ext uri="{FF2B5EF4-FFF2-40B4-BE49-F238E27FC236}">
                  <a16:creationId xmlns:a16="http://schemas.microsoft.com/office/drawing/2014/main" id="{6A8C61E0-C455-4ADF-A919-E2697113234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66603" y="417507"/>
              <a:ext cx="914400" cy="914400"/>
            </a:xfrm>
            <a:prstGeom prst="rect">
              <a:avLst/>
            </a:prstGeom>
          </p:spPr>
        </p:pic>
      </p:grpSp>
      <p:grpSp>
        <p:nvGrpSpPr>
          <p:cNvPr id="101" name="Group 100">
            <a:extLst>
              <a:ext uri="{FF2B5EF4-FFF2-40B4-BE49-F238E27FC236}">
                <a16:creationId xmlns:a16="http://schemas.microsoft.com/office/drawing/2014/main" id="{3224D3D8-FD5B-F431-0D59-564D58F714ED}"/>
              </a:ext>
            </a:extLst>
          </p:cNvPr>
          <p:cNvGrpSpPr/>
          <p:nvPr/>
        </p:nvGrpSpPr>
        <p:grpSpPr>
          <a:xfrm>
            <a:off x="1006463" y="2307754"/>
            <a:ext cx="2286003" cy="3083726"/>
            <a:chOff x="1006463" y="1779852"/>
            <a:chExt cx="2286003" cy="3083726"/>
          </a:xfrm>
        </p:grpSpPr>
        <p:sp>
          <p:nvSpPr>
            <p:cNvPr id="55" name="TextBox 54">
              <a:extLst>
                <a:ext uri="{FF2B5EF4-FFF2-40B4-BE49-F238E27FC236}">
                  <a16:creationId xmlns:a16="http://schemas.microsoft.com/office/drawing/2014/main" id="{83084195-7E29-F597-4339-1D2FA7A61E21}"/>
                </a:ext>
              </a:extLst>
            </p:cNvPr>
            <p:cNvSpPr txBox="1"/>
            <p:nvPr/>
          </p:nvSpPr>
          <p:spPr>
            <a:xfrm>
              <a:off x="1006463" y="3909471"/>
              <a:ext cx="2285999" cy="954107"/>
            </a:xfrm>
            <a:prstGeom prst="rect">
              <a:avLst/>
            </a:prstGeom>
            <a:noFill/>
          </p:spPr>
          <p:txBody>
            <a:bodyPr wrap="square" rtlCol="0">
              <a:spAutoFit/>
            </a:bodyPr>
            <a:lstStyle/>
            <a:p>
              <a:pPr algn="ctr"/>
              <a:r>
                <a:rPr lang="vi-VN" sz="1400" dirty="0">
                  <a:solidFill>
                    <a:schemeClr val="bg1"/>
                  </a:solidFill>
                  <a:latin typeface="Roboto" pitchFamily="2" charset="0"/>
                  <a:ea typeface="Roboto" pitchFamily="2" charset="0"/>
                </a:rPr>
                <a:t>Một API tích hợp, giảm công sức kết nối nhiều nhà cung cấp, rút ngắn thời gian go-live</a:t>
              </a:r>
              <a:endParaRPr lang="en-US" sz="1400" dirty="0">
                <a:solidFill>
                  <a:schemeClr val="bg1"/>
                </a:solidFill>
                <a:latin typeface="Roboto" pitchFamily="2" charset="0"/>
                <a:ea typeface="Roboto" pitchFamily="2" charset="0"/>
              </a:endParaRPr>
            </a:p>
          </p:txBody>
        </p:sp>
        <p:grpSp>
          <p:nvGrpSpPr>
            <p:cNvPr id="96" name="Group 95">
              <a:extLst>
                <a:ext uri="{FF2B5EF4-FFF2-40B4-BE49-F238E27FC236}">
                  <a16:creationId xmlns:a16="http://schemas.microsoft.com/office/drawing/2014/main" id="{A2432244-2A82-D636-EBCC-2A563B66900A}"/>
                </a:ext>
              </a:extLst>
            </p:cNvPr>
            <p:cNvGrpSpPr/>
            <p:nvPr/>
          </p:nvGrpSpPr>
          <p:grpSpPr>
            <a:xfrm>
              <a:off x="1006463" y="1779852"/>
              <a:ext cx="2286003" cy="1916708"/>
              <a:chOff x="1006463" y="1779852"/>
              <a:chExt cx="2286003" cy="1916708"/>
            </a:xfrm>
          </p:grpSpPr>
          <p:grpSp>
            <p:nvGrpSpPr>
              <p:cNvPr id="7" name="Group 6">
                <a:extLst>
                  <a:ext uri="{FF2B5EF4-FFF2-40B4-BE49-F238E27FC236}">
                    <a16:creationId xmlns:a16="http://schemas.microsoft.com/office/drawing/2014/main" id="{6D4A890B-B707-010A-C061-FF9D64999C19}"/>
                  </a:ext>
                </a:extLst>
              </p:cNvPr>
              <p:cNvGrpSpPr/>
              <p:nvPr/>
            </p:nvGrpSpPr>
            <p:grpSpPr>
              <a:xfrm>
                <a:off x="1006463" y="2324960"/>
                <a:ext cx="2286003" cy="1371600"/>
                <a:chOff x="1717960" y="2343727"/>
                <a:chExt cx="2286003" cy="1371600"/>
              </a:xfrm>
            </p:grpSpPr>
            <p:sp>
              <p:nvSpPr>
                <p:cNvPr id="8" name="Rectangle: Rounded Corners 7">
                  <a:extLst>
                    <a:ext uri="{FF2B5EF4-FFF2-40B4-BE49-F238E27FC236}">
                      <a16:creationId xmlns:a16="http://schemas.microsoft.com/office/drawing/2014/main" id="{E49A11D1-D523-4F37-BD74-BB889C3C0859}"/>
                    </a:ext>
                  </a:extLst>
                </p:cNvPr>
                <p:cNvSpPr/>
                <p:nvPr/>
              </p:nvSpPr>
              <p:spPr>
                <a:xfrm>
                  <a:off x="1717963" y="2343727"/>
                  <a:ext cx="2286000" cy="13716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89804EC-F306-914A-B2BC-E829C0ED5376}"/>
                    </a:ext>
                  </a:extLst>
                </p:cNvPr>
                <p:cNvSpPr txBox="1"/>
                <p:nvPr/>
              </p:nvSpPr>
              <p:spPr>
                <a:xfrm>
                  <a:off x="1717960" y="2965078"/>
                  <a:ext cx="2285999" cy="338554"/>
                </a:xfrm>
                <a:prstGeom prst="rect">
                  <a:avLst/>
                </a:prstGeom>
                <a:noFill/>
              </p:spPr>
              <p:txBody>
                <a:bodyPr wrap="square" rtlCol="0">
                  <a:spAutoFit/>
                </a:bodyPr>
                <a:lstStyle/>
                <a:p>
                  <a:pPr algn="ctr"/>
                  <a:r>
                    <a:rPr lang="en-US" sz="1600" b="1" dirty="0">
                      <a:solidFill>
                        <a:srgbClr val="1F4E79"/>
                      </a:solidFill>
                      <a:latin typeface="Roboto" pitchFamily="2" charset="0"/>
                      <a:ea typeface="Roboto" pitchFamily="2" charset="0"/>
                    </a:rPr>
                    <a:t>CÔNG TY PHẦN MỀM</a:t>
                  </a:r>
                </a:p>
              </p:txBody>
            </p:sp>
          </p:grpSp>
          <p:pic>
            <p:nvPicPr>
              <p:cNvPr id="86" name="Graphic 85">
                <a:extLst>
                  <a:ext uri="{FF2B5EF4-FFF2-40B4-BE49-F238E27FC236}">
                    <a16:creationId xmlns:a16="http://schemas.microsoft.com/office/drawing/2014/main" id="{51DFEF82-8482-F813-4D86-0547ABBB9E8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664396" y="1779852"/>
                <a:ext cx="970140" cy="970140"/>
              </a:xfrm>
              <a:prstGeom prst="rect">
                <a:avLst/>
              </a:prstGeom>
              <a:effectLst>
                <a:outerShdw blurRad="63500" sx="102000" sy="102000" algn="ctr" rotWithShape="0">
                  <a:prstClr val="black">
                    <a:alpha val="40000"/>
                  </a:prstClr>
                </a:outerShdw>
              </a:effectLst>
            </p:spPr>
          </p:pic>
        </p:grpSp>
      </p:grpSp>
      <p:grpSp>
        <p:nvGrpSpPr>
          <p:cNvPr id="102" name="Group 101">
            <a:extLst>
              <a:ext uri="{FF2B5EF4-FFF2-40B4-BE49-F238E27FC236}">
                <a16:creationId xmlns:a16="http://schemas.microsoft.com/office/drawing/2014/main" id="{0DE9DCAD-DE46-0444-63D4-A589386331B1}"/>
              </a:ext>
            </a:extLst>
          </p:cNvPr>
          <p:cNvGrpSpPr/>
          <p:nvPr/>
        </p:nvGrpSpPr>
        <p:grpSpPr>
          <a:xfrm>
            <a:off x="3608657" y="2307754"/>
            <a:ext cx="2286004" cy="3083726"/>
            <a:chOff x="3608657" y="1779852"/>
            <a:chExt cx="2286004" cy="3083726"/>
          </a:xfrm>
        </p:grpSpPr>
        <p:sp>
          <p:nvSpPr>
            <p:cNvPr id="27" name="TextBox 26">
              <a:extLst>
                <a:ext uri="{FF2B5EF4-FFF2-40B4-BE49-F238E27FC236}">
                  <a16:creationId xmlns:a16="http://schemas.microsoft.com/office/drawing/2014/main" id="{7C6B85AF-AAE4-D022-FE04-D6F0B701E93D}"/>
                </a:ext>
              </a:extLst>
            </p:cNvPr>
            <p:cNvSpPr txBox="1"/>
            <p:nvPr/>
          </p:nvSpPr>
          <p:spPr>
            <a:xfrm>
              <a:off x="3608657" y="3909471"/>
              <a:ext cx="2285999" cy="954107"/>
            </a:xfrm>
            <a:prstGeom prst="rect">
              <a:avLst/>
            </a:prstGeom>
            <a:noFill/>
          </p:spPr>
          <p:txBody>
            <a:bodyPr wrap="square" rtlCol="0">
              <a:spAutoFit/>
            </a:bodyPr>
            <a:lstStyle/>
            <a:p>
              <a:pPr algn="ctr"/>
              <a:r>
                <a:rPr lang="vi-VN" sz="1400" dirty="0">
                  <a:solidFill>
                    <a:schemeClr val="bg1"/>
                  </a:solidFill>
                  <a:latin typeface="Roboto" pitchFamily="2" charset="0"/>
                  <a:ea typeface="Roboto" pitchFamily="2" charset="0"/>
                </a:rPr>
                <a:t>Onboarding, xác minh khách hàng, ký hồ sơ và đối soát trong cùng hành trình số</a:t>
              </a:r>
              <a:endParaRPr lang="en-US" sz="1400" dirty="0">
                <a:solidFill>
                  <a:schemeClr val="bg1"/>
                </a:solidFill>
                <a:latin typeface="Roboto" pitchFamily="2" charset="0"/>
                <a:ea typeface="Roboto" pitchFamily="2" charset="0"/>
              </a:endParaRPr>
            </a:p>
          </p:txBody>
        </p:sp>
        <p:grpSp>
          <p:nvGrpSpPr>
            <p:cNvPr id="97" name="Group 96">
              <a:extLst>
                <a:ext uri="{FF2B5EF4-FFF2-40B4-BE49-F238E27FC236}">
                  <a16:creationId xmlns:a16="http://schemas.microsoft.com/office/drawing/2014/main" id="{95B56AF3-9445-FF96-9B06-C23F9D4E88F9}"/>
                </a:ext>
              </a:extLst>
            </p:cNvPr>
            <p:cNvGrpSpPr/>
            <p:nvPr/>
          </p:nvGrpSpPr>
          <p:grpSpPr>
            <a:xfrm>
              <a:off x="3608658" y="1779852"/>
              <a:ext cx="2286003" cy="1940020"/>
              <a:chOff x="3608658" y="1779852"/>
              <a:chExt cx="2286003" cy="1940020"/>
            </a:xfrm>
          </p:grpSpPr>
          <p:grpSp>
            <p:nvGrpSpPr>
              <p:cNvPr id="51" name="Group 50">
                <a:extLst>
                  <a:ext uri="{FF2B5EF4-FFF2-40B4-BE49-F238E27FC236}">
                    <a16:creationId xmlns:a16="http://schemas.microsoft.com/office/drawing/2014/main" id="{F604D062-196F-A4A0-1275-84E672E2974D}"/>
                  </a:ext>
                </a:extLst>
              </p:cNvPr>
              <p:cNvGrpSpPr/>
              <p:nvPr/>
            </p:nvGrpSpPr>
            <p:grpSpPr>
              <a:xfrm>
                <a:off x="3608658" y="2348272"/>
                <a:ext cx="2286003" cy="1371600"/>
                <a:chOff x="1717960" y="2343727"/>
                <a:chExt cx="2286003" cy="1371600"/>
              </a:xfrm>
            </p:grpSpPr>
            <p:sp>
              <p:nvSpPr>
                <p:cNvPr id="2" name="Rectangle: Rounded Corners 1">
                  <a:extLst>
                    <a:ext uri="{FF2B5EF4-FFF2-40B4-BE49-F238E27FC236}">
                      <a16:creationId xmlns:a16="http://schemas.microsoft.com/office/drawing/2014/main" id="{B716A048-6ED8-4080-5E20-BB58547C103D}"/>
                    </a:ext>
                  </a:extLst>
                </p:cNvPr>
                <p:cNvSpPr/>
                <p:nvPr/>
              </p:nvSpPr>
              <p:spPr>
                <a:xfrm>
                  <a:off x="1717963" y="2343727"/>
                  <a:ext cx="2286000" cy="13716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AC28685-06C2-66CF-B89B-902EADE7C8D1}"/>
                    </a:ext>
                  </a:extLst>
                </p:cNvPr>
                <p:cNvSpPr txBox="1"/>
                <p:nvPr/>
              </p:nvSpPr>
              <p:spPr>
                <a:xfrm>
                  <a:off x="1717960" y="2965078"/>
                  <a:ext cx="2285999" cy="338554"/>
                </a:xfrm>
                <a:prstGeom prst="rect">
                  <a:avLst/>
                </a:prstGeom>
                <a:noFill/>
              </p:spPr>
              <p:txBody>
                <a:bodyPr wrap="square" rtlCol="0">
                  <a:spAutoFit/>
                </a:bodyPr>
                <a:lstStyle/>
                <a:p>
                  <a:pPr algn="ctr"/>
                  <a:r>
                    <a:rPr lang="en-US" sz="1600" b="1" dirty="0">
                      <a:solidFill>
                        <a:srgbClr val="1F4E79"/>
                      </a:solidFill>
                      <a:latin typeface="Roboto" pitchFamily="2" charset="0"/>
                      <a:ea typeface="Roboto" pitchFamily="2" charset="0"/>
                    </a:rPr>
                    <a:t>TÀI CHÍNH/BẢO HIỂM</a:t>
                  </a:r>
                </a:p>
              </p:txBody>
            </p:sp>
          </p:grpSp>
          <p:pic>
            <p:nvPicPr>
              <p:cNvPr id="90" name="Graphic 89">
                <a:extLst>
                  <a:ext uri="{FF2B5EF4-FFF2-40B4-BE49-F238E27FC236}">
                    <a16:creationId xmlns:a16="http://schemas.microsoft.com/office/drawing/2014/main" id="{41F78CBF-E071-C5DB-726B-5208924D9BE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298078" y="1779852"/>
                <a:ext cx="970140" cy="1027207"/>
              </a:xfrm>
              <a:prstGeom prst="rect">
                <a:avLst/>
              </a:prstGeom>
              <a:effectLst>
                <a:outerShdw blurRad="63500" sx="102000" sy="102000" algn="ctr" rotWithShape="0">
                  <a:prstClr val="black">
                    <a:alpha val="40000"/>
                  </a:prstClr>
                </a:outerShdw>
              </a:effectLst>
            </p:spPr>
          </p:pic>
        </p:grpSp>
      </p:grpSp>
      <p:grpSp>
        <p:nvGrpSpPr>
          <p:cNvPr id="104" name="Group 103">
            <a:extLst>
              <a:ext uri="{FF2B5EF4-FFF2-40B4-BE49-F238E27FC236}">
                <a16:creationId xmlns:a16="http://schemas.microsoft.com/office/drawing/2014/main" id="{56652710-F888-21B0-2B2D-6BF56693A916}"/>
              </a:ext>
            </a:extLst>
          </p:cNvPr>
          <p:cNvGrpSpPr/>
          <p:nvPr/>
        </p:nvGrpSpPr>
        <p:grpSpPr>
          <a:xfrm>
            <a:off x="8813046" y="2307754"/>
            <a:ext cx="2286005" cy="2915896"/>
            <a:chOff x="8813046" y="1779852"/>
            <a:chExt cx="2286005" cy="2915896"/>
          </a:xfrm>
        </p:grpSpPr>
        <p:sp>
          <p:nvSpPr>
            <p:cNvPr id="36" name="TextBox 35">
              <a:extLst>
                <a:ext uri="{FF2B5EF4-FFF2-40B4-BE49-F238E27FC236}">
                  <a16:creationId xmlns:a16="http://schemas.microsoft.com/office/drawing/2014/main" id="{EF8648B7-4315-427A-752C-7508D98F729C}"/>
                </a:ext>
              </a:extLst>
            </p:cNvPr>
            <p:cNvSpPr txBox="1"/>
            <p:nvPr/>
          </p:nvSpPr>
          <p:spPr>
            <a:xfrm>
              <a:off x="8813047" y="3957084"/>
              <a:ext cx="2285999" cy="738664"/>
            </a:xfrm>
            <a:prstGeom prst="rect">
              <a:avLst/>
            </a:prstGeom>
            <a:noFill/>
          </p:spPr>
          <p:txBody>
            <a:bodyPr wrap="square" rtlCol="0">
              <a:spAutoFit/>
            </a:bodyPr>
            <a:lstStyle/>
            <a:p>
              <a:pPr algn="ctr"/>
              <a:r>
                <a:rPr lang="vi-VN" sz="1400" dirty="0">
                  <a:solidFill>
                    <a:schemeClr val="bg1"/>
                  </a:solidFill>
                  <a:latin typeface="Roboto" pitchFamily="2" charset="0"/>
                  <a:ea typeface="Roboto" pitchFamily="2" charset="0"/>
                </a:rPr>
                <a:t>Đăng ký thuê bao / dịch vụ từ xa, xác minh thông tin và ký cam kết thuận tiện</a:t>
              </a:r>
              <a:endParaRPr lang="en-US" sz="1400" dirty="0">
                <a:solidFill>
                  <a:schemeClr val="bg1"/>
                </a:solidFill>
                <a:latin typeface="Roboto" pitchFamily="2" charset="0"/>
                <a:ea typeface="Roboto" pitchFamily="2" charset="0"/>
              </a:endParaRPr>
            </a:p>
          </p:txBody>
        </p:sp>
        <p:grpSp>
          <p:nvGrpSpPr>
            <p:cNvPr id="99" name="Group 98">
              <a:extLst>
                <a:ext uri="{FF2B5EF4-FFF2-40B4-BE49-F238E27FC236}">
                  <a16:creationId xmlns:a16="http://schemas.microsoft.com/office/drawing/2014/main" id="{C9F3BC3D-3C52-79BD-C642-CA23FB1D50EB}"/>
                </a:ext>
              </a:extLst>
            </p:cNvPr>
            <p:cNvGrpSpPr/>
            <p:nvPr/>
          </p:nvGrpSpPr>
          <p:grpSpPr>
            <a:xfrm>
              <a:off x="8813046" y="1779852"/>
              <a:ext cx="2286005" cy="1964209"/>
              <a:chOff x="8813046" y="1779852"/>
              <a:chExt cx="2286005" cy="1964209"/>
            </a:xfrm>
          </p:grpSpPr>
          <p:grpSp>
            <p:nvGrpSpPr>
              <p:cNvPr id="16" name="Group 15">
                <a:extLst>
                  <a:ext uri="{FF2B5EF4-FFF2-40B4-BE49-F238E27FC236}">
                    <a16:creationId xmlns:a16="http://schemas.microsoft.com/office/drawing/2014/main" id="{47713D09-9FDA-1BD1-EDFA-35A4F4260943}"/>
                  </a:ext>
                </a:extLst>
              </p:cNvPr>
              <p:cNvGrpSpPr/>
              <p:nvPr/>
            </p:nvGrpSpPr>
            <p:grpSpPr>
              <a:xfrm>
                <a:off x="8813046" y="2372461"/>
                <a:ext cx="2286005" cy="1371600"/>
                <a:chOff x="1717958" y="2343727"/>
                <a:chExt cx="2286005" cy="1371600"/>
              </a:xfrm>
            </p:grpSpPr>
            <p:sp>
              <p:nvSpPr>
                <p:cNvPr id="24" name="Rectangle: Rounded Corners 23">
                  <a:extLst>
                    <a:ext uri="{FF2B5EF4-FFF2-40B4-BE49-F238E27FC236}">
                      <a16:creationId xmlns:a16="http://schemas.microsoft.com/office/drawing/2014/main" id="{D3D12016-846B-A8C9-8F3C-3E9DD6B9A1BF}"/>
                    </a:ext>
                  </a:extLst>
                </p:cNvPr>
                <p:cNvSpPr/>
                <p:nvPr/>
              </p:nvSpPr>
              <p:spPr>
                <a:xfrm>
                  <a:off x="1717963" y="2343727"/>
                  <a:ext cx="2286000" cy="13716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F076245-3004-8D5A-7074-3EC003130AA2}"/>
                    </a:ext>
                  </a:extLst>
                </p:cNvPr>
                <p:cNvSpPr txBox="1"/>
                <p:nvPr/>
              </p:nvSpPr>
              <p:spPr>
                <a:xfrm>
                  <a:off x="1717958" y="2926822"/>
                  <a:ext cx="2286000" cy="338554"/>
                </a:xfrm>
                <a:prstGeom prst="rect">
                  <a:avLst/>
                </a:prstGeom>
                <a:noFill/>
              </p:spPr>
              <p:txBody>
                <a:bodyPr wrap="square" rtlCol="0">
                  <a:spAutoFit/>
                </a:bodyPr>
                <a:lstStyle/>
                <a:p>
                  <a:pPr algn="ctr"/>
                  <a:r>
                    <a:rPr lang="en-US" sz="1600" b="1" dirty="0">
                      <a:solidFill>
                        <a:srgbClr val="1F4E79"/>
                      </a:solidFill>
                      <a:latin typeface="Roboto" pitchFamily="2" charset="0"/>
                      <a:ea typeface="Roboto" pitchFamily="2" charset="0"/>
                    </a:rPr>
                    <a:t>VIỄN THÔNG</a:t>
                  </a:r>
                </a:p>
              </p:txBody>
            </p:sp>
          </p:grpSp>
          <p:pic>
            <p:nvPicPr>
              <p:cNvPr id="92" name="Graphic 91">
                <a:extLst>
                  <a:ext uri="{FF2B5EF4-FFF2-40B4-BE49-F238E27FC236}">
                    <a16:creationId xmlns:a16="http://schemas.microsoft.com/office/drawing/2014/main" id="{AF58BEE2-2859-87B5-4756-328164404D0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540379" y="1779852"/>
                <a:ext cx="875495" cy="944979"/>
              </a:xfrm>
              <a:prstGeom prst="rect">
                <a:avLst/>
              </a:prstGeom>
              <a:effectLst>
                <a:outerShdw blurRad="63500" sx="102000" sy="102000" algn="ctr" rotWithShape="0">
                  <a:prstClr val="black">
                    <a:alpha val="40000"/>
                  </a:prstClr>
                </a:outerShdw>
              </a:effectLst>
            </p:spPr>
          </p:pic>
        </p:grpSp>
      </p:grpSp>
      <p:grpSp>
        <p:nvGrpSpPr>
          <p:cNvPr id="103" name="Group 102">
            <a:extLst>
              <a:ext uri="{FF2B5EF4-FFF2-40B4-BE49-F238E27FC236}">
                <a16:creationId xmlns:a16="http://schemas.microsoft.com/office/drawing/2014/main" id="{19179EA1-BC67-0EDF-78B8-C715BD92C86C}"/>
              </a:ext>
            </a:extLst>
          </p:cNvPr>
          <p:cNvGrpSpPr/>
          <p:nvPr/>
        </p:nvGrpSpPr>
        <p:grpSpPr>
          <a:xfrm>
            <a:off x="6210847" y="2307754"/>
            <a:ext cx="2372498" cy="2915896"/>
            <a:chOff x="6210847" y="1779852"/>
            <a:chExt cx="2372498" cy="2915896"/>
          </a:xfrm>
        </p:grpSpPr>
        <p:sp>
          <p:nvSpPr>
            <p:cNvPr id="32" name="TextBox 31">
              <a:extLst>
                <a:ext uri="{FF2B5EF4-FFF2-40B4-BE49-F238E27FC236}">
                  <a16:creationId xmlns:a16="http://schemas.microsoft.com/office/drawing/2014/main" id="{59A0A88C-DE27-659D-3350-DA7A3AB297C2}"/>
                </a:ext>
              </a:extLst>
            </p:cNvPr>
            <p:cNvSpPr txBox="1"/>
            <p:nvPr/>
          </p:nvSpPr>
          <p:spPr>
            <a:xfrm>
              <a:off x="6297346" y="3957084"/>
              <a:ext cx="2285999" cy="738664"/>
            </a:xfrm>
            <a:prstGeom prst="rect">
              <a:avLst/>
            </a:prstGeom>
            <a:noFill/>
          </p:spPr>
          <p:txBody>
            <a:bodyPr wrap="square" rtlCol="0">
              <a:spAutoFit/>
            </a:bodyPr>
            <a:lstStyle/>
            <a:p>
              <a:pPr algn="ctr"/>
              <a:r>
                <a:rPr lang="vi-VN" sz="1400" dirty="0">
                  <a:solidFill>
                    <a:schemeClr val="bg1"/>
                  </a:solidFill>
                  <a:latin typeface="Roboto" pitchFamily="2" charset="0"/>
                  <a:ea typeface="Roboto" pitchFamily="2" charset="0"/>
                </a:rPr>
                <a:t>Xác thực công dân, tiếp nhận hồ sơ điện tử, ký phê duyệt và truy vết giao dịch.</a:t>
              </a:r>
            </a:p>
          </p:txBody>
        </p:sp>
        <p:grpSp>
          <p:nvGrpSpPr>
            <p:cNvPr id="98" name="Group 97">
              <a:extLst>
                <a:ext uri="{FF2B5EF4-FFF2-40B4-BE49-F238E27FC236}">
                  <a16:creationId xmlns:a16="http://schemas.microsoft.com/office/drawing/2014/main" id="{EA49FF5B-D547-0F27-3D96-DF7597DD7879}"/>
                </a:ext>
              </a:extLst>
            </p:cNvPr>
            <p:cNvGrpSpPr/>
            <p:nvPr/>
          </p:nvGrpSpPr>
          <p:grpSpPr>
            <a:xfrm>
              <a:off x="6210847" y="1779852"/>
              <a:ext cx="2286009" cy="1987633"/>
              <a:chOff x="6210847" y="1779852"/>
              <a:chExt cx="2286009" cy="1987633"/>
            </a:xfrm>
          </p:grpSpPr>
          <p:grpSp>
            <p:nvGrpSpPr>
              <p:cNvPr id="11" name="Group 10">
                <a:extLst>
                  <a:ext uri="{FF2B5EF4-FFF2-40B4-BE49-F238E27FC236}">
                    <a16:creationId xmlns:a16="http://schemas.microsoft.com/office/drawing/2014/main" id="{6857710A-FE06-B6D7-96C1-1E29D1AC21FF}"/>
                  </a:ext>
                </a:extLst>
              </p:cNvPr>
              <p:cNvGrpSpPr/>
              <p:nvPr/>
            </p:nvGrpSpPr>
            <p:grpSpPr>
              <a:xfrm>
                <a:off x="6210847" y="2395885"/>
                <a:ext cx="2286009" cy="1371600"/>
                <a:chOff x="1717954" y="2343727"/>
                <a:chExt cx="2286009" cy="1371600"/>
              </a:xfrm>
            </p:grpSpPr>
            <p:sp>
              <p:nvSpPr>
                <p:cNvPr id="12" name="Rectangle: Rounded Corners 11">
                  <a:extLst>
                    <a:ext uri="{FF2B5EF4-FFF2-40B4-BE49-F238E27FC236}">
                      <a16:creationId xmlns:a16="http://schemas.microsoft.com/office/drawing/2014/main" id="{04D397FF-C10F-F778-C082-F9131E0229C5}"/>
                    </a:ext>
                  </a:extLst>
                </p:cNvPr>
                <p:cNvSpPr/>
                <p:nvPr/>
              </p:nvSpPr>
              <p:spPr>
                <a:xfrm>
                  <a:off x="1717963" y="2343727"/>
                  <a:ext cx="2286000" cy="13716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D4D2578-CCF7-484A-8EB7-3FC552C835EC}"/>
                    </a:ext>
                  </a:extLst>
                </p:cNvPr>
                <p:cNvSpPr txBox="1"/>
                <p:nvPr/>
              </p:nvSpPr>
              <p:spPr>
                <a:xfrm>
                  <a:off x="1717954" y="2873979"/>
                  <a:ext cx="2286000" cy="584775"/>
                </a:xfrm>
                <a:prstGeom prst="rect">
                  <a:avLst/>
                </a:prstGeom>
                <a:noFill/>
              </p:spPr>
              <p:txBody>
                <a:bodyPr wrap="square" rtlCol="0">
                  <a:spAutoFit/>
                </a:bodyPr>
                <a:lstStyle/>
                <a:p>
                  <a:pPr algn="ctr"/>
                  <a:r>
                    <a:rPr lang="en-US" sz="1600" b="1" dirty="0">
                      <a:solidFill>
                        <a:srgbClr val="1F4E79"/>
                      </a:solidFill>
                      <a:latin typeface="Roboto" pitchFamily="2" charset="0"/>
                      <a:ea typeface="Roboto" pitchFamily="2" charset="0"/>
                    </a:rPr>
                    <a:t>CHÍNH PHỦ/</a:t>
                  </a:r>
                </a:p>
                <a:p>
                  <a:pPr algn="ctr"/>
                  <a:r>
                    <a:rPr lang="en-US" sz="1600" b="1" dirty="0">
                      <a:solidFill>
                        <a:srgbClr val="1F4E79"/>
                      </a:solidFill>
                      <a:latin typeface="Roboto" pitchFamily="2" charset="0"/>
                      <a:ea typeface="Roboto" pitchFamily="2" charset="0"/>
                    </a:rPr>
                    <a:t>DỊCH VỤ CÔNG</a:t>
                  </a:r>
                </a:p>
              </p:txBody>
            </p:sp>
          </p:grpSp>
          <p:pic>
            <p:nvPicPr>
              <p:cNvPr id="94" name="Graphic 93">
                <a:extLst>
                  <a:ext uri="{FF2B5EF4-FFF2-40B4-BE49-F238E27FC236}">
                    <a16:creationId xmlns:a16="http://schemas.microsoft.com/office/drawing/2014/main" id="{26DA625B-C116-284A-9CDE-B72379B4A2E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900272" y="1779852"/>
                <a:ext cx="1008303" cy="1019506"/>
              </a:xfrm>
              <a:prstGeom prst="rect">
                <a:avLst/>
              </a:prstGeom>
              <a:effectLst>
                <a:outerShdw blurRad="63500" sx="102000" sy="102000" algn="ctr" rotWithShape="0">
                  <a:prstClr val="black">
                    <a:alpha val="40000"/>
                  </a:prstClr>
                </a:outerShdw>
              </a:effectLst>
            </p:spPr>
          </p:pic>
        </p:grpSp>
      </p:grpSp>
    </p:spTree>
    <p:extLst>
      <p:ext uri="{BB962C8B-B14F-4D97-AF65-F5344CB8AC3E}">
        <p14:creationId xmlns:p14="http://schemas.microsoft.com/office/powerpoint/2010/main" val="425846843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1"/>
                                        </p:tgtEl>
                                      </p:cBhvr>
                                    </p:animEffect>
                                    <p:animScale>
                                      <p:cBhvr>
                                        <p:cTn id="7" dur="250" autoRev="1" fill="hold"/>
                                        <p:tgtEl>
                                          <p:spTgt spid="101"/>
                                        </p:tgtEl>
                                      </p:cBhvr>
                                      <p:by x="105000" y="105000"/>
                                    </p:animScale>
                                  </p:childTnLst>
                                </p:cTn>
                              </p:par>
                              <p:par>
                                <p:cTn id="8" presetID="26" presetClass="emph" presetSubtype="0" fill="hold" nodeType="withEffect">
                                  <p:stCondLst>
                                    <p:cond delay="0"/>
                                  </p:stCondLst>
                                  <p:childTnLst>
                                    <p:animEffect transition="out" filter="fade">
                                      <p:cBhvr>
                                        <p:cTn id="9" dur="750" tmFilter="0, 0; .2, .5; .8, .5; 1, 0"/>
                                        <p:tgtEl>
                                          <p:spTgt spid="102"/>
                                        </p:tgtEl>
                                      </p:cBhvr>
                                    </p:animEffect>
                                    <p:animScale>
                                      <p:cBhvr>
                                        <p:cTn id="10" dur="375" autoRev="1" fill="hold"/>
                                        <p:tgtEl>
                                          <p:spTgt spid="102"/>
                                        </p:tgtEl>
                                      </p:cBhvr>
                                      <p:by x="105000" y="105000"/>
                                    </p:animScale>
                                  </p:childTnLst>
                                </p:cTn>
                              </p:par>
                              <p:par>
                                <p:cTn id="11" presetID="26" presetClass="emph" presetSubtype="0" fill="hold" nodeType="withEffect">
                                  <p:stCondLst>
                                    <p:cond delay="0"/>
                                  </p:stCondLst>
                                  <p:childTnLst>
                                    <p:animEffect transition="out" filter="fade">
                                      <p:cBhvr>
                                        <p:cTn id="12" dur="1000" tmFilter="0, 0; .2, .5; .8, .5; 1, 0"/>
                                        <p:tgtEl>
                                          <p:spTgt spid="103"/>
                                        </p:tgtEl>
                                      </p:cBhvr>
                                    </p:animEffect>
                                    <p:animScale>
                                      <p:cBhvr>
                                        <p:cTn id="13" dur="500" autoRev="1" fill="hold"/>
                                        <p:tgtEl>
                                          <p:spTgt spid="103"/>
                                        </p:tgtEl>
                                      </p:cBhvr>
                                      <p:by x="105000" y="105000"/>
                                    </p:animScale>
                                  </p:childTnLst>
                                </p:cTn>
                              </p:par>
                              <p:par>
                                <p:cTn id="14" presetID="26" presetClass="emph" presetSubtype="0" fill="hold" nodeType="withEffect">
                                  <p:stCondLst>
                                    <p:cond delay="0"/>
                                  </p:stCondLst>
                                  <p:childTnLst>
                                    <p:animEffect transition="out" filter="fade">
                                      <p:cBhvr>
                                        <p:cTn id="15" dur="1250" tmFilter="0, 0; .2, .5; .8, .5; 1, 0"/>
                                        <p:tgtEl>
                                          <p:spTgt spid="104"/>
                                        </p:tgtEl>
                                      </p:cBhvr>
                                    </p:animEffect>
                                    <p:animScale>
                                      <p:cBhvr>
                                        <p:cTn id="16" dur="625" autoRev="1" fill="hold"/>
                                        <p:tgtEl>
                                          <p:spTgt spid="10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BE3E6"/>
            </a:gs>
            <a:gs pos="100000">
              <a:srgbClr val="B7E3ED"/>
            </a:gs>
          </a:gsLst>
          <a:lin ang="0" scaled="0"/>
          <a:tileRect/>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BF5006D-B7CA-852C-3402-1BBCDD0E888F}"/>
              </a:ext>
            </a:extLst>
          </p:cNvPr>
          <p:cNvGrpSpPr/>
          <p:nvPr/>
        </p:nvGrpSpPr>
        <p:grpSpPr>
          <a:xfrm>
            <a:off x="245097" y="348750"/>
            <a:ext cx="3544479" cy="970140"/>
            <a:chOff x="1574275" y="1779852"/>
            <a:chExt cx="3544479" cy="970140"/>
          </a:xfrm>
        </p:grpSpPr>
        <p:grpSp>
          <p:nvGrpSpPr>
            <p:cNvPr id="7" name="Group 6">
              <a:extLst>
                <a:ext uri="{FF2B5EF4-FFF2-40B4-BE49-F238E27FC236}">
                  <a16:creationId xmlns:a16="http://schemas.microsoft.com/office/drawing/2014/main" id="{FC964394-B13E-B193-B975-3943B155279F}"/>
                </a:ext>
              </a:extLst>
            </p:cNvPr>
            <p:cNvGrpSpPr/>
            <p:nvPr/>
          </p:nvGrpSpPr>
          <p:grpSpPr>
            <a:xfrm>
              <a:off x="1574275" y="2032729"/>
              <a:ext cx="3544479" cy="493654"/>
              <a:chOff x="2285772" y="2051496"/>
              <a:chExt cx="3544479" cy="493654"/>
            </a:xfrm>
          </p:grpSpPr>
          <p:sp>
            <p:nvSpPr>
              <p:cNvPr id="9" name="Rectangle: Rounded Corners 8">
                <a:extLst>
                  <a:ext uri="{FF2B5EF4-FFF2-40B4-BE49-F238E27FC236}">
                    <a16:creationId xmlns:a16="http://schemas.microsoft.com/office/drawing/2014/main" id="{D41EC874-5B32-CC65-EC10-C7D7C49F875D}"/>
                  </a:ext>
                </a:extLst>
              </p:cNvPr>
              <p:cNvSpPr/>
              <p:nvPr/>
            </p:nvSpPr>
            <p:spPr>
              <a:xfrm>
                <a:off x="2285772" y="2051496"/>
                <a:ext cx="3544479" cy="49365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34F5342-D6B7-62B9-4076-A94499A6883C}"/>
                  </a:ext>
                </a:extLst>
              </p:cNvPr>
              <p:cNvSpPr txBox="1"/>
              <p:nvPr/>
            </p:nvSpPr>
            <p:spPr>
              <a:xfrm>
                <a:off x="3346033" y="2137974"/>
                <a:ext cx="2285999" cy="338554"/>
              </a:xfrm>
              <a:prstGeom prst="rect">
                <a:avLst/>
              </a:prstGeom>
              <a:noFill/>
            </p:spPr>
            <p:txBody>
              <a:bodyPr wrap="square" rtlCol="0">
                <a:spAutoFit/>
              </a:bodyPr>
              <a:lstStyle/>
              <a:p>
                <a:pPr algn="ctr"/>
                <a:r>
                  <a:rPr lang="en-US" sz="1600" b="1" dirty="0">
                    <a:solidFill>
                      <a:srgbClr val="1F4E79"/>
                    </a:solidFill>
                    <a:latin typeface="Roboto" pitchFamily="2" charset="0"/>
                    <a:ea typeface="Roboto" pitchFamily="2" charset="0"/>
                  </a:rPr>
                  <a:t>CÔNG TY PHẦN MỀM</a:t>
                </a:r>
              </a:p>
            </p:txBody>
          </p:sp>
        </p:grpSp>
        <p:pic>
          <p:nvPicPr>
            <p:cNvPr id="8" name="Graphic 7">
              <a:extLst>
                <a:ext uri="{FF2B5EF4-FFF2-40B4-BE49-F238E27FC236}">
                  <a16:creationId xmlns:a16="http://schemas.microsoft.com/office/drawing/2014/main" id="{EAB9F203-50FB-12B9-F735-A82EC48314E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64396" y="1779852"/>
              <a:ext cx="970140" cy="970140"/>
            </a:xfrm>
            <a:prstGeom prst="rect">
              <a:avLst/>
            </a:prstGeom>
            <a:effectLst>
              <a:outerShdw blurRad="63500" sx="102000" sy="102000" algn="ctr" rotWithShape="0">
                <a:prstClr val="black">
                  <a:alpha val="40000"/>
                </a:prstClr>
              </a:outerShdw>
            </a:effectLst>
          </p:spPr>
        </p:pic>
      </p:grpSp>
      <p:pic>
        <p:nvPicPr>
          <p:cNvPr id="12" name="Picture 11" descr="Dart on a dartboard">
            <a:extLst>
              <a:ext uri="{FF2B5EF4-FFF2-40B4-BE49-F238E27FC236}">
                <a16:creationId xmlns:a16="http://schemas.microsoft.com/office/drawing/2014/main" id="{A0F94675-4117-044F-4A3F-F1B4B886E57E}"/>
              </a:ext>
            </a:extLst>
          </p:cNvPr>
          <p:cNvPicPr>
            <a:picLocks noChangeAspect="1"/>
          </p:cNvPicPr>
          <p:nvPr/>
        </p:nvPicPr>
        <p:blipFill>
          <a:blip r:embed="rId3">
            <a:extLst>
              <a:ext uri="{28A0092B-C50C-407E-A947-70E740481C1C}">
                <a14:useLocalDpi xmlns:a14="http://schemas.microsoft.com/office/drawing/2010/main" val="0"/>
              </a:ext>
            </a:extLst>
          </a:blip>
          <a:srcRect l="50210"/>
          <a:stretch>
            <a:fillRect/>
          </a:stretch>
        </p:blipFill>
        <p:spPr>
          <a:xfrm>
            <a:off x="7070102" y="0"/>
            <a:ext cx="5121897" cy="6858000"/>
          </a:xfrm>
          <a:prstGeom prst="rect">
            <a:avLst/>
          </a:prstGeom>
          <a:effectLst>
            <a:softEdge rad="317500"/>
          </a:effectLst>
        </p:spPr>
      </p:pic>
      <p:grpSp>
        <p:nvGrpSpPr>
          <p:cNvPr id="13" name="Group 12">
            <a:extLst>
              <a:ext uri="{FF2B5EF4-FFF2-40B4-BE49-F238E27FC236}">
                <a16:creationId xmlns:a16="http://schemas.microsoft.com/office/drawing/2014/main" id="{1DADFAB6-8574-C920-23E4-86A8072BD5FB}"/>
              </a:ext>
            </a:extLst>
          </p:cNvPr>
          <p:cNvGrpSpPr/>
          <p:nvPr/>
        </p:nvGrpSpPr>
        <p:grpSpPr>
          <a:xfrm>
            <a:off x="555064" y="1755659"/>
            <a:ext cx="5954176" cy="918200"/>
            <a:chOff x="8196796" y="2491477"/>
            <a:chExt cx="5954176" cy="918200"/>
          </a:xfrm>
        </p:grpSpPr>
        <p:sp>
          <p:nvSpPr>
            <p:cNvPr id="14" name="TextBox 13">
              <a:extLst>
                <a:ext uri="{FF2B5EF4-FFF2-40B4-BE49-F238E27FC236}">
                  <a16:creationId xmlns:a16="http://schemas.microsoft.com/office/drawing/2014/main" id="{D41D3D90-63B2-E631-1889-76E82FD61A66}"/>
                </a:ext>
              </a:extLst>
            </p:cNvPr>
            <p:cNvSpPr txBox="1"/>
            <p:nvPr/>
          </p:nvSpPr>
          <p:spPr>
            <a:xfrm>
              <a:off x="8355806" y="2491477"/>
              <a:ext cx="5795166" cy="918200"/>
            </a:xfrm>
            <a:prstGeom prst="rect">
              <a:avLst/>
            </a:prstGeom>
            <a:noFill/>
          </p:spPr>
          <p:txBody>
            <a:bodyPr wrap="square" rtlCol="0">
              <a:spAutoFit/>
            </a:bodyPr>
            <a:lstStyle/>
            <a:p>
              <a:r>
                <a:rPr lang="en-US" sz="1400" b="1" dirty="0">
                  <a:solidFill>
                    <a:schemeClr val="accent5">
                      <a:lumMod val="50000"/>
                    </a:schemeClr>
                  </a:solidFill>
                  <a:latin typeface="Roboto" pitchFamily="2" charset="0"/>
                  <a:ea typeface="Roboto" pitchFamily="2" charset="0"/>
                </a:rPr>
                <a:t>Đối tượng: </a:t>
              </a:r>
              <a:endParaRPr lang="vi-VN" sz="1400" b="1" dirty="0">
                <a:solidFill>
                  <a:schemeClr val="accent5">
                    <a:lumMod val="50000"/>
                  </a:schemeClr>
                </a:solidFill>
                <a:latin typeface="Roboto" pitchFamily="2" charset="0"/>
                <a:ea typeface="Roboto" pitchFamily="2" charset="0"/>
              </a:endParaRPr>
            </a:p>
            <a:p>
              <a:pPr>
                <a:lnSpc>
                  <a:spcPct val="150000"/>
                </a:lnSpc>
              </a:pPr>
              <a:r>
                <a:rPr lang="vi-VN" sz="1400" dirty="0">
                  <a:solidFill>
                    <a:schemeClr val="accent5">
                      <a:lumMod val="50000"/>
                    </a:schemeClr>
                  </a:solidFill>
                  <a:latin typeface="Roboto" pitchFamily="2" charset="0"/>
                  <a:ea typeface="Roboto" pitchFamily="2" charset="0"/>
                </a:rPr>
                <a:t>Các công ty về lĩnh vực ERP, CRM, HRM; eContract, eInvoice; Workflow, DMS, BPM, SaaS Platform; Cổng dịch vụ và ứng dụng chuyên ngành.</a:t>
              </a:r>
              <a:endParaRPr lang="en-US" sz="1400" dirty="0">
                <a:solidFill>
                  <a:schemeClr val="accent5">
                    <a:lumMod val="50000"/>
                  </a:schemeClr>
                </a:solidFill>
                <a:latin typeface="Roboto" pitchFamily="2" charset="0"/>
                <a:ea typeface="Roboto" pitchFamily="2" charset="0"/>
              </a:endParaRPr>
            </a:p>
          </p:txBody>
        </p:sp>
        <p:pic>
          <p:nvPicPr>
            <p:cNvPr id="15" name="Graphic 14" descr="Badge Tick with solid fill">
              <a:extLst>
                <a:ext uri="{FF2B5EF4-FFF2-40B4-BE49-F238E27FC236}">
                  <a16:creationId xmlns:a16="http://schemas.microsoft.com/office/drawing/2014/main" id="{1306F5DD-3C57-4A6F-4AD3-AC800A70CE3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6796" y="2573609"/>
              <a:ext cx="189432" cy="189432"/>
            </a:xfrm>
            <a:prstGeom prst="rect">
              <a:avLst/>
            </a:prstGeom>
          </p:spPr>
        </p:pic>
      </p:grpSp>
      <p:grpSp>
        <p:nvGrpSpPr>
          <p:cNvPr id="34" name="Group 33">
            <a:extLst>
              <a:ext uri="{FF2B5EF4-FFF2-40B4-BE49-F238E27FC236}">
                <a16:creationId xmlns:a16="http://schemas.microsoft.com/office/drawing/2014/main" id="{F175B7AF-A3C3-319A-63BB-5E63C66B1FE2}"/>
              </a:ext>
            </a:extLst>
          </p:cNvPr>
          <p:cNvGrpSpPr/>
          <p:nvPr/>
        </p:nvGrpSpPr>
        <p:grpSpPr>
          <a:xfrm>
            <a:off x="555064" y="3090274"/>
            <a:ext cx="4733372" cy="2708179"/>
            <a:chOff x="555064" y="3391932"/>
            <a:chExt cx="4733372" cy="2708179"/>
          </a:xfrm>
        </p:grpSpPr>
        <p:grpSp>
          <p:nvGrpSpPr>
            <p:cNvPr id="16" name="Group 15">
              <a:extLst>
                <a:ext uri="{FF2B5EF4-FFF2-40B4-BE49-F238E27FC236}">
                  <a16:creationId xmlns:a16="http://schemas.microsoft.com/office/drawing/2014/main" id="{66F48B3C-FC42-B754-7ACD-5823A7FB3EE3}"/>
                </a:ext>
              </a:extLst>
            </p:cNvPr>
            <p:cNvGrpSpPr/>
            <p:nvPr/>
          </p:nvGrpSpPr>
          <p:grpSpPr>
            <a:xfrm>
              <a:off x="555064" y="3391932"/>
              <a:ext cx="4733372" cy="307777"/>
              <a:chOff x="8196796" y="3423477"/>
              <a:chExt cx="4733372" cy="307777"/>
            </a:xfrm>
          </p:grpSpPr>
          <p:sp>
            <p:nvSpPr>
              <p:cNvPr id="17" name="TextBox 16">
                <a:extLst>
                  <a:ext uri="{FF2B5EF4-FFF2-40B4-BE49-F238E27FC236}">
                    <a16:creationId xmlns:a16="http://schemas.microsoft.com/office/drawing/2014/main" id="{E1703033-8E1B-5A30-5A79-F740EEC84D67}"/>
                  </a:ext>
                </a:extLst>
              </p:cNvPr>
              <p:cNvSpPr txBox="1"/>
              <p:nvPr/>
            </p:nvSpPr>
            <p:spPr>
              <a:xfrm>
                <a:off x="8355806" y="3423477"/>
                <a:ext cx="4574362" cy="307777"/>
              </a:xfrm>
              <a:prstGeom prst="rect">
                <a:avLst/>
              </a:prstGeom>
              <a:noFill/>
            </p:spPr>
            <p:txBody>
              <a:bodyPr wrap="square" rtlCol="0">
                <a:spAutoFit/>
              </a:bodyPr>
              <a:lstStyle/>
              <a:p>
                <a:r>
                  <a:rPr lang="vi-VN" sz="1400" b="1" dirty="0">
                    <a:solidFill>
                      <a:schemeClr val="accent5">
                        <a:lumMod val="50000"/>
                      </a:schemeClr>
                    </a:solidFill>
                    <a:latin typeface="Roboto" pitchFamily="2" charset="0"/>
                    <a:ea typeface="Roboto" pitchFamily="2" charset="0"/>
                  </a:rPr>
                  <a:t>Giá trị GoPaperless Gateway View đem lại</a:t>
                </a:r>
                <a:r>
                  <a:rPr lang="vi-VN" sz="1400" dirty="0">
                    <a:solidFill>
                      <a:schemeClr val="accent5">
                        <a:lumMod val="50000"/>
                      </a:schemeClr>
                    </a:solidFill>
                    <a:latin typeface="Roboto" pitchFamily="2" charset="0"/>
                    <a:ea typeface="Roboto" pitchFamily="2" charset="0"/>
                  </a:rPr>
                  <a:t>:</a:t>
                </a:r>
                <a:endParaRPr lang="en-US" sz="1400" dirty="0">
                  <a:solidFill>
                    <a:schemeClr val="accent5">
                      <a:lumMod val="50000"/>
                    </a:schemeClr>
                  </a:solidFill>
                  <a:latin typeface="Roboto" pitchFamily="2" charset="0"/>
                  <a:ea typeface="Roboto" pitchFamily="2" charset="0"/>
                </a:endParaRPr>
              </a:p>
            </p:txBody>
          </p:sp>
          <p:pic>
            <p:nvPicPr>
              <p:cNvPr id="18" name="Graphic 17" descr="Badge Tick with solid fill">
                <a:extLst>
                  <a:ext uri="{FF2B5EF4-FFF2-40B4-BE49-F238E27FC236}">
                    <a16:creationId xmlns:a16="http://schemas.microsoft.com/office/drawing/2014/main" id="{A8F40AFA-074E-80CB-BE70-11DFA4A52AB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6796" y="3478453"/>
                <a:ext cx="189432" cy="189432"/>
              </a:xfrm>
              <a:prstGeom prst="rect">
                <a:avLst/>
              </a:prstGeom>
            </p:spPr>
          </p:pic>
        </p:grpSp>
        <p:sp>
          <p:nvSpPr>
            <p:cNvPr id="20" name="TextBox 19">
              <a:extLst>
                <a:ext uri="{FF2B5EF4-FFF2-40B4-BE49-F238E27FC236}">
                  <a16:creationId xmlns:a16="http://schemas.microsoft.com/office/drawing/2014/main" id="{39176FCC-61F2-ADF7-50CF-C172A2F42811}"/>
                </a:ext>
              </a:extLst>
            </p:cNvPr>
            <p:cNvSpPr txBox="1"/>
            <p:nvPr/>
          </p:nvSpPr>
          <p:spPr>
            <a:xfrm>
              <a:off x="714074" y="3825693"/>
              <a:ext cx="4574362" cy="307777"/>
            </a:xfrm>
            <a:prstGeom prst="rect">
              <a:avLst/>
            </a:prstGeom>
            <a:noFill/>
          </p:spPr>
          <p:txBody>
            <a:bodyPr wrap="square" rtlCol="0">
              <a:spAutoFit/>
            </a:bodyPr>
            <a:lstStyle/>
            <a:p>
              <a:pPr marL="285750" indent="-285750">
                <a:buFont typeface="Wingdings" panose="05000000000000000000" pitchFamily="2" charset="2"/>
                <a:buChar char="v"/>
              </a:pPr>
              <a:r>
                <a:rPr lang="vi-VN" sz="1400" dirty="0">
                  <a:solidFill>
                    <a:schemeClr val="accent5">
                      <a:lumMod val="50000"/>
                    </a:schemeClr>
                  </a:solidFill>
                  <a:latin typeface="Roboto" pitchFamily="2" charset="0"/>
                  <a:ea typeface="Roboto" pitchFamily="2" charset="0"/>
                </a:rPr>
                <a:t>Tích hợp một lần qua API chuẩn.</a:t>
              </a:r>
              <a:endParaRPr lang="en-US" sz="1400" dirty="0">
                <a:solidFill>
                  <a:schemeClr val="accent5">
                    <a:lumMod val="50000"/>
                  </a:schemeClr>
                </a:solidFill>
                <a:latin typeface="Roboto" pitchFamily="2" charset="0"/>
                <a:ea typeface="Roboto" pitchFamily="2" charset="0"/>
              </a:endParaRPr>
            </a:p>
          </p:txBody>
        </p:sp>
        <p:sp>
          <p:nvSpPr>
            <p:cNvPr id="28" name="TextBox 27">
              <a:extLst>
                <a:ext uri="{FF2B5EF4-FFF2-40B4-BE49-F238E27FC236}">
                  <a16:creationId xmlns:a16="http://schemas.microsoft.com/office/drawing/2014/main" id="{AA814C58-F52E-87F6-9A93-20B0C0669494}"/>
                </a:ext>
              </a:extLst>
            </p:cNvPr>
            <p:cNvSpPr txBox="1"/>
            <p:nvPr/>
          </p:nvSpPr>
          <p:spPr>
            <a:xfrm>
              <a:off x="714074" y="4219021"/>
              <a:ext cx="4574362" cy="307777"/>
            </a:xfrm>
            <a:prstGeom prst="rect">
              <a:avLst/>
            </a:prstGeom>
            <a:noFill/>
          </p:spPr>
          <p:txBody>
            <a:bodyPr wrap="square" rtlCol="0">
              <a:spAutoFit/>
            </a:bodyPr>
            <a:lstStyle/>
            <a:p>
              <a:pPr marL="285750" indent="-285750">
                <a:buFont typeface="Wingdings" panose="05000000000000000000" pitchFamily="2" charset="2"/>
                <a:buChar char="v"/>
              </a:pPr>
              <a:r>
                <a:rPr lang="vi-VN" sz="1400" dirty="0">
                  <a:solidFill>
                    <a:schemeClr val="accent5">
                      <a:lumMod val="50000"/>
                    </a:schemeClr>
                  </a:solidFill>
                  <a:latin typeface="Roboto" pitchFamily="2" charset="0"/>
                  <a:ea typeface="Roboto" pitchFamily="2" charset="0"/>
                </a:rPr>
                <a:t>Kết nối nhiều dịch vụ định danh và ký số.</a:t>
              </a:r>
              <a:endParaRPr lang="en-US" sz="1400" dirty="0">
                <a:solidFill>
                  <a:schemeClr val="accent5">
                    <a:lumMod val="50000"/>
                  </a:schemeClr>
                </a:solidFill>
                <a:latin typeface="Roboto" pitchFamily="2" charset="0"/>
                <a:ea typeface="Roboto" pitchFamily="2" charset="0"/>
              </a:endParaRPr>
            </a:p>
          </p:txBody>
        </p:sp>
        <p:sp>
          <p:nvSpPr>
            <p:cNvPr id="30" name="TextBox 29">
              <a:extLst>
                <a:ext uri="{FF2B5EF4-FFF2-40B4-BE49-F238E27FC236}">
                  <a16:creationId xmlns:a16="http://schemas.microsoft.com/office/drawing/2014/main" id="{38F9E678-F050-8D23-5AEB-3BD100971CCE}"/>
                </a:ext>
              </a:extLst>
            </p:cNvPr>
            <p:cNvSpPr txBox="1"/>
            <p:nvPr/>
          </p:nvSpPr>
          <p:spPr>
            <a:xfrm>
              <a:off x="714074" y="4612349"/>
              <a:ext cx="4574362" cy="307777"/>
            </a:xfrm>
            <a:prstGeom prst="rect">
              <a:avLst/>
            </a:prstGeom>
            <a:noFill/>
          </p:spPr>
          <p:txBody>
            <a:bodyPr wrap="square" rtlCol="0">
              <a:spAutoFit/>
            </a:bodyPr>
            <a:lstStyle/>
            <a:p>
              <a:pPr marL="285750" indent="-285750">
                <a:buFont typeface="Wingdings" panose="05000000000000000000" pitchFamily="2" charset="2"/>
                <a:buChar char="v"/>
              </a:pPr>
              <a:r>
                <a:rPr lang="vi-VN" sz="1400" dirty="0">
                  <a:solidFill>
                    <a:schemeClr val="accent5">
                      <a:lumMod val="50000"/>
                    </a:schemeClr>
                  </a:solidFill>
                  <a:latin typeface="Roboto" pitchFamily="2" charset="0"/>
                  <a:ea typeface="Roboto" pitchFamily="2" charset="0"/>
                </a:rPr>
                <a:t>Tái sử dụng cho nhiều khách hàng, nghiệp vụ.</a:t>
              </a:r>
              <a:endParaRPr lang="en-US" sz="1400" dirty="0">
                <a:solidFill>
                  <a:schemeClr val="accent5">
                    <a:lumMod val="50000"/>
                  </a:schemeClr>
                </a:solidFill>
                <a:latin typeface="Roboto" pitchFamily="2" charset="0"/>
                <a:ea typeface="Roboto" pitchFamily="2" charset="0"/>
              </a:endParaRPr>
            </a:p>
          </p:txBody>
        </p:sp>
        <p:sp>
          <p:nvSpPr>
            <p:cNvPr id="31" name="TextBox 30">
              <a:extLst>
                <a:ext uri="{FF2B5EF4-FFF2-40B4-BE49-F238E27FC236}">
                  <a16:creationId xmlns:a16="http://schemas.microsoft.com/office/drawing/2014/main" id="{E49D8CB8-1079-C64A-B8EA-59DDD51D1860}"/>
                </a:ext>
              </a:extLst>
            </p:cNvPr>
            <p:cNvSpPr txBox="1"/>
            <p:nvPr/>
          </p:nvSpPr>
          <p:spPr>
            <a:xfrm>
              <a:off x="714074" y="5005677"/>
              <a:ext cx="4574362" cy="307777"/>
            </a:xfrm>
            <a:prstGeom prst="rect">
              <a:avLst/>
            </a:prstGeom>
            <a:noFill/>
          </p:spPr>
          <p:txBody>
            <a:bodyPr wrap="square" rtlCol="0">
              <a:spAutoFit/>
            </a:bodyPr>
            <a:lstStyle/>
            <a:p>
              <a:pPr marL="285750" indent="-285750">
                <a:buFont typeface="Wingdings" panose="05000000000000000000" pitchFamily="2" charset="2"/>
                <a:buChar char="v"/>
              </a:pPr>
              <a:r>
                <a:rPr lang="vi-VN" sz="1400" dirty="0">
                  <a:solidFill>
                    <a:schemeClr val="accent5">
                      <a:lumMod val="50000"/>
                    </a:schemeClr>
                  </a:solidFill>
                  <a:latin typeface="Roboto" pitchFamily="2" charset="0"/>
                  <a:ea typeface="Roboto" pitchFamily="2" charset="0"/>
                </a:rPr>
                <a:t>Rút ngắn thời gian tích hợp và go-live.</a:t>
              </a:r>
              <a:endParaRPr lang="en-US" sz="1400" dirty="0">
                <a:solidFill>
                  <a:schemeClr val="accent5">
                    <a:lumMod val="50000"/>
                  </a:schemeClr>
                </a:solidFill>
                <a:latin typeface="Roboto" pitchFamily="2" charset="0"/>
                <a:ea typeface="Roboto" pitchFamily="2" charset="0"/>
              </a:endParaRPr>
            </a:p>
          </p:txBody>
        </p:sp>
        <p:sp>
          <p:nvSpPr>
            <p:cNvPr id="32" name="TextBox 31">
              <a:extLst>
                <a:ext uri="{FF2B5EF4-FFF2-40B4-BE49-F238E27FC236}">
                  <a16:creationId xmlns:a16="http://schemas.microsoft.com/office/drawing/2014/main" id="{A3EA1F0E-0B7C-95F0-63FE-180BF3A14738}"/>
                </a:ext>
              </a:extLst>
            </p:cNvPr>
            <p:cNvSpPr txBox="1"/>
            <p:nvPr/>
          </p:nvSpPr>
          <p:spPr>
            <a:xfrm>
              <a:off x="714074" y="5399005"/>
              <a:ext cx="4574362" cy="307777"/>
            </a:xfrm>
            <a:prstGeom prst="rect">
              <a:avLst/>
            </a:prstGeom>
            <a:noFill/>
          </p:spPr>
          <p:txBody>
            <a:bodyPr wrap="square" rtlCol="0">
              <a:spAutoFit/>
            </a:bodyPr>
            <a:lstStyle/>
            <a:p>
              <a:pPr marL="285750" indent="-285750">
                <a:buFont typeface="Wingdings" panose="05000000000000000000" pitchFamily="2" charset="2"/>
                <a:buChar char="v"/>
              </a:pPr>
              <a:r>
                <a:rPr lang="vi-VN" sz="1400" dirty="0">
                  <a:solidFill>
                    <a:schemeClr val="accent5">
                      <a:lumMod val="50000"/>
                    </a:schemeClr>
                  </a:solidFill>
                  <a:latin typeface="Roboto" pitchFamily="2" charset="0"/>
                  <a:ea typeface="Roboto" pitchFamily="2" charset="0"/>
                </a:rPr>
                <a:t>Giảm chi phí phát triển, vận hành, bảo trì.</a:t>
              </a:r>
              <a:endParaRPr lang="en-US" sz="1400" dirty="0">
                <a:solidFill>
                  <a:schemeClr val="accent5">
                    <a:lumMod val="50000"/>
                  </a:schemeClr>
                </a:solidFill>
                <a:latin typeface="Roboto" pitchFamily="2" charset="0"/>
                <a:ea typeface="Roboto" pitchFamily="2" charset="0"/>
              </a:endParaRPr>
            </a:p>
          </p:txBody>
        </p:sp>
        <p:sp>
          <p:nvSpPr>
            <p:cNvPr id="33" name="TextBox 32">
              <a:extLst>
                <a:ext uri="{FF2B5EF4-FFF2-40B4-BE49-F238E27FC236}">
                  <a16:creationId xmlns:a16="http://schemas.microsoft.com/office/drawing/2014/main" id="{A67C32D9-7803-C463-AFDB-6F6C5D7C31B3}"/>
                </a:ext>
              </a:extLst>
            </p:cNvPr>
            <p:cNvSpPr txBox="1"/>
            <p:nvPr/>
          </p:nvSpPr>
          <p:spPr>
            <a:xfrm>
              <a:off x="714074" y="5792334"/>
              <a:ext cx="4574362" cy="307777"/>
            </a:xfrm>
            <a:prstGeom prst="rect">
              <a:avLst/>
            </a:prstGeom>
            <a:noFill/>
          </p:spPr>
          <p:txBody>
            <a:bodyPr wrap="square" rtlCol="0">
              <a:spAutoFit/>
            </a:bodyPr>
            <a:lstStyle/>
            <a:p>
              <a:pPr marL="285750" indent="-285750">
                <a:buFont typeface="Wingdings" panose="05000000000000000000" pitchFamily="2" charset="2"/>
                <a:buChar char="v"/>
              </a:pPr>
              <a:r>
                <a:rPr lang="vi-VN" sz="1400" dirty="0">
                  <a:solidFill>
                    <a:schemeClr val="accent5">
                      <a:lumMod val="50000"/>
                    </a:schemeClr>
                  </a:solidFill>
                  <a:latin typeface="Roboto" pitchFamily="2" charset="0"/>
                  <a:ea typeface="Roboto" pitchFamily="2" charset="0"/>
                </a:rPr>
                <a:t>Hỗ trợ Multi-tenant và White-label.</a:t>
              </a:r>
              <a:endParaRPr lang="en-US" sz="1400" dirty="0">
                <a:solidFill>
                  <a:schemeClr val="accent5">
                    <a:lumMod val="50000"/>
                  </a:schemeClr>
                </a:solidFill>
                <a:latin typeface="Roboto" pitchFamily="2" charset="0"/>
                <a:ea typeface="Roboto" pitchFamily="2" charset="0"/>
              </a:endParaRPr>
            </a:p>
          </p:txBody>
        </p:sp>
      </p:grpSp>
    </p:spTree>
    <p:extLst>
      <p:ext uri="{BB962C8B-B14F-4D97-AF65-F5344CB8AC3E}">
        <p14:creationId xmlns:p14="http://schemas.microsoft.com/office/powerpoint/2010/main" val="3823392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 name="Group 2">
            <a:extLst>
              <a:ext uri="{FF2B5EF4-FFF2-40B4-BE49-F238E27FC236}">
                <a16:creationId xmlns:a16="http://schemas.microsoft.com/office/drawing/2014/main" id="{F0A33FF0-1A59-829E-0D72-023925969B02}"/>
              </a:ext>
            </a:extLst>
          </p:cNvPr>
          <p:cNvGrpSpPr/>
          <p:nvPr/>
        </p:nvGrpSpPr>
        <p:grpSpPr>
          <a:xfrm>
            <a:off x="361717" y="2621205"/>
            <a:ext cx="6410777" cy="2022099"/>
            <a:chOff x="107194" y="2819168"/>
            <a:chExt cx="6410777" cy="2022099"/>
          </a:xfrm>
        </p:grpSpPr>
        <p:sp>
          <p:nvSpPr>
            <p:cNvPr id="4" name="Rectangle: Rounded Corners 3">
              <a:extLst>
                <a:ext uri="{FF2B5EF4-FFF2-40B4-BE49-F238E27FC236}">
                  <a16:creationId xmlns:a16="http://schemas.microsoft.com/office/drawing/2014/main" id="{A747A1BE-4B01-F41A-1A4A-D8DBE7663EC7}"/>
                </a:ext>
              </a:extLst>
            </p:cNvPr>
            <p:cNvSpPr/>
            <p:nvPr/>
          </p:nvSpPr>
          <p:spPr>
            <a:xfrm>
              <a:off x="107194" y="2819168"/>
              <a:ext cx="6305107" cy="20220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C8C9CFA-E580-9139-99BB-9EC8FB8D85C1}"/>
                </a:ext>
              </a:extLst>
            </p:cNvPr>
            <p:cNvSpPr txBox="1"/>
            <p:nvPr/>
          </p:nvSpPr>
          <p:spPr>
            <a:xfrm>
              <a:off x="212864" y="3047918"/>
              <a:ext cx="6305107" cy="1415772"/>
            </a:xfrm>
            <a:prstGeom prst="rect">
              <a:avLst/>
            </a:prstGeom>
            <a:noFill/>
          </p:spPr>
          <p:txBody>
            <a:bodyPr wrap="square" rtlCol="0">
              <a:spAutoFit/>
            </a:bodyPr>
            <a:lstStyle/>
            <a:p>
              <a:pPr algn="ctr"/>
              <a:r>
                <a:rPr lang="en-US" sz="1600" dirty="0">
                  <a:solidFill>
                    <a:schemeClr val="bg1"/>
                  </a:solidFill>
                  <a:latin typeface="Roboto" pitchFamily="2" charset="0"/>
                  <a:ea typeface="Roboto" pitchFamily="2" charset="0"/>
                </a:rPr>
                <a:t> </a:t>
              </a:r>
              <a:endParaRPr lang="en-US" sz="4000" b="1" dirty="0">
                <a:solidFill>
                  <a:schemeClr val="accent4"/>
                </a:solidFill>
                <a:latin typeface="Roboto" pitchFamily="2" charset="0"/>
                <a:ea typeface="Roboto" pitchFamily="2" charset="0"/>
              </a:endParaRPr>
            </a:p>
            <a:p>
              <a:r>
                <a:rPr lang="en-US" sz="3500" b="1" dirty="0">
                  <a:solidFill>
                    <a:schemeClr val="accent5">
                      <a:lumMod val="50000"/>
                    </a:schemeClr>
                  </a:solidFill>
                  <a:latin typeface="Roboto" pitchFamily="2" charset="0"/>
                  <a:ea typeface="Roboto" pitchFamily="2" charset="0"/>
                </a:rPr>
                <a:t>MÔ HÌNH </a:t>
              </a:r>
            </a:p>
            <a:p>
              <a:r>
                <a:rPr lang="en-US" sz="3500" b="1" dirty="0">
                  <a:solidFill>
                    <a:schemeClr val="accent5">
                      <a:lumMod val="50000"/>
                    </a:schemeClr>
                  </a:solidFill>
                  <a:latin typeface="Roboto" pitchFamily="2" charset="0"/>
                  <a:ea typeface="Roboto" pitchFamily="2" charset="0"/>
                </a:rPr>
                <a:t>KINH DOANH &amp; VẬN HÀNH</a:t>
              </a:r>
            </a:p>
          </p:txBody>
        </p:sp>
      </p:grpSp>
    </p:spTree>
    <p:extLst>
      <p:ext uri="{BB962C8B-B14F-4D97-AF65-F5344CB8AC3E}">
        <p14:creationId xmlns:p14="http://schemas.microsoft.com/office/powerpoint/2010/main" val="3262802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7AF66E-1A24-450D-3549-51195E6189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0890" y="1366789"/>
            <a:ext cx="10510219" cy="4444934"/>
          </a:xfrm>
          <a:prstGeom prst="rect">
            <a:avLst/>
          </a:prstGeom>
        </p:spPr>
      </p:pic>
      <p:grpSp>
        <p:nvGrpSpPr>
          <p:cNvPr id="12" name="Group 11">
            <a:extLst>
              <a:ext uri="{FF2B5EF4-FFF2-40B4-BE49-F238E27FC236}">
                <a16:creationId xmlns:a16="http://schemas.microsoft.com/office/drawing/2014/main" id="{B1292994-C75F-D9AE-CE5B-84DB1262298A}"/>
              </a:ext>
            </a:extLst>
          </p:cNvPr>
          <p:cNvGrpSpPr/>
          <p:nvPr/>
        </p:nvGrpSpPr>
        <p:grpSpPr>
          <a:xfrm>
            <a:off x="1591227" y="184633"/>
            <a:ext cx="8780423" cy="914400"/>
            <a:chOff x="1591227" y="184633"/>
            <a:chExt cx="8780423" cy="914400"/>
          </a:xfrm>
        </p:grpSpPr>
        <p:sp>
          <p:nvSpPr>
            <p:cNvPr id="7" name="TextBox 6">
              <a:extLst>
                <a:ext uri="{FF2B5EF4-FFF2-40B4-BE49-F238E27FC236}">
                  <a16:creationId xmlns:a16="http://schemas.microsoft.com/office/drawing/2014/main" id="{FCB178AE-C325-6813-6DC9-08A5A15A8293}"/>
                </a:ext>
              </a:extLst>
            </p:cNvPr>
            <p:cNvSpPr txBox="1"/>
            <p:nvPr/>
          </p:nvSpPr>
          <p:spPr>
            <a:xfrm>
              <a:off x="1820349" y="364834"/>
              <a:ext cx="8551301" cy="553998"/>
            </a:xfrm>
            <a:prstGeom prst="rect">
              <a:avLst/>
            </a:prstGeom>
            <a:noFill/>
          </p:spPr>
          <p:txBody>
            <a:bodyPr wrap="square">
              <a:spAutoFit/>
            </a:bodyPr>
            <a:lstStyle/>
            <a:p>
              <a:pPr algn="ctr"/>
              <a:r>
                <a:rPr lang="en-US" altLang="en-US" sz="3000" b="1" dirty="0">
                  <a:solidFill>
                    <a:schemeClr val="accent5">
                      <a:lumMod val="50000"/>
                    </a:schemeClr>
                  </a:solidFill>
                  <a:latin typeface="Roboto" pitchFamily="2" charset="0"/>
                  <a:ea typeface="Roboto" pitchFamily="2" charset="0"/>
                  <a:cs typeface="Arial" panose="020B0604020202020204" pitchFamily="34" charset="0"/>
                </a:rPr>
                <a:t>LUỒNG CHIA SẺ THÔNG TIN QUA </a:t>
              </a:r>
              <a:r>
                <a:rPr lang="en-US" altLang="en-US" sz="3000" b="1" dirty="0" err="1">
                  <a:solidFill>
                    <a:schemeClr val="accent5">
                      <a:lumMod val="50000"/>
                    </a:schemeClr>
                  </a:solidFill>
                  <a:latin typeface="Roboto" pitchFamily="2" charset="0"/>
                  <a:ea typeface="Roboto" pitchFamily="2" charset="0"/>
                  <a:cs typeface="Arial" panose="020B0604020202020204" pitchFamily="34" charset="0"/>
                </a:rPr>
                <a:t>VNeID</a:t>
              </a:r>
              <a:endParaRPr lang="en-US" altLang="en-US" sz="3000" b="1" dirty="0">
                <a:solidFill>
                  <a:schemeClr val="accent5">
                    <a:lumMod val="50000"/>
                  </a:schemeClr>
                </a:solidFill>
                <a:latin typeface="Roboto" pitchFamily="2" charset="0"/>
                <a:ea typeface="Roboto" pitchFamily="2" charset="0"/>
                <a:cs typeface="Arial" panose="020B0604020202020204" pitchFamily="34" charset="0"/>
              </a:endParaRPr>
            </a:p>
          </p:txBody>
        </p:sp>
        <p:grpSp>
          <p:nvGrpSpPr>
            <p:cNvPr id="11" name="Group 10">
              <a:extLst>
                <a:ext uri="{FF2B5EF4-FFF2-40B4-BE49-F238E27FC236}">
                  <a16:creationId xmlns:a16="http://schemas.microsoft.com/office/drawing/2014/main" id="{013B270F-5959-4AD1-F2DA-56B060B77E6C}"/>
                </a:ext>
              </a:extLst>
            </p:cNvPr>
            <p:cNvGrpSpPr/>
            <p:nvPr/>
          </p:nvGrpSpPr>
          <p:grpSpPr>
            <a:xfrm>
              <a:off x="1591227" y="184633"/>
              <a:ext cx="914400" cy="914400"/>
              <a:chOff x="1591227" y="184633"/>
              <a:chExt cx="914400" cy="914400"/>
            </a:xfrm>
          </p:grpSpPr>
          <p:sp>
            <p:nvSpPr>
              <p:cNvPr id="8" name="Oval 7">
                <a:extLst>
                  <a:ext uri="{FF2B5EF4-FFF2-40B4-BE49-F238E27FC236}">
                    <a16:creationId xmlns:a16="http://schemas.microsoft.com/office/drawing/2014/main" id="{FEC251C4-8B7F-A62B-BAB0-17E4CFFB6F3F}"/>
                  </a:ext>
                </a:extLst>
              </p:cNvPr>
              <p:cNvSpPr/>
              <p:nvPr/>
            </p:nvSpPr>
            <p:spPr>
              <a:xfrm>
                <a:off x="1723837" y="317243"/>
                <a:ext cx="649181" cy="64918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Graphic 9" descr="Badge Tick with solid fill">
                <a:extLst>
                  <a:ext uri="{FF2B5EF4-FFF2-40B4-BE49-F238E27FC236}">
                    <a16:creationId xmlns:a16="http://schemas.microsoft.com/office/drawing/2014/main" id="{84EA6AA7-6324-D975-5EA5-54EB1773C26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91227" y="184633"/>
                <a:ext cx="914400" cy="914400"/>
              </a:xfrm>
              <a:prstGeom prst="rect">
                <a:avLst/>
              </a:prstGeom>
            </p:spPr>
          </p:pic>
        </p:grpSp>
      </p:grpSp>
    </p:spTree>
    <p:extLst>
      <p:ext uri="{BB962C8B-B14F-4D97-AF65-F5344CB8AC3E}">
        <p14:creationId xmlns:p14="http://schemas.microsoft.com/office/powerpoint/2010/main" val="2028941137"/>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4765ED-F7D8-D65E-3784-69C098394E62}"/>
              </a:ext>
            </a:extLst>
          </p:cNvPr>
          <p:cNvSpPr txBox="1"/>
          <p:nvPr/>
        </p:nvSpPr>
        <p:spPr>
          <a:xfrm>
            <a:off x="188536" y="214005"/>
            <a:ext cx="7866023" cy="553998"/>
          </a:xfrm>
          <a:prstGeom prst="rect">
            <a:avLst/>
          </a:prstGeom>
          <a:noFill/>
        </p:spPr>
        <p:txBody>
          <a:bodyPr wrap="square">
            <a:spAutoFit/>
          </a:bodyPr>
          <a:lstStyle/>
          <a:p>
            <a:pPr algn="ctr"/>
            <a:r>
              <a:rPr lang="en-US" altLang="en-US" sz="3000" b="1" dirty="0">
                <a:solidFill>
                  <a:schemeClr val="accent5">
                    <a:lumMod val="50000"/>
                  </a:schemeClr>
                </a:solidFill>
                <a:latin typeface="Roboto" pitchFamily="2" charset="0"/>
                <a:ea typeface="Roboto" pitchFamily="2" charset="0"/>
                <a:cs typeface="Arial" panose="020B0604020202020204" pitchFamily="34" charset="0"/>
              </a:rPr>
              <a:t>GIAO DIỆN CHIA SẺ THÔNG TIN QUA </a:t>
            </a:r>
            <a:r>
              <a:rPr lang="en-US" altLang="en-US" sz="3000" b="1" dirty="0" err="1">
                <a:solidFill>
                  <a:schemeClr val="accent5">
                    <a:lumMod val="50000"/>
                  </a:schemeClr>
                </a:solidFill>
                <a:latin typeface="Roboto" pitchFamily="2" charset="0"/>
                <a:ea typeface="Roboto" pitchFamily="2" charset="0"/>
                <a:cs typeface="Arial" panose="020B0604020202020204" pitchFamily="34" charset="0"/>
              </a:rPr>
              <a:t>VNeID</a:t>
            </a:r>
            <a:endParaRPr lang="en-US" altLang="en-US" sz="3000" b="1" dirty="0">
              <a:solidFill>
                <a:schemeClr val="accent5">
                  <a:lumMod val="50000"/>
                </a:schemeClr>
              </a:solidFill>
              <a:latin typeface="Roboto" pitchFamily="2" charset="0"/>
              <a:ea typeface="Roboto" pitchFamily="2" charset="0"/>
              <a:cs typeface="Arial" panose="020B0604020202020204" pitchFamily="34" charset="0"/>
            </a:endParaRPr>
          </a:p>
        </p:txBody>
      </p:sp>
      <p:pic>
        <p:nvPicPr>
          <p:cNvPr id="10" name="Picture 9">
            <a:extLst>
              <a:ext uri="{FF2B5EF4-FFF2-40B4-BE49-F238E27FC236}">
                <a16:creationId xmlns:a16="http://schemas.microsoft.com/office/drawing/2014/main" id="{41530FCF-FE2A-EB11-B1B1-C21D00C13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8293" y="1193445"/>
            <a:ext cx="8782167" cy="4320000"/>
          </a:xfrm>
          <a:prstGeom prst="rect">
            <a:avLst/>
          </a:prstGeom>
        </p:spPr>
      </p:pic>
      <p:sp>
        <p:nvSpPr>
          <p:cNvPr id="11" name="Rectangle: Rounded Corners 10">
            <a:extLst>
              <a:ext uri="{FF2B5EF4-FFF2-40B4-BE49-F238E27FC236}">
                <a16:creationId xmlns:a16="http://schemas.microsoft.com/office/drawing/2014/main" id="{B5E6DF33-1B54-E051-64C6-9A713A1E5135}"/>
              </a:ext>
            </a:extLst>
          </p:cNvPr>
          <p:cNvSpPr/>
          <p:nvPr/>
        </p:nvSpPr>
        <p:spPr>
          <a:xfrm>
            <a:off x="-56561" y="159660"/>
            <a:ext cx="245097" cy="662688"/>
          </a:xfrm>
          <a:prstGeom prst="roundRect">
            <a:avLst>
              <a:gd name="adj" fmla="val 47436"/>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C5822108-7D82-D313-3847-1253FDCB67E9}"/>
              </a:ext>
            </a:extLst>
          </p:cNvPr>
          <p:cNvGrpSpPr/>
          <p:nvPr/>
        </p:nvGrpSpPr>
        <p:grpSpPr>
          <a:xfrm>
            <a:off x="2754197" y="5938887"/>
            <a:ext cx="7230358" cy="509047"/>
            <a:chOff x="2865749" y="5938887"/>
            <a:chExt cx="7230358" cy="509047"/>
          </a:xfrm>
        </p:grpSpPr>
        <p:sp>
          <p:nvSpPr>
            <p:cNvPr id="13" name="Rectangle: Rounded Corners 12">
              <a:extLst>
                <a:ext uri="{FF2B5EF4-FFF2-40B4-BE49-F238E27FC236}">
                  <a16:creationId xmlns:a16="http://schemas.microsoft.com/office/drawing/2014/main" id="{DBBFEE2F-F355-2F2A-ADCB-CF82AE071971}"/>
                </a:ext>
              </a:extLst>
            </p:cNvPr>
            <p:cNvSpPr/>
            <p:nvPr/>
          </p:nvSpPr>
          <p:spPr>
            <a:xfrm>
              <a:off x="2865749" y="5938887"/>
              <a:ext cx="7230358" cy="50904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9EB21889-7E9E-5D1A-F1CF-A58013971F1B}"/>
                </a:ext>
              </a:extLst>
            </p:cNvPr>
            <p:cNvSpPr txBox="1"/>
            <p:nvPr/>
          </p:nvSpPr>
          <p:spPr>
            <a:xfrm>
              <a:off x="2865749" y="6054911"/>
              <a:ext cx="7230357" cy="276999"/>
            </a:xfrm>
            <a:prstGeom prst="rect">
              <a:avLst/>
            </a:prstGeom>
            <a:noFill/>
          </p:spPr>
          <p:txBody>
            <a:bodyPr wrap="square" rtlCol="0">
              <a:spAutoFit/>
            </a:bodyPr>
            <a:lstStyle/>
            <a:p>
              <a:pPr algn="ctr"/>
              <a:r>
                <a:rPr lang="en-US" sz="1200" dirty="0">
                  <a:solidFill>
                    <a:schemeClr val="accent5">
                      <a:lumMod val="50000"/>
                    </a:schemeClr>
                  </a:solidFill>
                  <a:latin typeface="Roboto" pitchFamily="2" charset="0"/>
                  <a:ea typeface="Roboto" pitchFamily="2" charset="0"/>
                </a:rPr>
                <a:t>Người dùng bấm “Lấy thông tin qua </a:t>
              </a:r>
              <a:r>
                <a:rPr lang="en-US" sz="1200" dirty="0" err="1">
                  <a:solidFill>
                    <a:schemeClr val="accent5">
                      <a:lumMod val="50000"/>
                    </a:schemeClr>
                  </a:solidFill>
                  <a:latin typeface="Roboto" pitchFamily="2" charset="0"/>
                  <a:ea typeface="Roboto" pitchFamily="2" charset="0"/>
                </a:rPr>
                <a:t>VNeID</a:t>
              </a:r>
              <a:r>
                <a:rPr lang="en-US" sz="1200" dirty="0">
                  <a:solidFill>
                    <a:schemeClr val="accent5">
                      <a:lumMod val="50000"/>
                    </a:schemeClr>
                  </a:solidFill>
                  <a:latin typeface="Roboto" pitchFamily="2" charset="0"/>
                  <a:ea typeface="Roboto" pitchFamily="2" charset="0"/>
                </a:rPr>
                <a:t>” trên giao diện </a:t>
              </a:r>
              <a:r>
                <a:rPr lang="en-US" sz="1200" dirty="0" err="1">
                  <a:solidFill>
                    <a:schemeClr val="accent5">
                      <a:lumMod val="50000"/>
                    </a:schemeClr>
                  </a:solidFill>
                  <a:latin typeface="Roboto" pitchFamily="2" charset="0"/>
                  <a:ea typeface="Roboto" pitchFamily="2" charset="0"/>
                </a:rPr>
                <a:t>GoPaperless</a:t>
              </a:r>
              <a:r>
                <a:rPr lang="en-US" sz="1200" dirty="0">
                  <a:solidFill>
                    <a:schemeClr val="accent5">
                      <a:lumMod val="50000"/>
                    </a:schemeClr>
                  </a:solidFill>
                  <a:latin typeface="Roboto" pitchFamily="2" charset="0"/>
                  <a:ea typeface="Roboto" pitchFamily="2" charset="0"/>
                </a:rPr>
                <a:t> Gateway View</a:t>
              </a:r>
            </a:p>
          </p:txBody>
        </p:sp>
      </p:grpSp>
      <p:sp>
        <p:nvSpPr>
          <p:cNvPr id="18" name="Rectangle: Rounded Corners 17">
            <a:extLst>
              <a:ext uri="{FF2B5EF4-FFF2-40B4-BE49-F238E27FC236}">
                <a16:creationId xmlns:a16="http://schemas.microsoft.com/office/drawing/2014/main" id="{0662184C-FB37-7D65-B06E-8DA39D4CEF3B}"/>
              </a:ext>
            </a:extLst>
          </p:cNvPr>
          <p:cNvSpPr/>
          <p:nvPr/>
        </p:nvSpPr>
        <p:spPr>
          <a:xfrm>
            <a:off x="8465270" y="1414021"/>
            <a:ext cx="1451728" cy="348791"/>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66938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F2957-052C-2871-E7BA-E2023BE229A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9B743FE-D1C4-80FD-F043-D918F1DC26CE}"/>
              </a:ext>
            </a:extLst>
          </p:cNvPr>
          <p:cNvSpPr txBox="1"/>
          <p:nvPr/>
        </p:nvSpPr>
        <p:spPr>
          <a:xfrm>
            <a:off x="188536" y="214005"/>
            <a:ext cx="7866023" cy="553998"/>
          </a:xfrm>
          <a:prstGeom prst="rect">
            <a:avLst/>
          </a:prstGeom>
          <a:noFill/>
        </p:spPr>
        <p:txBody>
          <a:bodyPr wrap="square">
            <a:spAutoFit/>
          </a:bodyPr>
          <a:lstStyle/>
          <a:p>
            <a:pPr algn="ctr"/>
            <a:r>
              <a:rPr lang="en-US" altLang="en-US" sz="3000" b="1" dirty="0">
                <a:solidFill>
                  <a:schemeClr val="accent5">
                    <a:lumMod val="50000"/>
                  </a:schemeClr>
                </a:solidFill>
                <a:latin typeface="Roboto" pitchFamily="2" charset="0"/>
                <a:ea typeface="Roboto" pitchFamily="2" charset="0"/>
                <a:cs typeface="Arial" panose="020B0604020202020204" pitchFamily="34" charset="0"/>
              </a:rPr>
              <a:t>GIAO DIỆN CHIA SẺ THÔNG TIN QUA </a:t>
            </a:r>
            <a:r>
              <a:rPr lang="en-US" altLang="en-US" sz="3000" b="1" dirty="0" err="1">
                <a:solidFill>
                  <a:schemeClr val="accent5">
                    <a:lumMod val="50000"/>
                  </a:schemeClr>
                </a:solidFill>
                <a:latin typeface="Roboto" pitchFamily="2" charset="0"/>
                <a:ea typeface="Roboto" pitchFamily="2" charset="0"/>
                <a:cs typeface="Arial" panose="020B0604020202020204" pitchFamily="34" charset="0"/>
              </a:rPr>
              <a:t>VNeID</a:t>
            </a:r>
            <a:endParaRPr lang="en-US" altLang="en-US" sz="3000" b="1" dirty="0">
              <a:solidFill>
                <a:schemeClr val="accent5">
                  <a:lumMod val="50000"/>
                </a:schemeClr>
              </a:solidFill>
              <a:latin typeface="Roboto" pitchFamily="2" charset="0"/>
              <a:ea typeface="Roboto" pitchFamily="2" charset="0"/>
              <a:cs typeface="Arial" panose="020B0604020202020204" pitchFamily="34" charset="0"/>
            </a:endParaRPr>
          </a:p>
        </p:txBody>
      </p:sp>
      <p:pic>
        <p:nvPicPr>
          <p:cNvPr id="10" name="Picture 9">
            <a:extLst>
              <a:ext uri="{FF2B5EF4-FFF2-40B4-BE49-F238E27FC236}">
                <a16:creationId xmlns:a16="http://schemas.microsoft.com/office/drawing/2014/main" id="{219C5C0B-6712-9D41-D431-2769FC24B0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78293" y="1195738"/>
            <a:ext cx="8782167" cy="4315414"/>
          </a:xfrm>
          <a:prstGeom prst="rect">
            <a:avLst/>
          </a:prstGeom>
        </p:spPr>
      </p:pic>
      <p:sp>
        <p:nvSpPr>
          <p:cNvPr id="11" name="Rectangle: Rounded Corners 10">
            <a:extLst>
              <a:ext uri="{FF2B5EF4-FFF2-40B4-BE49-F238E27FC236}">
                <a16:creationId xmlns:a16="http://schemas.microsoft.com/office/drawing/2014/main" id="{3D7DB23A-14B4-7912-A2A0-53453BE970BE}"/>
              </a:ext>
            </a:extLst>
          </p:cNvPr>
          <p:cNvSpPr/>
          <p:nvPr/>
        </p:nvSpPr>
        <p:spPr>
          <a:xfrm>
            <a:off x="-56561" y="159660"/>
            <a:ext cx="245097" cy="662688"/>
          </a:xfrm>
          <a:prstGeom prst="roundRect">
            <a:avLst>
              <a:gd name="adj" fmla="val 47436"/>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3F87CAC2-5490-FDC0-FD81-FE03C4AAACD0}"/>
              </a:ext>
            </a:extLst>
          </p:cNvPr>
          <p:cNvGrpSpPr/>
          <p:nvPr/>
        </p:nvGrpSpPr>
        <p:grpSpPr>
          <a:xfrm>
            <a:off x="2754197" y="5938887"/>
            <a:ext cx="7230358" cy="509047"/>
            <a:chOff x="2865749" y="5938887"/>
            <a:chExt cx="7230358" cy="509047"/>
          </a:xfrm>
        </p:grpSpPr>
        <p:sp>
          <p:nvSpPr>
            <p:cNvPr id="13" name="Rectangle: Rounded Corners 12">
              <a:extLst>
                <a:ext uri="{FF2B5EF4-FFF2-40B4-BE49-F238E27FC236}">
                  <a16:creationId xmlns:a16="http://schemas.microsoft.com/office/drawing/2014/main" id="{DD44BE74-DFF8-3E8C-538B-C0185F2D3F7C}"/>
                </a:ext>
              </a:extLst>
            </p:cNvPr>
            <p:cNvSpPr/>
            <p:nvPr/>
          </p:nvSpPr>
          <p:spPr>
            <a:xfrm>
              <a:off x="2865749" y="5938887"/>
              <a:ext cx="7230358" cy="50904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A77F4A90-E66B-9042-185C-3E4085E2BCFE}"/>
                </a:ext>
              </a:extLst>
            </p:cNvPr>
            <p:cNvSpPr txBox="1"/>
            <p:nvPr/>
          </p:nvSpPr>
          <p:spPr>
            <a:xfrm>
              <a:off x="2865749" y="6054911"/>
              <a:ext cx="7230357" cy="276999"/>
            </a:xfrm>
            <a:prstGeom prst="rect">
              <a:avLst/>
            </a:prstGeom>
            <a:noFill/>
          </p:spPr>
          <p:txBody>
            <a:bodyPr wrap="square" rtlCol="0">
              <a:spAutoFit/>
            </a:bodyPr>
            <a:lstStyle/>
            <a:p>
              <a:pPr algn="ctr"/>
              <a:r>
                <a:rPr lang="en-US" sz="1200" dirty="0">
                  <a:solidFill>
                    <a:schemeClr val="accent5">
                      <a:lumMod val="50000"/>
                    </a:schemeClr>
                  </a:solidFill>
                  <a:latin typeface="Roboto" pitchFamily="2" charset="0"/>
                  <a:ea typeface="Roboto" pitchFamily="2" charset="0"/>
                </a:rPr>
                <a:t>Người dùng kiểm tra hoặc nhập Số định danh cá nhân, sau đó bấm “</a:t>
              </a:r>
              <a:r>
                <a:rPr lang="en-US" sz="1200" b="1" dirty="0">
                  <a:solidFill>
                    <a:schemeClr val="accent5">
                      <a:lumMod val="50000"/>
                    </a:schemeClr>
                  </a:solidFill>
                  <a:latin typeface="Roboto" pitchFamily="2" charset="0"/>
                  <a:ea typeface="Roboto" pitchFamily="2" charset="0"/>
                </a:rPr>
                <a:t>Áp dụng</a:t>
              </a:r>
              <a:r>
                <a:rPr lang="en-US" sz="1200" dirty="0">
                  <a:solidFill>
                    <a:schemeClr val="accent5">
                      <a:lumMod val="50000"/>
                    </a:schemeClr>
                  </a:solidFill>
                  <a:latin typeface="Roboto" pitchFamily="2" charset="0"/>
                  <a:ea typeface="Roboto" pitchFamily="2" charset="0"/>
                </a:rPr>
                <a:t>”.</a:t>
              </a:r>
            </a:p>
          </p:txBody>
        </p:sp>
      </p:grpSp>
      <p:sp>
        <p:nvSpPr>
          <p:cNvPr id="18" name="Rectangle: Rounded Corners 17">
            <a:extLst>
              <a:ext uri="{FF2B5EF4-FFF2-40B4-BE49-F238E27FC236}">
                <a16:creationId xmlns:a16="http://schemas.microsoft.com/office/drawing/2014/main" id="{BEAF2755-2206-AB82-9B62-35DE28BF7DA2}"/>
              </a:ext>
            </a:extLst>
          </p:cNvPr>
          <p:cNvSpPr/>
          <p:nvPr/>
        </p:nvSpPr>
        <p:spPr>
          <a:xfrm>
            <a:off x="6900421" y="2234153"/>
            <a:ext cx="622169" cy="348791"/>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6633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A8EDC-594A-8500-2F02-E412908FD42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3397941-A255-754C-9C66-F148ADEEF198}"/>
              </a:ext>
            </a:extLst>
          </p:cNvPr>
          <p:cNvSpPr txBox="1"/>
          <p:nvPr/>
        </p:nvSpPr>
        <p:spPr>
          <a:xfrm>
            <a:off x="188536" y="214005"/>
            <a:ext cx="7866023" cy="553998"/>
          </a:xfrm>
          <a:prstGeom prst="rect">
            <a:avLst/>
          </a:prstGeom>
          <a:noFill/>
        </p:spPr>
        <p:txBody>
          <a:bodyPr wrap="square">
            <a:spAutoFit/>
          </a:bodyPr>
          <a:lstStyle/>
          <a:p>
            <a:pPr algn="ctr"/>
            <a:r>
              <a:rPr lang="en-US" altLang="en-US" sz="3000" b="1" dirty="0">
                <a:solidFill>
                  <a:schemeClr val="accent5">
                    <a:lumMod val="50000"/>
                  </a:schemeClr>
                </a:solidFill>
                <a:latin typeface="Roboto" pitchFamily="2" charset="0"/>
                <a:ea typeface="Roboto" pitchFamily="2" charset="0"/>
                <a:cs typeface="Arial" panose="020B0604020202020204" pitchFamily="34" charset="0"/>
              </a:rPr>
              <a:t>GIAO DIỆN CHIA SẺ THÔNG TIN QUA </a:t>
            </a:r>
            <a:r>
              <a:rPr lang="en-US" altLang="en-US" sz="3000" b="1" dirty="0" err="1">
                <a:solidFill>
                  <a:schemeClr val="accent5">
                    <a:lumMod val="50000"/>
                  </a:schemeClr>
                </a:solidFill>
                <a:latin typeface="Roboto" pitchFamily="2" charset="0"/>
                <a:ea typeface="Roboto" pitchFamily="2" charset="0"/>
                <a:cs typeface="Arial" panose="020B0604020202020204" pitchFamily="34" charset="0"/>
              </a:rPr>
              <a:t>VNeID</a:t>
            </a:r>
            <a:endParaRPr lang="en-US" altLang="en-US" sz="3000" b="1" dirty="0">
              <a:solidFill>
                <a:schemeClr val="accent5">
                  <a:lumMod val="50000"/>
                </a:schemeClr>
              </a:solidFill>
              <a:latin typeface="Roboto" pitchFamily="2" charset="0"/>
              <a:ea typeface="Roboto" pitchFamily="2" charset="0"/>
              <a:cs typeface="Arial" panose="020B0604020202020204" pitchFamily="34" charset="0"/>
            </a:endParaRPr>
          </a:p>
        </p:txBody>
      </p:sp>
      <p:pic>
        <p:nvPicPr>
          <p:cNvPr id="10" name="Picture 9">
            <a:extLst>
              <a:ext uri="{FF2B5EF4-FFF2-40B4-BE49-F238E27FC236}">
                <a16:creationId xmlns:a16="http://schemas.microsoft.com/office/drawing/2014/main" id="{BCBFDEC9-B18F-8A01-2C86-B123576817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78294" y="1195738"/>
            <a:ext cx="8782165" cy="4315414"/>
          </a:xfrm>
          <a:prstGeom prst="rect">
            <a:avLst/>
          </a:prstGeom>
        </p:spPr>
      </p:pic>
      <p:sp>
        <p:nvSpPr>
          <p:cNvPr id="11" name="Rectangle: Rounded Corners 10">
            <a:extLst>
              <a:ext uri="{FF2B5EF4-FFF2-40B4-BE49-F238E27FC236}">
                <a16:creationId xmlns:a16="http://schemas.microsoft.com/office/drawing/2014/main" id="{4F4E1D6D-5476-C153-A477-2B7307A5C2B9}"/>
              </a:ext>
            </a:extLst>
          </p:cNvPr>
          <p:cNvSpPr/>
          <p:nvPr/>
        </p:nvSpPr>
        <p:spPr>
          <a:xfrm>
            <a:off x="-56561" y="159660"/>
            <a:ext cx="245097" cy="662688"/>
          </a:xfrm>
          <a:prstGeom prst="roundRect">
            <a:avLst>
              <a:gd name="adj" fmla="val 47436"/>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9FC259F5-8FEC-8762-0B42-EECB81D63478}"/>
              </a:ext>
            </a:extLst>
          </p:cNvPr>
          <p:cNvGrpSpPr/>
          <p:nvPr/>
        </p:nvGrpSpPr>
        <p:grpSpPr>
          <a:xfrm>
            <a:off x="2754197" y="5938887"/>
            <a:ext cx="7230358" cy="509047"/>
            <a:chOff x="2865749" y="5938887"/>
            <a:chExt cx="7230358" cy="509047"/>
          </a:xfrm>
        </p:grpSpPr>
        <p:sp>
          <p:nvSpPr>
            <p:cNvPr id="13" name="Rectangle: Rounded Corners 12">
              <a:extLst>
                <a:ext uri="{FF2B5EF4-FFF2-40B4-BE49-F238E27FC236}">
                  <a16:creationId xmlns:a16="http://schemas.microsoft.com/office/drawing/2014/main" id="{4AEAFD7E-553B-B6BE-0667-50BC2962D73D}"/>
                </a:ext>
              </a:extLst>
            </p:cNvPr>
            <p:cNvSpPr/>
            <p:nvPr/>
          </p:nvSpPr>
          <p:spPr>
            <a:xfrm>
              <a:off x="2865749" y="5938887"/>
              <a:ext cx="7230358" cy="50904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86C187F5-3812-355E-D51A-12CBBA25203B}"/>
                </a:ext>
              </a:extLst>
            </p:cNvPr>
            <p:cNvSpPr txBox="1"/>
            <p:nvPr/>
          </p:nvSpPr>
          <p:spPr>
            <a:xfrm>
              <a:off x="2865749" y="6054911"/>
              <a:ext cx="7230357" cy="276999"/>
            </a:xfrm>
            <a:prstGeom prst="rect">
              <a:avLst/>
            </a:prstGeom>
            <a:noFill/>
          </p:spPr>
          <p:txBody>
            <a:bodyPr wrap="square" rtlCol="0">
              <a:spAutoFit/>
            </a:bodyPr>
            <a:lstStyle/>
            <a:p>
              <a:pPr algn="ctr"/>
              <a:r>
                <a:rPr lang="en-US" sz="1200" dirty="0">
                  <a:solidFill>
                    <a:schemeClr val="accent5">
                      <a:lumMod val="50000"/>
                    </a:schemeClr>
                  </a:solidFill>
                  <a:latin typeface="Roboto" pitchFamily="2" charset="0"/>
                  <a:ea typeface="Roboto" pitchFamily="2" charset="0"/>
                </a:rPr>
                <a:t>Hệ thống hiển thị màn hình chờ người dùng thực hiện xác thực trên ứng dụng </a:t>
              </a:r>
              <a:r>
                <a:rPr lang="en-US" sz="1200" dirty="0" err="1">
                  <a:solidFill>
                    <a:schemeClr val="accent5">
                      <a:lumMod val="50000"/>
                    </a:schemeClr>
                  </a:solidFill>
                  <a:latin typeface="Roboto" pitchFamily="2" charset="0"/>
                  <a:ea typeface="Roboto" pitchFamily="2" charset="0"/>
                </a:rPr>
                <a:t>VNeID</a:t>
              </a:r>
              <a:r>
                <a:rPr lang="en-US" sz="1200" dirty="0">
                  <a:solidFill>
                    <a:schemeClr val="accent5">
                      <a:lumMod val="50000"/>
                    </a:schemeClr>
                  </a:solidFill>
                  <a:latin typeface="Roboto" pitchFamily="2" charset="0"/>
                  <a:ea typeface="Roboto" pitchFamily="2" charset="0"/>
                </a:rPr>
                <a:t>.</a:t>
              </a:r>
            </a:p>
          </p:txBody>
        </p:sp>
      </p:grpSp>
      <p:sp>
        <p:nvSpPr>
          <p:cNvPr id="18" name="Rectangle: Rounded Corners 17">
            <a:extLst>
              <a:ext uri="{FF2B5EF4-FFF2-40B4-BE49-F238E27FC236}">
                <a16:creationId xmlns:a16="http://schemas.microsoft.com/office/drawing/2014/main" id="{0326095D-B9F0-3B54-EFCF-1E6914FD8B2E}"/>
              </a:ext>
            </a:extLst>
          </p:cNvPr>
          <p:cNvSpPr/>
          <p:nvPr/>
        </p:nvSpPr>
        <p:spPr>
          <a:xfrm>
            <a:off x="6900421" y="3742442"/>
            <a:ext cx="622169" cy="348791"/>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08714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96E11-8C6D-3455-5123-159D7FC510A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C63BD36-7073-BC82-D946-FE8FEDA65F67}"/>
              </a:ext>
            </a:extLst>
          </p:cNvPr>
          <p:cNvSpPr txBox="1"/>
          <p:nvPr/>
        </p:nvSpPr>
        <p:spPr>
          <a:xfrm>
            <a:off x="188536" y="214005"/>
            <a:ext cx="7866023" cy="553998"/>
          </a:xfrm>
          <a:prstGeom prst="rect">
            <a:avLst/>
          </a:prstGeom>
          <a:noFill/>
        </p:spPr>
        <p:txBody>
          <a:bodyPr wrap="square">
            <a:spAutoFit/>
          </a:bodyPr>
          <a:lstStyle/>
          <a:p>
            <a:pPr algn="ctr"/>
            <a:r>
              <a:rPr lang="en-US" altLang="en-US" sz="3000" b="1" dirty="0">
                <a:solidFill>
                  <a:schemeClr val="accent5">
                    <a:lumMod val="50000"/>
                  </a:schemeClr>
                </a:solidFill>
                <a:latin typeface="Roboto" pitchFamily="2" charset="0"/>
                <a:ea typeface="Roboto" pitchFamily="2" charset="0"/>
                <a:cs typeface="Arial" panose="020B0604020202020204" pitchFamily="34" charset="0"/>
              </a:rPr>
              <a:t>GIAO DIỆN CHIA SẺ THÔNG TIN QUA </a:t>
            </a:r>
            <a:r>
              <a:rPr lang="en-US" altLang="en-US" sz="3000" b="1" dirty="0" err="1">
                <a:solidFill>
                  <a:schemeClr val="accent5">
                    <a:lumMod val="50000"/>
                  </a:schemeClr>
                </a:solidFill>
                <a:latin typeface="Roboto" pitchFamily="2" charset="0"/>
                <a:ea typeface="Roboto" pitchFamily="2" charset="0"/>
                <a:cs typeface="Arial" panose="020B0604020202020204" pitchFamily="34" charset="0"/>
              </a:rPr>
              <a:t>VNeID</a:t>
            </a:r>
            <a:endParaRPr lang="en-US" altLang="en-US" sz="3000" b="1" dirty="0">
              <a:solidFill>
                <a:schemeClr val="accent5">
                  <a:lumMod val="50000"/>
                </a:schemeClr>
              </a:solidFill>
              <a:latin typeface="Roboto" pitchFamily="2" charset="0"/>
              <a:ea typeface="Roboto" pitchFamily="2"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8DCB1B22-0503-565B-E19A-726D96BBEFA7}"/>
              </a:ext>
            </a:extLst>
          </p:cNvPr>
          <p:cNvSpPr/>
          <p:nvPr/>
        </p:nvSpPr>
        <p:spPr>
          <a:xfrm>
            <a:off x="-56561" y="159660"/>
            <a:ext cx="245097" cy="662688"/>
          </a:xfrm>
          <a:prstGeom prst="roundRect">
            <a:avLst>
              <a:gd name="adj" fmla="val 47436"/>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A537B788-E671-03A8-2C66-5CE22198BA1B}"/>
              </a:ext>
            </a:extLst>
          </p:cNvPr>
          <p:cNvGrpSpPr/>
          <p:nvPr/>
        </p:nvGrpSpPr>
        <p:grpSpPr>
          <a:xfrm>
            <a:off x="2328420" y="5489879"/>
            <a:ext cx="7312882" cy="1300898"/>
            <a:chOff x="1942671" y="5659953"/>
            <a:chExt cx="7312882" cy="1300898"/>
          </a:xfrm>
        </p:grpSpPr>
        <p:sp>
          <p:nvSpPr>
            <p:cNvPr id="13" name="Rectangle: Rounded Corners 12">
              <a:extLst>
                <a:ext uri="{FF2B5EF4-FFF2-40B4-BE49-F238E27FC236}">
                  <a16:creationId xmlns:a16="http://schemas.microsoft.com/office/drawing/2014/main" id="{D9ABAC9F-1BF9-CE8C-EF1D-C6E6795021D1}"/>
                </a:ext>
              </a:extLst>
            </p:cNvPr>
            <p:cNvSpPr/>
            <p:nvPr/>
          </p:nvSpPr>
          <p:spPr>
            <a:xfrm>
              <a:off x="1942671" y="5659953"/>
              <a:ext cx="7312882" cy="130089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2B30A34D-38AC-CA03-8752-6E8246516C9C}"/>
                </a:ext>
              </a:extLst>
            </p:cNvPr>
            <p:cNvSpPr txBox="1"/>
            <p:nvPr/>
          </p:nvSpPr>
          <p:spPr>
            <a:xfrm>
              <a:off x="2152034" y="5842337"/>
              <a:ext cx="6717020" cy="1015663"/>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chemeClr val="accent5">
                      <a:lumMod val="50000"/>
                    </a:schemeClr>
                  </a:solidFill>
                  <a:latin typeface="Roboto" pitchFamily="2" charset="0"/>
                  <a:ea typeface="Roboto" pitchFamily="2" charset="0"/>
                </a:rPr>
                <a:t>Người dùng mở yêu cầu xác thực và chia sẻ thông tin trên ứng dụng </a:t>
              </a:r>
              <a:r>
                <a:rPr lang="en-US" sz="1200" dirty="0" err="1">
                  <a:solidFill>
                    <a:schemeClr val="accent5">
                      <a:lumMod val="50000"/>
                    </a:schemeClr>
                  </a:solidFill>
                  <a:latin typeface="Roboto" pitchFamily="2" charset="0"/>
                  <a:ea typeface="Roboto" pitchFamily="2" charset="0"/>
                </a:rPr>
                <a:t>VNeID</a:t>
              </a:r>
              <a:r>
                <a:rPr lang="en-US" sz="1200" dirty="0">
                  <a:solidFill>
                    <a:schemeClr val="accent5">
                      <a:lumMod val="50000"/>
                    </a:schemeClr>
                  </a:solidFill>
                  <a:latin typeface="Roboto" pitchFamily="2" charset="0"/>
                  <a:ea typeface="Roboto" pitchFamily="2" charset="0"/>
                </a:rPr>
                <a:t>, </a:t>
              </a:r>
            </a:p>
            <a:p>
              <a:pPr marL="171450" indent="-171450">
                <a:buFont typeface="Arial" panose="020B0604020202020204" pitchFamily="34" charset="0"/>
                <a:buChar char="•"/>
              </a:pPr>
              <a:r>
                <a:rPr lang="en-US" sz="1200" dirty="0">
                  <a:solidFill>
                    <a:schemeClr val="accent5">
                      <a:lumMod val="50000"/>
                    </a:schemeClr>
                  </a:solidFill>
                  <a:latin typeface="Roboto" pitchFamily="2" charset="0"/>
                  <a:ea typeface="Roboto" pitchFamily="2" charset="0"/>
                </a:rPr>
                <a:t>Tích chọn “</a:t>
              </a:r>
              <a:r>
                <a:rPr lang="en-US" sz="1200" b="1" dirty="0">
                  <a:solidFill>
                    <a:schemeClr val="accent5">
                      <a:lumMod val="50000"/>
                    </a:schemeClr>
                  </a:solidFill>
                  <a:latin typeface="Roboto" pitchFamily="2" charset="0"/>
                  <a:ea typeface="Roboto" pitchFamily="2" charset="0"/>
                </a:rPr>
                <a:t>Tôi đã đọc, hiểu rõ nội dung</a:t>
              </a:r>
              <a:r>
                <a:rPr lang="en-US" sz="1200" dirty="0">
                  <a:solidFill>
                    <a:schemeClr val="accent5">
                      <a:lumMod val="50000"/>
                    </a:schemeClr>
                  </a:solidFill>
                  <a:latin typeface="Roboto" pitchFamily="2" charset="0"/>
                  <a:ea typeface="Roboto" pitchFamily="2" charset="0"/>
                </a:rPr>
                <a:t>”, </a:t>
              </a:r>
            </a:p>
            <a:p>
              <a:pPr marL="171450" indent="-171450">
                <a:buFont typeface="Arial" panose="020B0604020202020204" pitchFamily="34" charset="0"/>
                <a:buChar char="•"/>
              </a:pPr>
              <a:r>
                <a:rPr lang="en-US" sz="1200" dirty="0">
                  <a:solidFill>
                    <a:schemeClr val="accent5">
                      <a:lumMod val="50000"/>
                    </a:schemeClr>
                  </a:solidFill>
                  <a:latin typeface="Roboto" pitchFamily="2" charset="0"/>
                  <a:ea typeface="Roboto" pitchFamily="2" charset="0"/>
                </a:rPr>
                <a:t>Sau đó bấm “</a:t>
              </a:r>
              <a:r>
                <a:rPr lang="en-US" sz="1200" b="1" dirty="0">
                  <a:solidFill>
                    <a:schemeClr val="accent5">
                      <a:lumMod val="50000"/>
                    </a:schemeClr>
                  </a:solidFill>
                  <a:latin typeface="Roboto" pitchFamily="2" charset="0"/>
                  <a:ea typeface="Roboto" pitchFamily="2" charset="0"/>
                </a:rPr>
                <a:t>Xác nhận chia sẻ</a:t>
              </a:r>
              <a:r>
                <a:rPr lang="en-US" sz="1200" dirty="0">
                  <a:solidFill>
                    <a:schemeClr val="accent5">
                      <a:lumMod val="50000"/>
                    </a:schemeClr>
                  </a:solidFill>
                  <a:latin typeface="Roboto" pitchFamily="2" charset="0"/>
                  <a:ea typeface="Roboto" pitchFamily="2" charset="0"/>
                </a:rPr>
                <a:t>” trên ứng dụng </a:t>
              </a:r>
              <a:r>
                <a:rPr lang="en-US" sz="1200" dirty="0" err="1">
                  <a:solidFill>
                    <a:schemeClr val="accent5">
                      <a:lumMod val="50000"/>
                    </a:schemeClr>
                  </a:solidFill>
                  <a:latin typeface="Roboto" pitchFamily="2" charset="0"/>
                  <a:ea typeface="Roboto" pitchFamily="2" charset="0"/>
                </a:rPr>
                <a:t>VNeID</a:t>
              </a:r>
              <a:r>
                <a:rPr lang="en-US" sz="1200" dirty="0">
                  <a:solidFill>
                    <a:schemeClr val="accent5">
                      <a:lumMod val="50000"/>
                    </a:schemeClr>
                  </a:solidFill>
                  <a:latin typeface="Roboto" pitchFamily="2" charset="0"/>
                  <a:ea typeface="Roboto" pitchFamily="2" charset="0"/>
                </a:rPr>
                <a:t>, </a:t>
              </a:r>
            </a:p>
            <a:p>
              <a:pPr marL="171450" indent="-171450">
                <a:buFont typeface="Arial" panose="020B0604020202020204" pitchFamily="34" charset="0"/>
                <a:buChar char="•"/>
              </a:pPr>
              <a:r>
                <a:rPr lang="en-US" sz="1200" dirty="0">
                  <a:solidFill>
                    <a:schemeClr val="accent5">
                      <a:lumMod val="50000"/>
                    </a:schemeClr>
                  </a:solidFill>
                  <a:latin typeface="Roboto" pitchFamily="2" charset="0"/>
                  <a:ea typeface="Roboto" pitchFamily="2" charset="0"/>
                </a:rPr>
                <a:t>Ứng dụng </a:t>
              </a:r>
              <a:r>
                <a:rPr lang="en-US" sz="1200" dirty="0" err="1">
                  <a:solidFill>
                    <a:schemeClr val="accent5">
                      <a:lumMod val="50000"/>
                    </a:schemeClr>
                  </a:solidFill>
                  <a:latin typeface="Roboto" pitchFamily="2" charset="0"/>
                  <a:ea typeface="Roboto" pitchFamily="2" charset="0"/>
                </a:rPr>
                <a:t>VNeID</a:t>
              </a:r>
              <a:r>
                <a:rPr lang="en-US" sz="1200" dirty="0">
                  <a:solidFill>
                    <a:schemeClr val="accent5">
                      <a:lumMod val="50000"/>
                    </a:schemeClr>
                  </a:solidFill>
                  <a:latin typeface="Roboto" pitchFamily="2" charset="0"/>
                  <a:ea typeface="Roboto" pitchFamily="2" charset="0"/>
                </a:rPr>
                <a:t> hiển thị thông báo “</a:t>
              </a:r>
              <a:r>
                <a:rPr lang="en-US" sz="1200" b="1" dirty="0">
                  <a:solidFill>
                    <a:schemeClr val="accent5">
                      <a:lumMod val="50000"/>
                    </a:schemeClr>
                  </a:solidFill>
                  <a:latin typeface="Roboto" pitchFamily="2" charset="0"/>
                  <a:ea typeface="Roboto" pitchFamily="2" charset="0"/>
                </a:rPr>
                <a:t>Chia sẻ thông tin thành công</a:t>
              </a:r>
              <a:r>
                <a:rPr lang="en-US" sz="1200" dirty="0">
                  <a:solidFill>
                    <a:schemeClr val="accent5">
                      <a:lumMod val="50000"/>
                    </a:schemeClr>
                  </a:solidFill>
                  <a:latin typeface="Roboto" pitchFamily="2" charset="0"/>
                  <a:ea typeface="Roboto" pitchFamily="2" charset="0"/>
                </a:rPr>
                <a:t>”, </a:t>
              </a:r>
            </a:p>
            <a:p>
              <a:pPr marL="171450" indent="-171450">
                <a:buFont typeface="Arial" panose="020B0604020202020204" pitchFamily="34" charset="0"/>
                <a:buChar char="•"/>
              </a:pPr>
              <a:r>
                <a:rPr lang="en-US" sz="1200" dirty="0">
                  <a:solidFill>
                    <a:schemeClr val="accent5">
                      <a:lumMod val="50000"/>
                    </a:schemeClr>
                  </a:solidFill>
                  <a:latin typeface="Roboto" pitchFamily="2" charset="0"/>
                  <a:ea typeface="Roboto" pitchFamily="2" charset="0"/>
                </a:rPr>
                <a:t>Chuyển sang trình duyệt web hiển thị thông báo “</a:t>
              </a:r>
              <a:r>
                <a:rPr lang="en-US" sz="1200" b="1" dirty="0">
                  <a:solidFill>
                    <a:schemeClr val="accent5">
                      <a:lumMod val="50000"/>
                    </a:schemeClr>
                  </a:solidFill>
                  <a:latin typeface="Roboto" pitchFamily="2" charset="0"/>
                  <a:ea typeface="Roboto" pitchFamily="2" charset="0"/>
                </a:rPr>
                <a:t>Bạn đã đồng ý chia sẻ thông tin</a:t>
              </a:r>
              <a:r>
                <a:rPr lang="en-US" sz="1200" dirty="0">
                  <a:solidFill>
                    <a:schemeClr val="accent5">
                      <a:lumMod val="50000"/>
                    </a:schemeClr>
                  </a:solidFill>
                  <a:latin typeface="Roboto" pitchFamily="2" charset="0"/>
                  <a:ea typeface="Roboto" pitchFamily="2" charset="0"/>
                </a:rPr>
                <a:t>”.</a:t>
              </a:r>
            </a:p>
          </p:txBody>
        </p:sp>
      </p:grpSp>
      <p:grpSp>
        <p:nvGrpSpPr>
          <p:cNvPr id="14" name="Group 13">
            <a:extLst>
              <a:ext uri="{FF2B5EF4-FFF2-40B4-BE49-F238E27FC236}">
                <a16:creationId xmlns:a16="http://schemas.microsoft.com/office/drawing/2014/main" id="{9AE840C5-1A06-EDA8-5524-674B1F5054DA}"/>
              </a:ext>
            </a:extLst>
          </p:cNvPr>
          <p:cNvGrpSpPr/>
          <p:nvPr/>
        </p:nvGrpSpPr>
        <p:grpSpPr>
          <a:xfrm>
            <a:off x="1512734" y="1004909"/>
            <a:ext cx="8868745" cy="4320000"/>
            <a:chOff x="1512734" y="1193445"/>
            <a:chExt cx="8868745" cy="4320000"/>
          </a:xfrm>
        </p:grpSpPr>
        <p:pic>
          <p:nvPicPr>
            <p:cNvPr id="3" name="Picture 2">
              <a:extLst>
                <a:ext uri="{FF2B5EF4-FFF2-40B4-BE49-F238E27FC236}">
                  <a16:creationId xmlns:a16="http://schemas.microsoft.com/office/drawing/2014/main" id="{ACEF4DED-5678-261D-6402-32DAE3BC5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7633" y="1193445"/>
              <a:ext cx="1993846" cy="4320000"/>
            </a:xfrm>
            <a:prstGeom prst="rect">
              <a:avLst/>
            </a:prstGeom>
          </p:spPr>
        </p:pic>
        <p:pic>
          <p:nvPicPr>
            <p:cNvPr id="6" name="Picture 5">
              <a:extLst>
                <a:ext uri="{FF2B5EF4-FFF2-40B4-BE49-F238E27FC236}">
                  <a16:creationId xmlns:a16="http://schemas.microsoft.com/office/drawing/2014/main" id="{BE22F9B5-D190-FC3B-E03D-74807F68D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93445"/>
              <a:ext cx="1993846" cy="4320000"/>
            </a:xfrm>
            <a:prstGeom prst="rect">
              <a:avLst/>
            </a:prstGeom>
          </p:spPr>
        </p:pic>
        <p:pic>
          <p:nvPicPr>
            <p:cNvPr id="8" name="Picture 7">
              <a:extLst>
                <a:ext uri="{FF2B5EF4-FFF2-40B4-BE49-F238E27FC236}">
                  <a16:creationId xmlns:a16="http://schemas.microsoft.com/office/drawing/2014/main" id="{2FCCACFE-DE0E-C481-E5A1-2418D7A22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4367" y="1193445"/>
              <a:ext cx="1993846" cy="4320000"/>
            </a:xfrm>
            <a:prstGeom prst="rect">
              <a:avLst/>
            </a:prstGeom>
          </p:spPr>
        </p:pic>
        <p:pic>
          <p:nvPicPr>
            <p:cNvPr id="12" name="Picture 11">
              <a:extLst>
                <a:ext uri="{FF2B5EF4-FFF2-40B4-BE49-F238E27FC236}">
                  <a16:creationId xmlns:a16="http://schemas.microsoft.com/office/drawing/2014/main" id="{864ADF07-1090-C19B-658D-9ADF0A39F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2734" y="1193445"/>
              <a:ext cx="1993846" cy="4320000"/>
            </a:xfrm>
            <a:prstGeom prst="rect">
              <a:avLst/>
            </a:prstGeom>
          </p:spPr>
        </p:pic>
      </p:grpSp>
    </p:spTree>
    <p:extLst>
      <p:ext uri="{BB962C8B-B14F-4D97-AF65-F5344CB8AC3E}">
        <p14:creationId xmlns:p14="http://schemas.microsoft.com/office/powerpoint/2010/main" val="1623608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895AE-38FA-76D7-7273-E42872EBDA6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2FB7EDC-6222-3735-3C97-EA882AC6F88E}"/>
              </a:ext>
            </a:extLst>
          </p:cNvPr>
          <p:cNvSpPr txBox="1"/>
          <p:nvPr/>
        </p:nvSpPr>
        <p:spPr>
          <a:xfrm>
            <a:off x="188536" y="214005"/>
            <a:ext cx="7866023" cy="553998"/>
          </a:xfrm>
          <a:prstGeom prst="rect">
            <a:avLst/>
          </a:prstGeom>
          <a:noFill/>
        </p:spPr>
        <p:txBody>
          <a:bodyPr wrap="square">
            <a:spAutoFit/>
          </a:bodyPr>
          <a:lstStyle/>
          <a:p>
            <a:pPr algn="ctr"/>
            <a:r>
              <a:rPr lang="en-US" altLang="en-US" sz="3000" b="1" dirty="0">
                <a:solidFill>
                  <a:schemeClr val="accent5">
                    <a:lumMod val="50000"/>
                  </a:schemeClr>
                </a:solidFill>
                <a:latin typeface="Roboto" pitchFamily="2" charset="0"/>
                <a:ea typeface="Roboto" pitchFamily="2" charset="0"/>
                <a:cs typeface="Arial" panose="020B0604020202020204" pitchFamily="34" charset="0"/>
              </a:rPr>
              <a:t>GIAO DIỆN CHIA SẺ THÔNG TIN QUA </a:t>
            </a:r>
            <a:r>
              <a:rPr lang="en-US" altLang="en-US" sz="3000" b="1" dirty="0" err="1">
                <a:solidFill>
                  <a:schemeClr val="accent5">
                    <a:lumMod val="50000"/>
                  </a:schemeClr>
                </a:solidFill>
                <a:latin typeface="Roboto" pitchFamily="2" charset="0"/>
                <a:ea typeface="Roboto" pitchFamily="2" charset="0"/>
                <a:cs typeface="Arial" panose="020B0604020202020204" pitchFamily="34" charset="0"/>
              </a:rPr>
              <a:t>VNeID</a:t>
            </a:r>
            <a:endParaRPr lang="en-US" altLang="en-US" sz="3000" b="1" dirty="0">
              <a:solidFill>
                <a:schemeClr val="accent5">
                  <a:lumMod val="50000"/>
                </a:schemeClr>
              </a:solidFill>
              <a:latin typeface="Roboto" pitchFamily="2" charset="0"/>
              <a:ea typeface="Roboto" pitchFamily="2"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81CE3F74-2B90-2FC9-85F0-76A572C58276}"/>
              </a:ext>
            </a:extLst>
          </p:cNvPr>
          <p:cNvSpPr/>
          <p:nvPr/>
        </p:nvSpPr>
        <p:spPr>
          <a:xfrm>
            <a:off x="-56561" y="159660"/>
            <a:ext cx="245097" cy="662688"/>
          </a:xfrm>
          <a:prstGeom prst="roundRect">
            <a:avLst>
              <a:gd name="adj" fmla="val 47436"/>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a:extLst>
              <a:ext uri="{FF2B5EF4-FFF2-40B4-BE49-F238E27FC236}">
                <a16:creationId xmlns:a16="http://schemas.microsoft.com/office/drawing/2014/main" id="{6367ED8F-F37A-290F-9CCC-6062C1832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250" y="1193445"/>
            <a:ext cx="8791499" cy="4320000"/>
          </a:xfrm>
          <a:prstGeom prst="rect">
            <a:avLst/>
          </a:prstGeom>
        </p:spPr>
      </p:pic>
      <p:grpSp>
        <p:nvGrpSpPr>
          <p:cNvPr id="7" name="Group 6">
            <a:extLst>
              <a:ext uri="{FF2B5EF4-FFF2-40B4-BE49-F238E27FC236}">
                <a16:creationId xmlns:a16="http://schemas.microsoft.com/office/drawing/2014/main" id="{6A904F3B-73D5-66F4-45BE-03C064B56D35}"/>
              </a:ext>
            </a:extLst>
          </p:cNvPr>
          <p:cNvGrpSpPr/>
          <p:nvPr/>
        </p:nvGrpSpPr>
        <p:grpSpPr>
          <a:xfrm>
            <a:off x="2754197" y="5938887"/>
            <a:ext cx="7230358" cy="705108"/>
            <a:chOff x="2865749" y="5938887"/>
            <a:chExt cx="7230358" cy="705108"/>
          </a:xfrm>
        </p:grpSpPr>
        <p:sp>
          <p:nvSpPr>
            <p:cNvPr id="9" name="Rectangle: Rounded Corners 8">
              <a:extLst>
                <a:ext uri="{FF2B5EF4-FFF2-40B4-BE49-F238E27FC236}">
                  <a16:creationId xmlns:a16="http://schemas.microsoft.com/office/drawing/2014/main" id="{19267EEF-0212-1133-E2F6-D2960710EBFE}"/>
                </a:ext>
              </a:extLst>
            </p:cNvPr>
            <p:cNvSpPr/>
            <p:nvPr/>
          </p:nvSpPr>
          <p:spPr>
            <a:xfrm>
              <a:off x="2865749" y="5938887"/>
              <a:ext cx="7230358" cy="70510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46A4D180-86E6-2BF4-FBF5-E81A956E16AE}"/>
                </a:ext>
              </a:extLst>
            </p:cNvPr>
            <p:cNvSpPr txBox="1"/>
            <p:nvPr/>
          </p:nvSpPr>
          <p:spPr>
            <a:xfrm>
              <a:off x="2865749" y="6060608"/>
              <a:ext cx="7230357" cy="461665"/>
            </a:xfrm>
            <a:prstGeom prst="rect">
              <a:avLst/>
            </a:prstGeom>
            <a:noFill/>
          </p:spPr>
          <p:txBody>
            <a:bodyPr wrap="square" rtlCol="0">
              <a:spAutoFit/>
            </a:bodyPr>
            <a:lstStyle/>
            <a:p>
              <a:pPr algn="ctr"/>
              <a:r>
                <a:rPr lang="en-US" sz="1200" dirty="0" err="1">
                  <a:solidFill>
                    <a:schemeClr val="accent5">
                      <a:lumMod val="50000"/>
                    </a:schemeClr>
                  </a:solidFill>
                  <a:latin typeface="Roboto" pitchFamily="2" charset="0"/>
                  <a:ea typeface="Roboto" pitchFamily="2" charset="0"/>
                </a:rPr>
                <a:t>GoPaperless</a:t>
              </a:r>
              <a:r>
                <a:rPr lang="en-US" sz="1200" dirty="0">
                  <a:solidFill>
                    <a:schemeClr val="accent5">
                      <a:lumMod val="50000"/>
                    </a:schemeClr>
                  </a:solidFill>
                  <a:latin typeface="Roboto" pitchFamily="2" charset="0"/>
                  <a:ea typeface="Roboto" pitchFamily="2" charset="0"/>
                </a:rPr>
                <a:t> Gateway View thông báo quá trình chia sẻ thông tin đã hoàn tất và tự động hiển thị các </a:t>
              </a:r>
            </a:p>
            <a:p>
              <a:pPr algn="ctr"/>
              <a:r>
                <a:rPr lang="en-US" sz="1200" dirty="0">
                  <a:solidFill>
                    <a:schemeClr val="accent5">
                      <a:lumMod val="50000"/>
                    </a:schemeClr>
                  </a:solidFill>
                  <a:latin typeface="Roboto" pitchFamily="2" charset="0"/>
                  <a:ea typeface="Roboto" pitchFamily="2" charset="0"/>
                </a:rPr>
                <a:t>nội dung được chia sẻ vào những trường dữ liệu đã được thiết lập trước đó..</a:t>
              </a:r>
            </a:p>
          </p:txBody>
        </p:sp>
      </p:grpSp>
    </p:spTree>
    <p:extLst>
      <p:ext uri="{BB962C8B-B14F-4D97-AF65-F5344CB8AC3E}">
        <p14:creationId xmlns:p14="http://schemas.microsoft.com/office/powerpoint/2010/main" val="1192843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ity skyline at night&#10;&#10;Description automatically generated">
            <a:extLst>
              <a:ext uri="{FF2B5EF4-FFF2-40B4-BE49-F238E27FC236}">
                <a16:creationId xmlns:a16="http://schemas.microsoft.com/office/drawing/2014/main" id="{5B708B67-72DD-8AE3-E9EC-1DE7BAD47C91}"/>
              </a:ext>
            </a:extLst>
          </p:cNvPr>
          <p:cNvPicPr>
            <a:picLocks noChangeAspect="1"/>
          </p:cNvPicPr>
          <p:nvPr/>
        </p:nvPicPr>
        <p:blipFill rotWithShape="1">
          <a:blip r:embed="rId2">
            <a:extLst>
              <a:ext uri="{28A0092B-C50C-407E-A947-70E740481C1C}">
                <a14:useLocalDpi xmlns:a14="http://schemas.microsoft.com/office/drawing/2010/main" val="0"/>
              </a:ext>
            </a:extLst>
          </a:blip>
          <a:srcRect r="55242"/>
          <a:stretch/>
        </p:blipFill>
        <p:spPr>
          <a:xfrm>
            <a:off x="0" y="0"/>
            <a:ext cx="4599709" cy="6858000"/>
          </a:xfrm>
          <a:prstGeom prst="rect">
            <a:avLst/>
          </a:prstGeom>
        </p:spPr>
      </p:pic>
      <p:sp>
        <p:nvSpPr>
          <p:cNvPr id="6" name="Rectangle 5">
            <a:extLst>
              <a:ext uri="{FF2B5EF4-FFF2-40B4-BE49-F238E27FC236}">
                <a16:creationId xmlns:a16="http://schemas.microsoft.com/office/drawing/2014/main" id="{FF98A937-C35D-A218-2AD2-0F2B96427578}"/>
              </a:ext>
            </a:extLst>
          </p:cNvPr>
          <p:cNvSpPr/>
          <p:nvPr/>
        </p:nvSpPr>
        <p:spPr>
          <a:xfrm>
            <a:off x="0" y="0"/>
            <a:ext cx="4599709" cy="6858000"/>
          </a:xfrm>
          <a:prstGeom prst="rect">
            <a:avLst/>
          </a:prstGeom>
          <a:solidFill>
            <a:schemeClr val="accent5">
              <a:lumMod val="5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typing on a computer&#10;&#10;Description automatically generated">
            <a:extLst>
              <a:ext uri="{FF2B5EF4-FFF2-40B4-BE49-F238E27FC236}">
                <a16:creationId xmlns:a16="http://schemas.microsoft.com/office/drawing/2014/main" id="{361F384C-F1C7-4AFB-6051-24CE8F602A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 r="10734" b="16051"/>
          <a:stretch/>
        </p:blipFill>
        <p:spPr>
          <a:xfrm>
            <a:off x="0" y="1931903"/>
            <a:ext cx="5313291" cy="3325092"/>
          </a:xfrm>
          <a:prstGeom prst="rect">
            <a:avLst/>
          </a:prstGeom>
        </p:spPr>
      </p:pic>
      <p:sp>
        <p:nvSpPr>
          <p:cNvPr id="9" name="TextBox 8">
            <a:extLst>
              <a:ext uri="{FF2B5EF4-FFF2-40B4-BE49-F238E27FC236}">
                <a16:creationId xmlns:a16="http://schemas.microsoft.com/office/drawing/2014/main" id="{66454F69-617A-428A-AC37-84B2C99513DC}"/>
              </a:ext>
            </a:extLst>
          </p:cNvPr>
          <p:cNvSpPr txBox="1"/>
          <p:nvPr/>
        </p:nvSpPr>
        <p:spPr>
          <a:xfrm>
            <a:off x="6871372" y="600211"/>
            <a:ext cx="3340915" cy="707886"/>
          </a:xfrm>
          <a:prstGeom prst="rect">
            <a:avLst/>
          </a:prstGeom>
          <a:noFill/>
        </p:spPr>
        <p:txBody>
          <a:bodyPr wrap="square" rtlCol="0">
            <a:spAutoFit/>
          </a:bodyPr>
          <a:lstStyle/>
          <a:p>
            <a:pPr algn="ctr"/>
            <a:r>
              <a:rPr lang="en-US" sz="4000" b="1" dirty="0">
                <a:solidFill>
                  <a:srgbClr val="015577"/>
                </a:solidFill>
                <a:latin typeface="Roboto" pitchFamily="2" charset="0"/>
                <a:ea typeface="Roboto" pitchFamily="2" charset="0"/>
              </a:rPr>
              <a:t>NỘI DUNG</a:t>
            </a:r>
          </a:p>
        </p:txBody>
      </p:sp>
      <p:grpSp>
        <p:nvGrpSpPr>
          <p:cNvPr id="2" name="Group 1">
            <a:extLst>
              <a:ext uri="{FF2B5EF4-FFF2-40B4-BE49-F238E27FC236}">
                <a16:creationId xmlns:a16="http://schemas.microsoft.com/office/drawing/2014/main" id="{FEB10C4E-F117-915A-00C4-2A30C4774865}"/>
              </a:ext>
            </a:extLst>
          </p:cNvPr>
          <p:cNvGrpSpPr/>
          <p:nvPr/>
        </p:nvGrpSpPr>
        <p:grpSpPr>
          <a:xfrm>
            <a:off x="5790045" y="1802587"/>
            <a:ext cx="5551732" cy="640080"/>
            <a:chOff x="6096000" y="3212981"/>
            <a:chExt cx="5551732" cy="640080"/>
          </a:xfrm>
        </p:grpSpPr>
        <p:grpSp>
          <p:nvGrpSpPr>
            <p:cNvPr id="18" name="Group 17">
              <a:extLst>
                <a:ext uri="{FF2B5EF4-FFF2-40B4-BE49-F238E27FC236}">
                  <a16:creationId xmlns:a16="http://schemas.microsoft.com/office/drawing/2014/main" id="{53420C59-149C-D85C-BDC0-56107FDE1288}"/>
                </a:ext>
              </a:extLst>
            </p:cNvPr>
            <p:cNvGrpSpPr/>
            <p:nvPr/>
          </p:nvGrpSpPr>
          <p:grpSpPr>
            <a:xfrm>
              <a:off x="6584201" y="3328994"/>
              <a:ext cx="5063531" cy="457200"/>
              <a:chOff x="6991926" y="2784050"/>
              <a:chExt cx="5063531" cy="457200"/>
            </a:xfrm>
          </p:grpSpPr>
          <p:sp>
            <p:nvSpPr>
              <p:cNvPr id="17" name="Rectangle 16">
                <a:extLst>
                  <a:ext uri="{FF2B5EF4-FFF2-40B4-BE49-F238E27FC236}">
                    <a16:creationId xmlns:a16="http://schemas.microsoft.com/office/drawing/2014/main" id="{C215D237-56A5-E43E-D72F-CAC3DD981877}"/>
                  </a:ext>
                </a:extLst>
              </p:cNvPr>
              <p:cNvSpPr/>
              <p:nvPr/>
            </p:nvSpPr>
            <p:spPr>
              <a:xfrm>
                <a:off x="6991926" y="2784050"/>
                <a:ext cx="5063531" cy="4572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2786966-0C64-4D97-EDAA-98C209F790D3}"/>
                  </a:ext>
                </a:extLst>
              </p:cNvPr>
              <p:cNvSpPr txBox="1"/>
              <p:nvPr/>
            </p:nvSpPr>
            <p:spPr>
              <a:xfrm>
                <a:off x="7241986" y="2848702"/>
                <a:ext cx="4398313" cy="338554"/>
              </a:xfrm>
              <a:prstGeom prst="rect">
                <a:avLst/>
              </a:prstGeom>
              <a:noFill/>
            </p:spPr>
            <p:txBody>
              <a:bodyPr wrap="square" rtlCol="0">
                <a:spAutoFit/>
              </a:bodyPr>
              <a:lstStyle/>
              <a:p>
                <a:r>
                  <a:rPr lang="en-US" sz="1600" b="1" dirty="0">
                    <a:solidFill>
                      <a:schemeClr val="bg1"/>
                    </a:solidFill>
                    <a:latin typeface="Roboto" pitchFamily="2" charset="0"/>
                    <a:ea typeface="Roboto" pitchFamily="2" charset="0"/>
                  </a:rPr>
                  <a:t>BỐI CẢNH &amp; TÍNH CẤP THIẾT</a:t>
                </a:r>
              </a:p>
            </p:txBody>
          </p:sp>
        </p:grpSp>
        <p:grpSp>
          <p:nvGrpSpPr>
            <p:cNvPr id="23" name="Group 22">
              <a:extLst>
                <a:ext uri="{FF2B5EF4-FFF2-40B4-BE49-F238E27FC236}">
                  <a16:creationId xmlns:a16="http://schemas.microsoft.com/office/drawing/2014/main" id="{A361F112-4EF9-C8E8-8069-F9E4B193641B}"/>
                </a:ext>
              </a:extLst>
            </p:cNvPr>
            <p:cNvGrpSpPr/>
            <p:nvPr/>
          </p:nvGrpSpPr>
          <p:grpSpPr>
            <a:xfrm>
              <a:off x="6096000" y="3212981"/>
              <a:ext cx="649316" cy="640080"/>
              <a:chOff x="6208330" y="2496127"/>
              <a:chExt cx="649316" cy="640080"/>
            </a:xfrm>
          </p:grpSpPr>
          <p:sp>
            <p:nvSpPr>
              <p:cNvPr id="10" name="Oval 9">
                <a:extLst>
                  <a:ext uri="{FF2B5EF4-FFF2-40B4-BE49-F238E27FC236}">
                    <a16:creationId xmlns:a16="http://schemas.microsoft.com/office/drawing/2014/main" id="{640DEEAE-DBF2-8409-F191-1E5460DC8132}"/>
                  </a:ext>
                </a:extLst>
              </p:cNvPr>
              <p:cNvSpPr/>
              <p:nvPr/>
            </p:nvSpPr>
            <p:spPr>
              <a:xfrm>
                <a:off x="6208330" y="2496127"/>
                <a:ext cx="640080" cy="64008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Atom with solid fill">
                <a:extLst>
                  <a:ext uri="{FF2B5EF4-FFF2-40B4-BE49-F238E27FC236}">
                    <a16:creationId xmlns:a16="http://schemas.microsoft.com/office/drawing/2014/main" id="{9B4D6599-04D8-498A-0288-FEAFE108902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7566" y="2496127"/>
                <a:ext cx="640080" cy="640080"/>
              </a:xfrm>
              <a:prstGeom prst="rect">
                <a:avLst/>
              </a:prstGeom>
            </p:spPr>
          </p:pic>
        </p:grpSp>
      </p:grpSp>
      <p:grpSp>
        <p:nvGrpSpPr>
          <p:cNvPr id="36" name="Group 35">
            <a:extLst>
              <a:ext uri="{FF2B5EF4-FFF2-40B4-BE49-F238E27FC236}">
                <a16:creationId xmlns:a16="http://schemas.microsoft.com/office/drawing/2014/main" id="{67D5FD0B-710D-B61B-B81A-78546E8C33F6}"/>
              </a:ext>
            </a:extLst>
          </p:cNvPr>
          <p:cNvGrpSpPr/>
          <p:nvPr/>
        </p:nvGrpSpPr>
        <p:grpSpPr>
          <a:xfrm>
            <a:off x="5790045" y="3728833"/>
            <a:ext cx="5560968" cy="647276"/>
            <a:chOff x="5790045" y="4080291"/>
            <a:chExt cx="5560968" cy="647276"/>
          </a:xfrm>
        </p:grpSpPr>
        <p:grpSp>
          <p:nvGrpSpPr>
            <p:cNvPr id="3" name="Group 2">
              <a:extLst>
                <a:ext uri="{FF2B5EF4-FFF2-40B4-BE49-F238E27FC236}">
                  <a16:creationId xmlns:a16="http://schemas.microsoft.com/office/drawing/2014/main" id="{AFE0E3EB-E920-6E77-B348-B935D9C1F992}"/>
                </a:ext>
              </a:extLst>
            </p:cNvPr>
            <p:cNvGrpSpPr/>
            <p:nvPr/>
          </p:nvGrpSpPr>
          <p:grpSpPr>
            <a:xfrm>
              <a:off x="5799281" y="4080291"/>
              <a:ext cx="5551732" cy="640080"/>
              <a:chOff x="6096000" y="3212981"/>
              <a:chExt cx="5551732" cy="640080"/>
            </a:xfrm>
          </p:grpSpPr>
          <p:grpSp>
            <p:nvGrpSpPr>
              <p:cNvPr id="4" name="Group 3">
                <a:extLst>
                  <a:ext uri="{FF2B5EF4-FFF2-40B4-BE49-F238E27FC236}">
                    <a16:creationId xmlns:a16="http://schemas.microsoft.com/office/drawing/2014/main" id="{0738F59D-957E-1386-4A84-E52075F84837}"/>
                  </a:ext>
                </a:extLst>
              </p:cNvPr>
              <p:cNvGrpSpPr/>
              <p:nvPr/>
            </p:nvGrpSpPr>
            <p:grpSpPr>
              <a:xfrm>
                <a:off x="6584201" y="3328994"/>
                <a:ext cx="5063531" cy="457200"/>
                <a:chOff x="6991926" y="2784050"/>
                <a:chExt cx="5063531" cy="457200"/>
              </a:xfrm>
            </p:grpSpPr>
            <p:sp>
              <p:nvSpPr>
                <p:cNvPr id="24" name="Rectangle 23">
                  <a:extLst>
                    <a:ext uri="{FF2B5EF4-FFF2-40B4-BE49-F238E27FC236}">
                      <a16:creationId xmlns:a16="http://schemas.microsoft.com/office/drawing/2014/main" id="{106DDF87-0BE4-363C-E67A-7B85215FF695}"/>
                    </a:ext>
                  </a:extLst>
                </p:cNvPr>
                <p:cNvSpPr/>
                <p:nvPr/>
              </p:nvSpPr>
              <p:spPr>
                <a:xfrm>
                  <a:off x="6991926" y="2784050"/>
                  <a:ext cx="5063531" cy="4572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760B11D-AC5B-7018-28D7-9E4E7CAF0BEB}"/>
                    </a:ext>
                  </a:extLst>
                </p:cNvPr>
                <p:cNvSpPr txBox="1"/>
                <p:nvPr/>
              </p:nvSpPr>
              <p:spPr>
                <a:xfrm>
                  <a:off x="7241986" y="2848702"/>
                  <a:ext cx="4407549" cy="338554"/>
                </a:xfrm>
                <a:prstGeom prst="rect">
                  <a:avLst/>
                </a:prstGeom>
                <a:noFill/>
              </p:spPr>
              <p:txBody>
                <a:bodyPr wrap="square" rtlCol="0">
                  <a:spAutoFit/>
                </a:bodyPr>
                <a:lstStyle/>
                <a:p>
                  <a:r>
                    <a:rPr lang="en-US" sz="1600" b="1" dirty="0">
                      <a:solidFill>
                        <a:schemeClr val="bg1"/>
                      </a:solidFill>
                      <a:latin typeface="Roboto" pitchFamily="2" charset="0"/>
                      <a:ea typeface="Roboto" pitchFamily="2" charset="0"/>
                    </a:rPr>
                    <a:t>MÔ HÌNH VẬN HÀNH – KINH DOANH</a:t>
                  </a:r>
                </a:p>
              </p:txBody>
            </p:sp>
          </p:grpSp>
          <p:sp>
            <p:nvSpPr>
              <p:cNvPr id="12" name="Oval 11">
                <a:extLst>
                  <a:ext uri="{FF2B5EF4-FFF2-40B4-BE49-F238E27FC236}">
                    <a16:creationId xmlns:a16="http://schemas.microsoft.com/office/drawing/2014/main" id="{CDDED146-AC02-B297-3D49-951EEF1F0C4C}"/>
                  </a:ext>
                </a:extLst>
              </p:cNvPr>
              <p:cNvSpPr/>
              <p:nvPr/>
            </p:nvSpPr>
            <p:spPr>
              <a:xfrm>
                <a:off x="6096000" y="3212981"/>
                <a:ext cx="640080" cy="64008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Graphic 25" descr="Badge Tick with solid fill">
              <a:extLst>
                <a:ext uri="{FF2B5EF4-FFF2-40B4-BE49-F238E27FC236}">
                  <a16:creationId xmlns:a16="http://schemas.microsoft.com/office/drawing/2014/main" id="{52D0C3FE-6491-815E-5694-4C564A7E216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90045" y="4087487"/>
              <a:ext cx="640080" cy="640080"/>
            </a:xfrm>
            <a:prstGeom prst="rect">
              <a:avLst/>
            </a:prstGeom>
          </p:spPr>
        </p:pic>
      </p:grpSp>
      <p:grpSp>
        <p:nvGrpSpPr>
          <p:cNvPr id="39" name="Group 38">
            <a:extLst>
              <a:ext uri="{FF2B5EF4-FFF2-40B4-BE49-F238E27FC236}">
                <a16:creationId xmlns:a16="http://schemas.microsoft.com/office/drawing/2014/main" id="{0922B4EB-E1FF-D1DA-1D5B-87E01426DAE1}"/>
              </a:ext>
            </a:extLst>
          </p:cNvPr>
          <p:cNvGrpSpPr/>
          <p:nvPr/>
        </p:nvGrpSpPr>
        <p:grpSpPr>
          <a:xfrm>
            <a:off x="5790045" y="2765710"/>
            <a:ext cx="5560968" cy="640080"/>
            <a:chOff x="5808517" y="2319562"/>
            <a:chExt cx="5560968" cy="640080"/>
          </a:xfrm>
        </p:grpSpPr>
        <p:grpSp>
          <p:nvGrpSpPr>
            <p:cNvPr id="27" name="Group 26">
              <a:extLst>
                <a:ext uri="{FF2B5EF4-FFF2-40B4-BE49-F238E27FC236}">
                  <a16:creationId xmlns:a16="http://schemas.microsoft.com/office/drawing/2014/main" id="{0F48B202-7E10-AD3F-C330-51DDC1D8B84D}"/>
                </a:ext>
              </a:extLst>
            </p:cNvPr>
            <p:cNvGrpSpPr/>
            <p:nvPr/>
          </p:nvGrpSpPr>
          <p:grpSpPr>
            <a:xfrm>
              <a:off x="5808517" y="2319562"/>
              <a:ext cx="5560968" cy="640080"/>
              <a:chOff x="6096000" y="3212981"/>
              <a:chExt cx="5560968" cy="640080"/>
            </a:xfrm>
          </p:grpSpPr>
          <p:grpSp>
            <p:nvGrpSpPr>
              <p:cNvPr id="28" name="Group 27">
                <a:extLst>
                  <a:ext uri="{FF2B5EF4-FFF2-40B4-BE49-F238E27FC236}">
                    <a16:creationId xmlns:a16="http://schemas.microsoft.com/office/drawing/2014/main" id="{DDEFB73B-2A08-36ED-8C16-D9BF98783459}"/>
                  </a:ext>
                </a:extLst>
              </p:cNvPr>
              <p:cNvGrpSpPr/>
              <p:nvPr/>
            </p:nvGrpSpPr>
            <p:grpSpPr>
              <a:xfrm>
                <a:off x="6584201" y="3328994"/>
                <a:ext cx="5072767" cy="457200"/>
                <a:chOff x="6991926" y="2784050"/>
                <a:chExt cx="5072767" cy="457200"/>
              </a:xfrm>
            </p:grpSpPr>
            <p:sp>
              <p:nvSpPr>
                <p:cNvPr id="32" name="Rectangle 31">
                  <a:extLst>
                    <a:ext uri="{FF2B5EF4-FFF2-40B4-BE49-F238E27FC236}">
                      <a16:creationId xmlns:a16="http://schemas.microsoft.com/office/drawing/2014/main" id="{D9907D85-78D1-5DBB-E75B-B8B9793457F3}"/>
                    </a:ext>
                  </a:extLst>
                </p:cNvPr>
                <p:cNvSpPr/>
                <p:nvPr/>
              </p:nvSpPr>
              <p:spPr>
                <a:xfrm>
                  <a:off x="6991926" y="2784050"/>
                  <a:ext cx="5072767" cy="4572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B28CB986-00ED-EA49-5584-C9DFA915F258}"/>
                    </a:ext>
                  </a:extLst>
                </p:cNvPr>
                <p:cNvSpPr txBox="1"/>
                <p:nvPr/>
              </p:nvSpPr>
              <p:spPr>
                <a:xfrm>
                  <a:off x="7241986" y="2848702"/>
                  <a:ext cx="4822707" cy="338554"/>
                </a:xfrm>
                <a:prstGeom prst="rect">
                  <a:avLst/>
                </a:prstGeom>
                <a:noFill/>
              </p:spPr>
              <p:txBody>
                <a:bodyPr wrap="square" rtlCol="0">
                  <a:spAutoFit/>
                </a:bodyPr>
                <a:lstStyle/>
                <a:p>
                  <a:r>
                    <a:rPr lang="en-US" sz="1600" b="1" dirty="0">
                      <a:solidFill>
                        <a:schemeClr val="bg1"/>
                      </a:solidFill>
                      <a:latin typeface="Roboto" pitchFamily="2" charset="0"/>
                      <a:ea typeface="Roboto" pitchFamily="2" charset="0"/>
                    </a:rPr>
                    <a:t>TẠI SAO CHỌN </a:t>
                  </a:r>
                  <a:r>
                    <a:rPr lang="en-US" sz="1600" b="1" dirty="0" err="1">
                      <a:solidFill>
                        <a:schemeClr val="bg1"/>
                      </a:solidFill>
                      <a:latin typeface="Roboto" pitchFamily="2" charset="0"/>
                      <a:ea typeface="Roboto" pitchFamily="2" charset="0"/>
                    </a:rPr>
                    <a:t>GOPAPERLESS</a:t>
                  </a:r>
                  <a:r>
                    <a:rPr lang="en-US" sz="1600" b="1" dirty="0">
                      <a:solidFill>
                        <a:schemeClr val="bg1"/>
                      </a:solidFill>
                      <a:latin typeface="Roboto" pitchFamily="2" charset="0"/>
                      <a:ea typeface="Roboto" pitchFamily="2" charset="0"/>
                    </a:rPr>
                    <a:t> GATEWAY VIEW ?</a:t>
                  </a:r>
                </a:p>
              </p:txBody>
            </p:sp>
          </p:grpSp>
          <p:sp>
            <p:nvSpPr>
              <p:cNvPr id="30" name="Oval 29">
                <a:extLst>
                  <a:ext uri="{FF2B5EF4-FFF2-40B4-BE49-F238E27FC236}">
                    <a16:creationId xmlns:a16="http://schemas.microsoft.com/office/drawing/2014/main" id="{2F75CB5E-D1C9-4AE1-0AB1-6061836D5C2F}"/>
                  </a:ext>
                </a:extLst>
              </p:cNvPr>
              <p:cNvSpPr/>
              <p:nvPr/>
            </p:nvSpPr>
            <p:spPr>
              <a:xfrm>
                <a:off x="6096000" y="3212981"/>
                <a:ext cx="640080" cy="64008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Graphic 34" descr="Question Mark with solid fill">
              <a:extLst>
                <a:ext uri="{FF2B5EF4-FFF2-40B4-BE49-F238E27FC236}">
                  <a16:creationId xmlns:a16="http://schemas.microsoft.com/office/drawing/2014/main" id="{37B9C461-A844-66C1-7018-635E4A67D49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5283" y="2402794"/>
              <a:ext cx="457200" cy="457200"/>
            </a:xfrm>
            <a:prstGeom prst="rect">
              <a:avLst/>
            </a:prstGeom>
          </p:spPr>
        </p:pic>
      </p:grpSp>
      <p:grpSp>
        <p:nvGrpSpPr>
          <p:cNvPr id="38" name="Group 37">
            <a:extLst>
              <a:ext uri="{FF2B5EF4-FFF2-40B4-BE49-F238E27FC236}">
                <a16:creationId xmlns:a16="http://schemas.microsoft.com/office/drawing/2014/main" id="{27763055-5FEC-5122-B0B0-12FC8251F4A7}"/>
              </a:ext>
            </a:extLst>
          </p:cNvPr>
          <p:cNvGrpSpPr/>
          <p:nvPr/>
        </p:nvGrpSpPr>
        <p:grpSpPr>
          <a:xfrm>
            <a:off x="5790045" y="4699153"/>
            <a:ext cx="5560968" cy="640080"/>
            <a:chOff x="5808517" y="4978274"/>
            <a:chExt cx="5560968" cy="640080"/>
          </a:xfrm>
        </p:grpSpPr>
        <p:grpSp>
          <p:nvGrpSpPr>
            <p:cNvPr id="11" name="Group 10">
              <a:extLst>
                <a:ext uri="{FF2B5EF4-FFF2-40B4-BE49-F238E27FC236}">
                  <a16:creationId xmlns:a16="http://schemas.microsoft.com/office/drawing/2014/main" id="{EF03B004-9274-02C9-629D-4A82187FEC8C}"/>
                </a:ext>
              </a:extLst>
            </p:cNvPr>
            <p:cNvGrpSpPr/>
            <p:nvPr/>
          </p:nvGrpSpPr>
          <p:grpSpPr>
            <a:xfrm>
              <a:off x="5808517" y="4978274"/>
              <a:ext cx="5560968" cy="640080"/>
              <a:chOff x="6096000" y="3212981"/>
              <a:chExt cx="5560968" cy="640080"/>
            </a:xfrm>
          </p:grpSpPr>
          <p:grpSp>
            <p:nvGrpSpPr>
              <p:cNvPr id="15" name="Group 14">
                <a:extLst>
                  <a:ext uri="{FF2B5EF4-FFF2-40B4-BE49-F238E27FC236}">
                    <a16:creationId xmlns:a16="http://schemas.microsoft.com/office/drawing/2014/main" id="{18800A84-7BCF-9C83-D601-8132DC04E0FB}"/>
                  </a:ext>
                </a:extLst>
              </p:cNvPr>
              <p:cNvGrpSpPr/>
              <p:nvPr/>
            </p:nvGrpSpPr>
            <p:grpSpPr>
              <a:xfrm>
                <a:off x="6584201" y="3328994"/>
                <a:ext cx="5072767" cy="457200"/>
                <a:chOff x="6991926" y="2784050"/>
                <a:chExt cx="5072767" cy="457200"/>
              </a:xfrm>
            </p:grpSpPr>
            <p:sp>
              <p:nvSpPr>
                <p:cNvPr id="20" name="Rectangle 19">
                  <a:extLst>
                    <a:ext uri="{FF2B5EF4-FFF2-40B4-BE49-F238E27FC236}">
                      <a16:creationId xmlns:a16="http://schemas.microsoft.com/office/drawing/2014/main" id="{3D10989C-6242-9969-1785-090C99D47D12}"/>
                    </a:ext>
                  </a:extLst>
                </p:cNvPr>
                <p:cNvSpPr/>
                <p:nvPr/>
              </p:nvSpPr>
              <p:spPr>
                <a:xfrm>
                  <a:off x="6991926" y="2784050"/>
                  <a:ext cx="5072767" cy="4572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66DCD91-5A55-F972-14A4-06D6281B20F1}"/>
                    </a:ext>
                  </a:extLst>
                </p:cNvPr>
                <p:cNvSpPr txBox="1"/>
                <p:nvPr/>
              </p:nvSpPr>
              <p:spPr>
                <a:xfrm>
                  <a:off x="7241986" y="2848702"/>
                  <a:ext cx="4407549" cy="338554"/>
                </a:xfrm>
                <a:prstGeom prst="rect">
                  <a:avLst/>
                </a:prstGeom>
                <a:noFill/>
              </p:spPr>
              <p:txBody>
                <a:bodyPr wrap="square" rtlCol="0">
                  <a:spAutoFit/>
                </a:bodyPr>
                <a:lstStyle/>
                <a:p>
                  <a:r>
                    <a:rPr lang="en-US" sz="1600" b="1" dirty="0">
                      <a:solidFill>
                        <a:schemeClr val="bg1"/>
                      </a:solidFill>
                      <a:latin typeface="Roboto" pitchFamily="2" charset="0"/>
                      <a:ea typeface="Roboto" pitchFamily="2" charset="0"/>
                    </a:rPr>
                    <a:t>LỘ TRÌNH TRIỂN KHAI KINH DOANH</a:t>
                  </a:r>
                </a:p>
              </p:txBody>
            </p:sp>
          </p:grpSp>
          <p:sp>
            <p:nvSpPr>
              <p:cNvPr id="19" name="Oval 18">
                <a:extLst>
                  <a:ext uri="{FF2B5EF4-FFF2-40B4-BE49-F238E27FC236}">
                    <a16:creationId xmlns:a16="http://schemas.microsoft.com/office/drawing/2014/main" id="{B090A2E9-ABA7-D8E3-B68E-E559E5A83F0B}"/>
                  </a:ext>
                </a:extLst>
              </p:cNvPr>
              <p:cNvSpPr/>
              <p:nvPr/>
            </p:nvSpPr>
            <p:spPr>
              <a:xfrm>
                <a:off x="6096000" y="3212981"/>
                <a:ext cx="640080" cy="64008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Graphic 36" descr="Aperture with solid fill">
              <a:extLst>
                <a:ext uri="{FF2B5EF4-FFF2-40B4-BE49-F238E27FC236}">
                  <a16:creationId xmlns:a16="http://schemas.microsoft.com/office/drawing/2014/main" id="{D5B1EDD9-9ACA-5748-625E-228AAE1B925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08517" y="4978274"/>
              <a:ext cx="640080" cy="640080"/>
            </a:xfrm>
            <a:prstGeom prst="rect">
              <a:avLst/>
            </a:prstGeom>
          </p:spPr>
        </p:pic>
      </p:grpSp>
    </p:spTree>
    <p:extLst>
      <p:ext uri="{BB962C8B-B14F-4D97-AF65-F5344CB8AC3E}">
        <p14:creationId xmlns:p14="http://schemas.microsoft.com/office/powerpoint/2010/main" val="2642844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750"/>
                                        <p:tgtEl>
                                          <p:spTgt spid="39"/>
                                        </p:tgtEl>
                                      </p:cBhvr>
                                    </p:animEffect>
                                    <p:anim calcmode="lin" valueType="num">
                                      <p:cBhvr>
                                        <p:cTn id="13" dur="750" fill="hold"/>
                                        <p:tgtEl>
                                          <p:spTgt spid="39"/>
                                        </p:tgtEl>
                                        <p:attrNameLst>
                                          <p:attrName>ppt_x</p:attrName>
                                        </p:attrNameLst>
                                      </p:cBhvr>
                                      <p:tavLst>
                                        <p:tav tm="0">
                                          <p:val>
                                            <p:strVal val="#ppt_x"/>
                                          </p:val>
                                        </p:tav>
                                        <p:tav tm="100000">
                                          <p:val>
                                            <p:strVal val="#ppt_x"/>
                                          </p:val>
                                        </p:tav>
                                      </p:tavLst>
                                    </p:anim>
                                    <p:anim calcmode="lin" valueType="num">
                                      <p:cBhvr>
                                        <p:cTn id="14" dur="750" fill="hold"/>
                                        <p:tgtEl>
                                          <p:spTgt spid="3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250"/>
                                        <p:tgtEl>
                                          <p:spTgt spid="38"/>
                                        </p:tgtEl>
                                      </p:cBhvr>
                                    </p:animEffect>
                                    <p:anim calcmode="lin" valueType="num">
                                      <p:cBhvr>
                                        <p:cTn id="23" dur="1250" fill="hold"/>
                                        <p:tgtEl>
                                          <p:spTgt spid="38"/>
                                        </p:tgtEl>
                                        <p:attrNameLst>
                                          <p:attrName>ppt_x</p:attrName>
                                        </p:attrNameLst>
                                      </p:cBhvr>
                                      <p:tavLst>
                                        <p:tav tm="0">
                                          <p:val>
                                            <p:strVal val="#ppt_x"/>
                                          </p:val>
                                        </p:tav>
                                        <p:tav tm="100000">
                                          <p:val>
                                            <p:strVal val="#ppt_x"/>
                                          </p:val>
                                        </p:tav>
                                      </p:tavLst>
                                    </p:anim>
                                    <p:anim calcmode="lin" valueType="num">
                                      <p:cBhvr>
                                        <p:cTn id="24" dur="125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F29D4F-7956-D4ED-674B-C40CD8A3F8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7983" y="1399470"/>
            <a:ext cx="11316034" cy="4643523"/>
          </a:xfrm>
          <a:prstGeom prst="rect">
            <a:avLst/>
          </a:prstGeom>
        </p:spPr>
      </p:pic>
      <p:grpSp>
        <p:nvGrpSpPr>
          <p:cNvPr id="6" name="Group 5">
            <a:extLst>
              <a:ext uri="{FF2B5EF4-FFF2-40B4-BE49-F238E27FC236}">
                <a16:creationId xmlns:a16="http://schemas.microsoft.com/office/drawing/2014/main" id="{C4F5D6FB-2B5A-26C3-147E-DAA757B54BC5}"/>
              </a:ext>
            </a:extLst>
          </p:cNvPr>
          <p:cNvGrpSpPr/>
          <p:nvPr/>
        </p:nvGrpSpPr>
        <p:grpSpPr>
          <a:xfrm>
            <a:off x="1591227" y="184633"/>
            <a:ext cx="8780423" cy="914400"/>
            <a:chOff x="1591227" y="184633"/>
            <a:chExt cx="8780423" cy="914400"/>
          </a:xfrm>
        </p:grpSpPr>
        <p:sp>
          <p:nvSpPr>
            <p:cNvPr id="7" name="TextBox 6">
              <a:extLst>
                <a:ext uri="{FF2B5EF4-FFF2-40B4-BE49-F238E27FC236}">
                  <a16:creationId xmlns:a16="http://schemas.microsoft.com/office/drawing/2014/main" id="{09A4A5A2-219B-8301-AAF6-5CD49B379FB0}"/>
                </a:ext>
              </a:extLst>
            </p:cNvPr>
            <p:cNvSpPr txBox="1"/>
            <p:nvPr/>
          </p:nvSpPr>
          <p:spPr>
            <a:xfrm>
              <a:off x="1820349" y="364834"/>
              <a:ext cx="8551301" cy="553998"/>
            </a:xfrm>
            <a:prstGeom prst="rect">
              <a:avLst/>
            </a:prstGeom>
            <a:noFill/>
          </p:spPr>
          <p:txBody>
            <a:bodyPr wrap="square">
              <a:spAutoFit/>
            </a:bodyPr>
            <a:lstStyle/>
            <a:p>
              <a:pPr algn="ctr"/>
              <a:r>
                <a:rPr lang="en-US" altLang="en-US" sz="3000" b="1" dirty="0">
                  <a:solidFill>
                    <a:schemeClr val="accent5">
                      <a:lumMod val="50000"/>
                    </a:schemeClr>
                  </a:solidFill>
                  <a:latin typeface="Roboto" pitchFamily="2" charset="0"/>
                  <a:ea typeface="Roboto" pitchFamily="2" charset="0"/>
                  <a:cs typeface="Arial" panose="020B0604020202020204" pitchFamily="34" charset="0"/>
                </a:rPr>
                <a:t>LUỒNG KÝ SỐ </a:t>
              </a:r>
              <a:r>
                <a:rPr lang="en-US" altLang="en-US" sz="3000" b="1" dirty="0" err="1">
                  <a:solidFill>
                    <a:schemeClr val="accent5">
                      <a:lumMod val="50000"/>
                    </a:schemeClr>
                  </a:solidFill>
                  <a:latin typeface="Roboto" pitchFamily="2" charset="0"/>
                  <a:ea typeface="Roboto" pitchFamily="2" charset="0"/>
                  <a:cs typeface="Arial" panose="020B0604020202020204" pitchFamily="34" charset="0"/>
                </a:rPr>
                <a:t>RSHUB</a:t>
              </a:r>
              <a:r>
                <a:rPr lang="en-US" altLang="en-US" sz="3000" b="1" dirty="0">
                  <a:solidFill>
                    <a:schemeClr val="accent5">
                      <a:lumMod val="50000"/>
                    </a:schemeClr>
                  </a:solidFill>
                  <a:latin typeface="Roboto" pitchFamily="2" charset="0"/>
                  <a:ea typeface="Roboto" pitchFamily="2" charset="0"/>
                  <a:cs typeface="Arial" panose="020B0604020202020204" pitchFamily="34" charset="0"/>
                </a:rPr>
                <a:t> QUA </a:t>
              </a:r>
              <a:r>
                <a:rPr lang="en-US" altLang="en-US" sz="3000" b="1" dirty="0" err="1">
                  <a:solidFill>
                    <a:schemeClr val="accent5">
                      <a:lumMod val="50000"/>
                    </a:schemeClr>
                  </a:solidFill>
                  <a:latin typeface="Roboto" pitchFamily="2" charset="0"/>
                  <a:ea typeface="Roboto" pitchFamily="2" charset="0"/>
                  <a:cs typeface="Arial" panose="020B0604020202020204" pitchFamily="34" charset="0"/>
                </a:rPr>
                <a:t>VNeID</a:t>
              </a:r>
              <a:endParaRPr lang="en-US" altLang="en-US" sz="3000" b="1" dirty="0">
                <a:solidFill>
                  <a:schemeClr val="accent5">
                    <a:lumMod val="50000"/>
                  </a:schemeClr>
                </a:solidFill>
                <a:latin typeface="Roboto" pitchFamily="2" charset="0"/>
                <a:ea typeface="Roboto" pitchFamily="2" charset="0"/>
                <a:cs typeface="Arial" panose="020B0604020202020204" pitchFamily="34" charset="0"/>
              </a:endParaRPr>
            </a:p>
          </p:txBody>
        </p:sp>
        <p:grpSp>
          <p:nvGrpSpPr>
            <p:cNvPr id="8" name="Group 7">
              <a:extLst>
                <a:ext uri="{FF2B5EF4-FFF2-40B4-BE49-F238E27FC236}">
                  <a16:creationId xmlns:a16="http://schemas.microsoft.com/office/drawing/2014/main" id="{85C0A427-6F49-A875-CDA0-9076C9F574CD}"/>
                </a:ext>
              </a:extLst>
            </p:cNvPr>
            <p:cNvGrpSpPr/>
            <p:nvPr/>
          </p:nvGrpSpPr>
          <p:grpSpPr>
            <a:xfrm>
              <a:off x="1591227" y="184633"/>
              <a:ext cx="914400" cy="914400"/>
              <a:chOff x="1591227" y="184633"/>
              <a:chExt cx="914400" cy="914400"/>
            </a:xfrm>
          </p:grpSpPr>
          <p:sp>
            <p:nvSpPr>
              <p:cNvPr id="9" name="Oval 8">
                <a:extLst>
                  <a:ext uri="{FF2B5EF4-FFF2-40B4-BE49-F238E27FC236}">
                    <a16:creationId xmlns:a16="http://schemas.microsoft.com/office/drawing/2014/main" id="{4BD04484-256D-7ADA-24C8-8A2F3C5DB9F6}"/>
                  </a:ext>
                </a:extLst>
              </p:cNvPr>
              <p:cNvSpPr/>
              <p:nvPr/>
            </p:nvSpPr>
            <p:spPr>
              <a:xfrm>
                <a:off x="1723837" y="317243"/>
                <a:ext cx="649181" cy="64918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Graphic 9" descr="Badge Tick with solid fill">
                <a:extLst>
                  <a:ext uri="{FF2B5EF4-FFF2-40B4-BE49-F238E27FC236}">
                    <a16:creationId xmlns:a16="http://schemas.microsoft.com/office/drawing/2014/main" id="{4F6495B7-B4CE-B5B3-5B9A-B2E61981D39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91227" y="184633"/>
                <a:ext cx="914400" cy="914400"/>
              </a:xfrm>
              <a:prstGeom prst="rect">
                <a:avLst/>
              </a:prstGeom>
            </p:spPr>
          </p:pic>
        </p:grpSp>
      </p:grpSp>
    </p:spTree>
    <p:extLst>
      <p:ext uri="{BB962C8B-B14F-4D97-AF65-F5344CB8AC3E}">
        <p14:creationId xmlns:p14="http://schemas.microsoft.com/office/powerpoint/2010/main" val="684588246"/>
      </p:ext>
    </p:extLst>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AAB9C4-28F0-F523-1EC5-6C344D1A4D7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83020" y="1193445"/>
            <a:ext cx="8772712" cy="4320000"/>
          </a:xfrm>
          <a:prstGeom prst="rect">
            <a:avLst/>
          </a:prstGeom>
        </p:spPr>
      </p:pic>
      <p:grpSp>
        <p:nvGrpSpPr>
          <p:cNvPr id="5" name="Group 4">
            <a:extLst>
              <a:ext uri="{FF2B5EF4-FFF2-40B4-BE49-F238E27FC236}">
                <a16:creationId xmlns:a16="http://schemas.microsoft.com/office/drawing/2014/main" id="{E3388536-39BB-7703-910A-DDD5FA2E712D}"/>
              </a:ext>
            </a:extLst>
          </p:cNvPr>
          <p:cNvGrpSpPr/>
          <p:nvPr/>
        </p:nvGrpSpPr>
        <p:grpSpPr>
          <a:xfrm>
            <a:off x="2754197" y="5938887"/>
            <a:ext cx="7230358" cy="509047"/>
            <a:chOff x="2865749" y="5938887"/>
            <a:chExt cx="7230358" cy="509047"/>
          </a:xfrm>
        </p:grpSpPr>
        <p:sp>
          <p:nvSpPr>
            <p:cNvPr id="6" name="Rectangle: Rounded Corners 5">
              <a:extLst>
                <a:ext uri="{FF2B5EF4-FFF2-40B4-BE49-F238E27FC236}">
                  <a16:creationId xmlns:a16="http://schemas.microsoft.com/office/drawing/2014/main" id="{7DF58DB7-B458-3C57-87F2-4D9CE46B9E27}"/>
                </a:ext>
              </a:extLst>
            </p:cNvPr>
            <p:cNvSpPr/>
            <p:nvPr/>
          </p:nvSpPr>
          <p:spPr>
            <a:xfrm>
              <a:off x="2865749" y="5938887"/>
              <a:ext cx="7230358" cy="50904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512AA554-EA04-8F9A-FE95-DCE9B8D3A6DF}"/>
                </a:ext>
              </a:extLst>
            </p:cNvPr>
            <p:cNvSpPr txBox="1"/>
            <p:nvPr/>
          </p:nvSpPr>
          <p:spPr>
            <a:xfrm>
              <a:off x="2865749" y="6054911"/>
              <a:ext cx="7230357" cy="276999"/>
            </a:xfrm>
            <a:prstGeom prst="rect">
              <a:avLst/>
            </a:prstGeom>
            <a:noFill/>
          </p:spPr>
          <p:txBody>
            <a:bodyPr wrap="square" rtlCol="0">
              <a:spAutoFit/>
            </a:bodyPr>
            <a:lstStyle/>
            <a:p>
              <a:pPr algn="ctr"/>
              <a:r>
                <a:rPr lang="en-US" sz="1200" dirty="0">
                  <a:solidFill>
                    <a:schemeClr val="accent5">
                      <a:lumMod val="50000"/>
                    </a:schemeClr>
                  </a:solidFill>
                  <a:latin typeface="Roboto" pitchFamily="2" charset="0"/>
                  <a:ea typeface="Roboto" pitchFamily="2" charset="0"/>
                </a:rPr>
                <a:t>Người dùng bấm vào khung trường chữ ký đã được thiết lập trước đó trên tài liệu.</a:t>
              </a:r>
            </a:p>
          </p:txBody>
        </p:sp>
      </p:grpSp>
      <p:sp>
        <p:nvSpPr>
          <p:cNvPr id="9" name="TextBox 8">
            <a:extLst>
              <a:ext uri="{FF2B5EF4-FFF2-40B4-BE49-F238E27FC236}">
                <a16:creationId xmlns:a16="http://schemas.microsoft.com/office/drawing/2014/main" id="{10EDA50B-139A-96CA-D885-1E6B4597FD1B}"/>
              </a:ext>
            </a:extLst>
          </p:cNvPr>
          <p:cNvSpPr txBox="1"/>
          <p:nvPr/>
        </p:nvSpPr>
        <p:spPr>
          <a:xfrm>
            <a:off x="188536" y="214005"/>
            <a:ext cx="7866023" cy="553998"/>
          </a:xfrm>
          <a:prstGeom prst="rect">
            <a:avLst/>
          </a:prstGeom>
          <a:noFill/>
        </p:spPr>
        <p:txBody>
          <a:bodyPr wrap="square">
            <a:spAutoFit/>
          </a:bodyPr>
          <a:lstStyle/>
          <a:p>
            <a:r>
              <a:rPr lang="en-US" altLang="en-US" sz="3000" b="1" dirty="0">
                <a:solidFill>
                  <a:schemeClr val="accent5">
                    <a:lumMod val="50000"/>
                  </a:schemeClr>
                </a:solidFill>
                <a:latin typeface="Roboto" pitchFamily="2" charset="0"/>
                <a:ea typeface="Roboto" pitchFamily="2" charset="0"/>
                <a:cs typeface="Arial" panose="020B0604020202020204" pitchFamily="34" charset="0"/>
              </a:rPr>
              <a:t>GIAO DIỆN KÝ SỐ </a:t>
            </a:r>
            <a:r>
              <a:rPr lang="en-US" altLang="en-US" sz="3000" b="1" dirty="0" err="1">
                <a:solidFill>
                  <a:schemeClr val="accent5">
                    <a:lumMod val="50000"/>
                  </a:schemeClr>
                </a:solidFill>
                <a:latin typeface="Roboto" pitchFamily="2" charset="0"/>
                <a:ea typeface="Roboto" pitchFamily="2" charset="0"/>
                <a:cs typeface="Arial" panose="020B0604020202020204" pitchFamily="34" charset="0"/>
              </a:rPr>
              <a:t>RSHUB</a:t>
            </a:r>
            <a:r>
              <a:rPr lang="en-US" altLang="en-US" sz="3000" b="1" dirty="0">
                <a:solidFill>
                  <a:schemeClr val="accent5">
                    <a:lumMod val="50000"/>
                  </a:schemeClr>
                </a:solidFill>
                <a:latin typeface="Roboto" pitchFamily="2" charset="0"/>
                <a:ea typeface="Roboto" pitchFamily="2" charset="0"/>
                <a:cs typeface="Arial" panose="020B0604020202020204" pitchFamily="34" charset="0"/>
              </a:rPr>
              <a:t> QUA </a:t>
            </a:r>
            <a:r>
              <a:rPr lang="en-US" altLang="en-US" sz="3000" b="1" dirty="0" err="1">
                <a:solidFill>
                  <a:schemeClr val="accent5">
                    <a:lumMod val="50000"/>
                  </a:schemeClr>
                </a:solidFill>
                <a:latin typeface="Roboto" pitchFamily="2" charset="0"/>
                <a:ea typeface="Roboto" pitchFamily="2" charset="0"/>
                <a:cs typeface="Arial" panose="020B0604020202020204" pitchFamily="34" charset="0"/>
              </a:rPr>
              <a:t>VNeID</a:t>
            </a:r>
            <a:endParaRPr lang="en-US" altLang="en-US" sz="3000" b="1" dirty="0">
              <a:solidFill>
                <a:schemeClr val="accent5">
                  <a:lumMod val="50000"/>
                </a:schemeClr>
              </a:solidFill>
              <a:latin typeface="Roboto" pitchFamily="2" charset="0"/>
              <a:ea typeface="Roboto" pitchFamily="2"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308A69CC-3CEC-6563-27E6-7C8D58809C69}"/>
              </a:ext>
            </a:extLst>
          </p:cNvPr>
          <p:cNvSpPr/>
          <p:nvPr/>
        </p:nvSpPr>
        <p:spPr>
          <a:xfrm>
            <a:off x="-56561" y="159660"/>
            <a:ext cx="245097" cy="662688"/>
          </a:xfrm>
          <a:prstGeom prst="roundRect">
            <a:avLst>
              <a:gd name="adj" fmla="val 47436"/>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Rounded Corners 13">
            <a:extLst>
              <a:ext uri="{FF2B5EF4-FFF2-40B4-BE49-F238E27FC236}">
                <a16:creationId xmlns:a16="http://schemas.microsoft.com/office/drawing/2014/main" id="{E41458AC-439B-6672-9BE7-A743FAA57C4B}"/>
              </a:ext>
            </a:extLst>
          </p:cNvPr>
          <p:cNvSpPr/>
          <p:nvPr/>
        </p:nvSpPr>
        <p:spPr>
          <a:xfrm>
            <a:off x="3035432" y="3799003"/>
            <a:ext cx="1809945" cy="1055801"/>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10544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E5289-E4FF-A4E1-97B9-0FC1AD1D7D2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787060C-58D3-B928-1F3D-20F7B7DD7EA6}"/>
              </a:ext>
            </a:extLst>
          </p:cNvPr>
          <p:cNvSpPr txBox="1"/>
          <p:nvPr/>
        </p:nvSpPr>
        <p:spPr>
          <a:xfrm>
            <a:off x="188536" y="214005"/>
            <a:ext cx="7866023" cy="553998"/>
          </a:xfrm>
          <a:prstGeom prst="rect">
            <a:avLst/>
          </a:prstGeom>
          <a:noFill/>
        </p:spPr>
        <p:txBody>
          <a:bodyPr wrap="square">
            <a:spAutoFit/>
          </a:bodyPr>
          <a:lstStyle/>
          <a:p>
            <a:r>
              <a:rPr lang="en-US" altLang="en-US" sz="3000" b="1" dirty="0">
                <a:solidFill>
                  <a:schemeClr val="accent5">
                    <a:lumMod val="50000"/>
                  </a:schemeClr>
                </a:solidFill>
                <a:latin typeface="Roboto" pitchFamily="2" charset="0"/>
                <a:ea typeface="Roboto" pitchFamily="2" charset="0"/>
                <a:cs typeface="Arial" panose="020B0604020202020204" pitchFamily="34" charset="0"/>
              </a:rPr>
              <a:t>GIAO DIỆN KÝ SỐ </a:t>
            </a:r>
            <a:r>
              <a:rPr lang="en-US" altLang="en-US" sz="3000" b="1" dirty="0" err="1">
                <a:solidFill>
                  <a:schemeClr val="accent5">
                    <a:lumMod val="50000"/>
                  </a:schemeClr>
                </a:solidFill>
                <a:latin typeface="Roboto" pitchFamily="2" charset="0"/>
                <a:ea typeface="Roboto" pitchFamily="2" charset="0"/>
                <a:cs typeface="Arial" panose="020B0604020202020204" pitchFamily="34" charset="0"/>
              </a:rPr>
              <a:t>RSHUB</a:t>
            </a:r>
            <a:r>
              <a:rPr lang="en-US" altLang="en-US" sz="3000" b="1" dirty="0">
                <a:solidFill>
                  <a:schemeClr val="accent5">
                    <a:lumMod val="50000"/>
                  </a:schemeClr>
                </a:solidFill>
                <a:latin typeface="Roboto" pitchFamily="2" charset="0"/>
                <a:ea typeface="Roboto" pitchFamily="2" charset="0"/>
                <a:cs typeface="Arial" panose="020B0604020202020204" pitchFamily="34" charset="0"/>
              </a:rPr>
              <a:t> QUA </a:t>
            </a:r>
            <a:r>
              <a:rPr lang="en-US" altLang="en-US" sz="3000" b="1" dirty="0" err="1">
                <a:solidFill>
                  <a:schemeClr val="accent5">
                    <a:lumMod val="50000"/>
                  </a:schemeClr>
                </a:solidFill>
                <a:latin typeface="Roboto" pitchFamily="2" charset="0"/>
                <a:ea typeface="Roboto" pitchFamily="2" charset="0"/>
                <a:cs typeface="Arial" panose="020B0604020202020204" pitchFamily="34" charset="0"/>
              </a:rPr>
              <a:t>VNeID</a:t>
            </a:r>
            <a:endParaRPr lang="en-US" altLang="en-US" sz="3000" b="1" dirty="0">
              <a:solidFill>
                <a:schemeClr val="accent5">
                  <a:lumMod val="50000"/>
                </a:schemeClr>
              </a:solidFill>
              <a:latin typeface="Roboto" pitchFamily="2" charset="0"/>
              <a:ea typeface="Roboto" pitchFamily="2"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BB407CD6-63EA-3EB2-E432-685F1EE52F43}"/>
              </a:ext>
            </a:extLst>
          </p:cNvPr>
          <p:cNvSpPr/>
          <p:nvPr/>
        </p:nvSpPr>
        <p:spPr>
          <a:xfrm>
            <a:off x="-56561" y="159660"/>
            <a:ext cx="245097" cy="662688"/>
          </a:xfrm>
          <a:prstGeom prst="roundRect">
            <a:avLst>
              <a:gd name="adj" fmla="val 47436"/>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a:extLst>
              <a:ext uri="{FF2B5EF4-FFF2-40B4-BE49-F238E27FC236}">
                <a16:creationId xmlns:a16="http://schemas.microsoft.com/office/drawing/2014/main" id="{41C3A917-064F-656E-E35C-01F366EA4505}"/>
              </a:ext>
            </a:extLst>
          </p:cNvPr>
          <p:cNvPicPr>
            <a:picLocks noChangeAspect="1"/>
          </p:cNvPicPr>
          <p:nvPr/>
        </p:nvPicPr>
        <p:blipFill>
          <a:blip r:embed="rId2">
            <a:extLst>
              <a:ext uri="{28A0092B-C50C-407E-A947-70E740481C1C}">
                <a14:useLocalDpi xmlns:a14="http://schemas.microsoft.com/office/drawing/2010/main" val="0"/>
              </a:ext>
            </a:extLst>
          </a:blip>
          <a:srcRect l="37241" t="13418" r="37316" b="13651"/>
          <a:stretch>
            <a:fillRect/>
          </a:stretch>
        </p:blipFill>
        <p:spPr>
          <a:xfrm>
            <a:off x="1471171" y="1152425"/>
            <a:ext cx="3062032" cy="4320000"/>
          </a:xfrm>
          <a:prstGeom prst="rect">
            <a:avLst/>
          </a:prstGeom>
          <a:effectLst>
            <a:outerShdw blurRad="63500" sx="102000" sy="102000" algn="ctr" rotWithShape="0">
              <a:prstClr val="black">
                <a:alpha val="40000"/>
              </a:prstClr>
            </a:outerShdw>
          </a:effectLst>
        </p:spPr>
      </p:pic>
      <p:sp>
        <p:nvSpPr>
          <p:cNvPr id="14" name="Rectangle: Rounded Corners 13">
            <a:extLst>
              <a:ext uri="{FF2B5EF4-FFF2-40B4-BE49-F238E27FC236}">
                <a16:creationId xmlns:a16="http://schemas.microsoft.com/office/drawing/2014/main" id="{F76DC06A-3959-FB06-A4EB-29A969ABE897}"/>
              </a:ext>
            </a:extLst>
          </p:cNvPr>
          <p:cNvSpPr/>
          <p:nvPr/>
        </p:nvSpPr>
        <p:spPr>
          <a:xfrm>
            <a:off x="1471171" y="1353743"/>
            <a:ext cx="2990850" cy="1106653"/>
          </a:xfrm>
          <a:prstGeom prst="roundRect">
            <a:avLst>
              <a:gd name="adj" fmla="val 7471"/>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FE9337A1-FEAD-4738-6B52-1B3DFD310A17}"/>
              </a:ext>
            </a:extLst>
          </p:cNvPr>
          <p:cNvPicPr>
            <a:picLocks noChangeAspect="1"/>
          </p:cNvPicPr>
          <p:nvPr/>
        </p:nvPicPr>
        <p:blipFill>
          <a:blip r:embed="rId3">
            <a:extLst>
              <a:ext uri="{28A0092B-C50C-407E-A947-70E740481C1C}">
                <a14:useLocalDpi xmlns:a14="http://schemas.microsoft.com/office/drawing/2010/main" val="0"/>
              </a:ext>
            </a:extLst>
          </a:blip>
          <a:srcRect l="36951" t="12901" r="36921" b="13374"/>
          <a:stretch>
            <a:fillRect/>
          </a:stretch>
        </p:blipFill>
        <p:spPr>
          <a:xfrm>
            <a:off x="4794571" y="1152424"/>
            <a:ext cx="3115636" cy="4320000"/>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55463148-A161-88A5-35EA-7658A61CC697}"/>
              </a:ext>
            </a:extLst>
          </p:cNvPr>
          <p:cNvPicPr>
            <a:picLocks noChangeAspect="1"/>
          </p:cNvPicPr>
          <p:nvPr/>
        </p:nvPicPr>
        <p:blipFill>
          <a:blip r:embed="rId4">
            <a:extLst>
              <a:ext uri="{28A0092B-C50C-407E-A947-70E740481C1C}">
                <a14:useLocalDpi xmlns:a14="http://schemas.microsoft.com/office/drawing/2010/main" val="0"/>
              </a:ext>
            </a:extLst>
          </a:blip>
          <a:srcRect l="37052" t="13045" r="36951" b="12867"/>
          <a:stretch>
            <a:fillRect/>
          </a:stretch>
        </p:blipFill>
        <p:spPr>
          <a:xfrm>
            <a:off x="8171575" y="1152424"/>
            <a:ext cx="3079994" cy="4320000"/>
          </a:xfrm>
          <a:prstGeom prst="rect">
            <a:avLst/>
          </a:prstGeom>
          <a:effectLst>
            <a:outerShdw blurRad="63500" sx="102000" sy="102000" algn="ctr" rotWithShape="0">
              <a:prstClr val="black">
                <a:alpha val="40000"/>
              </a:prstClr>
            </a:outerShdw>
          </a:effectLst>
        </p:spPr>
      </p:pic>
      <p:sp>
        <p:nvSpPr>
          <p:cNvPr id="13" name="Rectangle: Rounded Corners 12">
            <a:extLst>
              <a:ext uri="{FF2B5EF4-FFF2-40B4-BE49-F238E27FC236}">
                <a16:creationId xmlns:a16="http://schemas.microsoft.com/office/drawing/2014/main" id="{301280E2-F763-8190-55B9-82A16198E8FF}"/>
              </a:ext>
            </a:extLst>
          </p:cNvPr>
          <p:cNvSpPr/>
          <p:nvPr/>
        </p:nvSpPr>
        <p:spPr>
          <a:xfrm>
            <a:off x="4856964" y="1702892"/>
            <a:ext cx="2990850" cy="625529"/>
          </a:xfrm>
          <a:prstGeom prst="roundRect">
            <a:avLst>
              <a:gd name="adj" fmla="val 7471"/>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Rounded Corners 15">
            <a:extLst>
              <a:ext uri="{FF2B5EF4-FFF2-40B4-BE49-F238E27FC236}">
                <a16:creationId xmlns:a16="http://schemas.microsoft.com/office/drawing/2014/main" id="{7A429863-A7B3-8F22-B04E-7D52F13A5BE3}"/>
              </a:ext>
            </a:extLst>
          </p:cNvPr>
          <p:cNvSpPr/>
          <p:nvPr/>
        </p:nvSpPr>
        <p:spPr>
          <a:xfrm>
            <a:off x="8260719" y="1702892"/>
            <a:ext cx="2990850" cy="832919"/>
          </a:xfrm>
          <a:prstGeom prst="roundRect">
            <a:avLst>
              <a:gd name="adj" fmla="val 7471"/>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4F06FD49-4CFC-9179-A038-A817785A883A}"/>
              </a:ext>
            </a:extLst>
          </p:cNvPr>
          <p:cNvGrpSpPr/>
          <p:nvPr/>
        </p:nvGrpSpPr>
        <p:grpSpPr>
          <a:xfrm>
            <a:off x="2695948" y="5761204"/>
            <a:ext cx="7312882" cy="855481"/>
            <a:chOff x="1942671" y="5885075"/>
            <a:chExt cx="7312882" cy="855481"/>
          </a:xfrm>
        </p:grpSpPr>
        <p:sp>
          <p:nvSpPr>
            <p:cNvPr id="18" name="Rectangle: Rounded Corners 17">
              <a:extLst>
                <a:ext uri="{FF2B5EF4-FFF2-40B4-BE49-F238E27FC236}">
                  <a16:creationId xmlns:a16="http://schemas.microsoft.com/office/drawing/2014/main" id="{B0373A19-F69C-DE15-6926-91B57C0E37DC}"/>
                </a:ext>
              </a:extLst>
            </p:cNvPr>
            <p:cNvSpPr/>
            <p:nvPr/>
          </p:nvSpPr>
          <p:spPr>
            <a:xfrm>
              <a:off x="1942671" y="5885075"/>
              <a:ext cx="7312882" cy="855481"/>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CEE46F22-D470-8DC0-239A-166BEE8572DB}"/>
                </a:ext>
              </a:extLst>
            </p:cNvPr>
            <p:cNvSpPr txBox="1"/>
            <p:nvPr/>
          </p:nvSpPr>
          <p:spPr>
            <a:xfrm>
              <a:off x="2164949" y="6008065"/>
              <a:ext cx="6717020" cy="646331"/>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chemeClr val="accent5">
                      <a:lumMod val="50000"/>
                    </a:schemeClr>
                  </a:solidFill>
                  <a:latin typeface="Roboto" pitchFamily="2" charset="0"/>
                  <a:ea typeface="Roboto" pitchFamily="2" charset="0"/>
                </a:rPr>
                <a:t>Người dùng chọn Phương thức ký và Nhà cung cấp dịch vụ -&gt; Nhấn “Tiếp tục” </a:t>
              </a:r>
            </a:p>
            <a:p>
              <a:pPr marL="171450" indent="-171450">
                <a:buFont typeface="Arial" panose="020B0604020202020204" pitchFamily="34" charset="0"/>
                <a:buChar char="•"/>
              </a:pPr>
              <a:r>
                <a:rPr lang="en-US" sz="1200" dirty="0">
                  <a:solidFill>
                    <a:schemeClr val="accent5">
                      <a:lumMod val="50000"/>
                    </a:schemeClr>
                  </a:solidFill>
                  <a:latin typeface="Roboto" pitchFamily="2" charset="0"/>
                  <a:ea typeface="Roboto" pitchFamily="2" charset="0"/>
                </a:rPr>
                <a:t>Nhập “số định danh cá nhân” -&gt; Nhấn “Tiếp tục”</a:t>
              </a:r>
            </a:p>
            <a:p>
              <a:pPr marL="171450" indent="-171450">
                <a:buFont typeface="Arial" panose="020B0604020202020204" pitchFamily="34" charset="0"/>
                <a:buChar char="•"/>
              </a:pPr>
              <a:r>
                <a:rPr lang="en-US" sz="1200" dirty="0">
                  <a:solidFill>
                    <a:schemeClr val="accent5">
                      <a:lumMod val="50000"/>
                    </a:schemeClr>
                  </a:solidFill>
                  <a:latin typeface="Roboto" pitchFamily="2" charset="0"/>
                  <a:ea typeface="Roboto" pitchFamily="2" charset="0"/>
                </a:rPr>
                <a:t>Sau đó chọn Chứng thư số tương ứng -&gt; Nhấn “Tiếp tục” </a:t>
              </a:r>
            </a:p>
          </p:txBody>
        </p:sp>
      </p:grpSp>
    </p:spTree>
    <p:extLst>
      <p:ext uri="{BB962C8B-B14F-4D97-AF65-F5344CB8AC3E}">
        <p14:creationId xmlns:p14="http://schemas.microsoft.com/office/powerpoint/2010/main" val="2109862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EF09D-ACD1-4182-3BD0-519A6304101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6DDE88A-B9C1-D44E-A7E0-4EA9ABB82E31}"/>
              </a:ext>
            </a:extLst>
          </p:cNvPr>
          <p:cNvSpPr txBox="1"/>
          <p:nvPr/>
        </p:nvSpPr>
        <p:spPr>
          <a:xfrm>
            <a:off x="188536" y="214005"/>
            <a:ext cx="7866023" cy="553998"/>
          </a:xfrm>
          <a:prstGeom prst="rect">
            <a:avLst/>
          </a:prstGeom>
          <a:noFill/>
        </p:spPr>
        <p:txBody>
          <a:bodyPr wrap="square">
            <a:spAutoFit/>
          </a:bodyPr>
          <a:lstStyle/>
          <a:p>
            <a:r>
              <a:rPr lang="en-US" altLang="en-US" sz="3000" b="1" dirty="0">
                <a:solidFill>
                  <a:schemeClr val="accent5">
                    <a:lumMod val="50000"/>
                  </a:schemeClr>
                </a:solidFill>
                <a:latin typeface="Roboto" pitchFamily="2" charset="0"/>
                <a:ea typeface="Roboto" pitchFamily="2" charset="0"/>
                <a:cs typeface="Arial" panose="020B0604020202020204" pitchFamily="34" charset="0"/>
              </a:rPr>
              <a:t>GIAO DIỆN KÝ SỐ </a:t>
            </a:r>
            <a:r>
              <a:rPr lang="en-US" altLang="en-US" sz="3000" b="1" dirty="0" err="1">
                <a:solidFill>
                  <a:schemeClr val="accent5">
                    <a:lumMod val="50000"/>
                  </a:schemeClr>
                </a:solidFill>
                <a:latin typeface="Roboto" pitchFamily="2" charset="0"/>
                <a:ea typeface="Roboto" pitchFamily="2" charset="0"/>
                <a:cs typeface="Arial" panose="020B0604020202020204" pitchFamily="34" charset="0"/>
              </a:rPr>
              <a:t>RSHUB</a:t>
            </a:r>
            <a:r>
              <a:rPr lang="en-US" altLang="en-US" sz="3000" b="1" dirty="0">
                <a:solidFill>
                  <a:schemeClr val="accent5">
                    <a:lumMod val="50000"/>
                  </a:schemeClr>
                </a:solidFill>
                <a:latin typeface="Roboto" pitchFamily="2" charset="0"/>
                <a:ea typeface="Roboto" pitchFamily="2" charset="0"/>
                <a:cs typeface="Arial" panose="020B0604020202020204" pitchFamily="34" charset="0"/>
              </a:rPr>
              <a:t> QUA </a:t>
            </a:r>
            <a:r>
              <a:rPr lang="en-US" altLang="en-US" sz="3000" b="1" dirty="0" err="1">
                <a:solidFill>
                  <a:schemeClr val="accent5">
                    <a:lumMod val="50000"/>
                  </a:schemeClr>
                </a:solidFill>
                <a:latin typeface="Roboto" pitchFamily="2" charset="0"/>
                <a:ea typeface="Roboto" pitchFamily="2" charset="0"/>
                <a:cs typeface="Arial" panose="020B0604020202020204" pitchFamily="34" charset="0"/>
              </a:rPr>
              <a:t>VNeID</a:t>
            </a:r>
            <a:endParaRPr lang="en-US" altLang="en-US" sz="3000" b="1" dirty="0">
              <a:solidFill>
                <a:schemeClr val="accent5">
                  <a:lumMod val="50000"/>
                </a:schemeClr>
              </a:solidFill>
              <a:latin typeface="Roboto" pitchFamily="2" charset="0"/>
              <a:ea typeface="Roboto" pitchFamily="2"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D1E72876-4C1A-821A-2CBA-02D1A1442620}"/>
              </a:ext>
            </a:extLst>
          </p:cNvPr>
          <p:cNvSpPr/>
          <p:nvPr/>
        </p:nvSpPr>
        <p:spPr>
          <a:xfrm>
            <a:off x="-56561" y="159660"/>
            <a:ext cx="245097" cy="662688"/>
          </a:xfrm>
          <a:prstGeom prst="roundRect">
            <a:avLst>
              <a:gd name="adj" fmla="val 47436"/>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a:extLst>
              <a:ext uri="{FF2B5EF4-FFF2-40B4-BE49-F238E27FC236}">
                <a16:creationId xmlns:a16="http://schemas.microsoft.com/office/drawing/2014/main" id="{7645400D-4AA8-6C63-E9AA-39C0D603E252}"/>
              </a:ext>
            </a:extLst>
          </p:cNvPr>
          <p:cNvPicPr>
            <a:picLocks noChangeAspect="1"/>
          </p:cNvPicPr>
          <p:nvPr/>
        </p:nvPicPr>
        <p:blipFill>
          <a:blip r:embed="rId2">
            <a:extLst>
              <a:ext uri="{28A0092B-C50C-407E-A947-70E740481C1C}">
                <a14:useLocalDpi xmlns:a14="http://schemas.microsoft.com/office/drawing/2010/main" val="0"/>
              </a:ext>
            </a:extLst>
          </a:blip>
          <a:srcRect l="36950" t="12743" r="37100" b="13126"/>
          <a:stretch>
            <a:fillRect/>
          </a:stretch>
        </p:blipFill>
        <p:spPr>
          <a:xfrm>
            <a:off x="181799" y="1064777"/>
            <a:ext cx="3127479" cy="4399654"/>
          </a:xfrm>
          <a:prstGeom prst="rect">
            <a:avLst/>
          </a:prstGeom>
          <a:effectLst>
            <a:outerShdw blurRad="63500" sx="102000" sy="102000" algn="ctr" rotWithShape="0">
              <a:prstClr val="black">
                <a:alpha val="40000"/>
              </a:prstClr>
            </a:outerShdw>
          </a:effectLst>
        </p:spPr>
      </p:pic>
      <p:sp>
        <p:nvSpPr>
          <p:cNvPr id="14" name="Rectangle: Rounded Corners 13">
            <a:extLst>
              <a:ext uri="{FF2B5EF4-FFF2-40B4-BE49-F238E27FC236}">
                <a16:creationId xmlns:a16="http://schemas.microsoft.com/office/drawing/2014/main" id="{DD9869FB-3CBE-B30F-680F-AFDC18D7FB1C}"/>
              </a:ext>
            </a:extLst>
          </p:cNvPr>
          <p:cNvSpPr/>
          <p:nvPr/>
        </p:nvSpPr>
        <p:spPr>
          <a:xfrm>
            <a:off x="1962334" y="5088355"/>
            <a:ext cx="1318663" cy="315962"/>
          </a:xfrm>
          <a:prstGeom prst="roundRect">
            <a:avLst>
              <a:gd name="adj" fmla="val 7471"/>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DE5C78BB-9946-D6CF-DD67-5F3CA9559E89}"/>
              </a:ext>
            </a:extLst>
          </p:cNvPr>
          <p:cNvGrpSpPr/>
          <p:nvPr/>
        </p:nvGrpSpPr>
        <p:grpSpPr>
          <a:xfrm>
            <a:off x="3214422" y="5976119"/>
            <a:ext cx="7312882" cy="667876"/>
            <a:chOff x="1942671" y="5885076"/>
            <a:chExt cx="7312882" cy="667876"/>
          </a:xfrm>
        </p:grpSpPr>
        <p:sp>
          <p:nvSpPr>
            <p:cNvPr id="18" name="Rectangle: Rounded Corners 17">
              <a:extLst>
                <a:ext uri="{FF2B5EF4-FFF2-40B4-BE49-F238E27FC236}">
                  <a16:creationId xmlns:a16="http://schemas.microsoft.com/office/drawing/2014/main" id="{9D02E105-A248-BA39-5608-961F7C4358A0}"/>
                </a:ext>
              </a:extLst>
            </p:cNvPr>
            <p:cNvSpPr/>
            <p:nvPr/>
          </p:nvSpPr>
          <p:spPr>
            <a:xfrm>
              <a:off x="1942671" y="5885076"/>
              <a:ext cx="7312882" cy="66787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C8706A11-CC95-8AB3-A387-B51E0AEF539F}"/>
                </a:ext>
              </a:extLst>
            </p:cNvPr>
            <p:cNvSpPr txBox="1"/>
            <p:nvPr/>
          </p:nvSpPr>
          <p:spPr>
            <a:xfrm>
              <a:off x="2164949" y="6008065"/>
              <a:ext cx="6717020" cy="461665"/>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chemeClr val="accent5">
                      <a:lumMod val="50000"/>
                    </a:schemeClr>
                  </a:solidFill>
                  <a:latin typeface="Roboto" pitchFamily="2" charset="0"/>
                  <a:ea typeface="Roboto" pitchFamily="2" charset="0"/>
                </a:rPr>
                <a:t>Người dùng cấu hình thông tin hiển thị trên chữ ký, sau đó bấm “Xem trước” và “Tiếp tục” </a:t>
              </a:r>
            </a:p>
            <a:p>
              <a:pPr marL="171450" indent="-171450">
                <a:buFont typeface="Arial" panose="020B0604020202020204" pitchFamily="34" charset="0"/>
                <a:buChar char="•"/>
              </a:pPr>
              <a:r>
                <a:rPr lang="en-US" sz="1200" dirty="0">
                  <a:solidFill>
                    <a:schemeClr val="accent5">
                      <a:lumMod val="50000"/>
                    </a:schemeClr>
                  </a:solidFill>
                  <a:latin typeface="Roboto" pitchFamily="2" charset="0"/>
                  <a:ea typeface="Roboto" pitchFamily="2" charset="0"/>
                </a:rPr>
                <a:t>Căn chỉnh kích thước khung hoặc vị trí hiển thị chữ ký trên tài liệu nếu cần, sau đó bấm “Tiếp tục</a:t>
              </a:r>
            </a:p>
          </p:txBody>
        </p:sp>
      </p:grpSp>
      <p:pic>
        <p:nvPicPr>
          <p:cNvPr id="5" name="Picture 4">
            <a:extLst>
              <a:ext uri="{FF2B5EF4-FFF2-40B4-BE49-F238E27FC236}">
                <a16:creationId xmlns:a16="http://schemas.microsoft.com/office/drawing/2014/main" id="{10690E5A-7236-5930-8F82-F4A95A028080}"/>
              </a:ext>
            </a:extLst>
          </p:cNvPr>
          <p:cNvPicPr>
            <a:picLocks noChangeAspect="1"/>
          </p:cNvPicPr>
          <p:nvPr/>
        </p:nvPicPr>
        <p:blipFill>
          <a:blip r:embed="rId3">
            <a:extLst>
              <a:ext uri="{28A0092B-C50C-407E-A947-70E740481C1C}">
                <a14:useLocalDpi xmlns:a14="http://schemas.microsoft.com/office/drawing/2010/main" val="0"/>
              </a:ext>
            </a:extLst>
          </a:blip>
          <a:srcRect l="15001" t="13259" r="15103" b="13382"/>
          <a:stretch>
            <a:fillRect/>
          </a:stretch>
        </p:blipFill>
        <p:spPr>
          <a:xfrm>
            <a:off x="3488370" y="1064776"/>
            <a:ext cx="8521831" cy="4399655"/>
          </a:xfrm>
          <a:prstGeom prst="rect">
            <a:avLst/>
          </a:prstGeom>
          <a:effectLst>
            <a:outerShdw blurRad="63500" sx="102000" sy="102000" algn="ctr" rotWithShape="0">
              <a:prstClr val="black">
                <a:alpha val="40000"/>
              </a:prstClr>
            </a:outerShdw>
          </a:effectLst>
        </p:spPr>
      </p:pic>
      <p:sp>
        <p:nvSpPr>
          <p:cNvPr id="7" name="Rectangle: Rounded Corners 6">
            <a:extLst>
              <a:ext uri="{FF2B5EF4-FFF2-40B4-BE49-F238E27FC236}">
                <a16:creationId xmlns:a16="http://schemas.microsoft.com/office/drawing/2014/main" id="{05429A25-D4B2-0AAD-8210-AF0EB1281BA4}"/>
              </a:ext>
            </a:extLst>
          </p:cNvPr>
          <p:cNvSpPr/>
          <p:nvPr/>
        </p:nvSpPr>
        <p:spPr>
          <a:xfrm>
            <a:off x="11246160" y="5110594"/>
            <a:ext cx="735760" cy="315962"/>
          </a:xfrm>
          <a:prstGeom prst="roundRect">
            <a:avLst>
              <a:gd name="adj" fmla="val 7471"/>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298558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DB187-0170-DA43-161D-4C5FBD6749A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9C56480-EAAA-329F-B6E9-BC55ED14127C}"/>
              </a:ext>
            </a:extLst>
          </p:cNvPr>
          <p:cNvSpPr txBox="1"/>
          <p:nvPr/>
        </p:nvSpPr>
        <p:spPr>
          <a:xfrm>
            <a:off x="188536" y="214005"/>
            <a:ext cx="7866023" cy="553998"/>
          </a:xfrm>
          <a:prstGeom prst="rect">
            <a:avLst/>
          </a:prstGeom>
          <a:noFill/>
        </p:spPr>
        <p:txBody>
          <a:bodyPr wrap="square">
            <a:spAutoFit/>
          </a:bodyPr>
          <a:lstStyle/>
          <a:p>
            <a:r>
              <a:rPr lang="en-US" altLang="en-US" sz="3000" b="1" dirty="0">
                <a:solidFill>
                  <a:schemeClr val="accent5">
                    <a:lumMod val="50000"/>
                  </a:schemeClr>
                </a:solidFill>
                <a:latin typeface="Roboto" pitchFamily="2" charset="0"/>
                <a:ea typeface="Roboto" pitchFamily="2" charset="0"/>
                <a:cs typeface="Arial" panose="020B0604020202020204" pitchFamily="34" charset="0"/>
              </a:rPr>
              <a:t>GIAO DIỆN KÝ SỐ </a:t>
            </a:r>
            <a:r>
              <a:rPr lang="en-US" altLang="en-US" sz="3000" b="1" dirty="0" err="1">
                <a:solidFill>
                  <a:schemeClr val="accent5">
                    <a:lumMod val="50000"/>
                  </a:schemeClr>
                </a:solidFill>
                <a:latin typeface="Roboto" pitchFamily="2" charset="0"/>
                <a:ea typeface="Roboto" pitchFamily="2" charset="0"/>
                <a:cs typeface="Arial" panose="020B0604020202020204" pitchFamily="34" charset="0"/>
              </a:rPr>
              <a:t>RSHUB</a:t>
            </a:r>
            <a:r>
              <a:rPr lang="en-US" altLang="en-US" sz="3000" b="1" dirty="0">
                <a:solidFill>
                  <a:schemeClr val="accent5">
                    <a:lumMod val="50000"/>
                  </a:schemeClr>
                </a:solidFill>
                <a:latin typeface="Roboto" pitchFamily="2" charset="0"/>
                <a:ea typeface="Roboto" pitchFamily="2" charset="0"/>
                <a:cs typeface="Arial" panose="020B0604020202020204" pitchFamily="34" charset="0"/>
              </a:rPr>
              <a:t> QUA </a:t>
            </a:r>
            <a:r>
              <a:rPr lang="en-US" altLang="en-US" sz="3000" b="1" dirty="0" err="1">
                <a:solidFill>
                  <a:schemeClr val="accent5">
                    <a:lumMod val="50000"/>
                  </a:schemeClr>
                </a:solidFill>
                <a:latin typeface="Roboto" pitchFamily="2" charset="0"/>
                <a:ea typeface="Roboto" pitchFamily="2" charset="0"/>
                <a:cs typeface="Arial" panose="020B0604020202020204" pitchFamily="34" charset="0"/>
              </a:rPr>
              <a:t>VNeID</a:t>
            </a:r>
            <a:endParaRPr lang="en-US" altLang="en-US" sz="3000" b="1" dirty="0">
              <a:solidFill>
                <a:schemeClr val="accent5">
                  <a:lumMod val="50000"/>
                </a:schemeClr>
              </a:solidFill>
              <a:latin typeface="Roboto" pitchFamily="2" charset="0"/>
              <a:ea typeface="Roboto" pitchFamily="2"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F54B8540-817B-48FF-F624-42691418C70B}"/>
              </a:ext>
            </a:extLst>
          </p:cNvPr>
          <p:cNvSpPr/>
          <p:nvPr/>
        </p:nvSpPr>
        <p:spPr>
          <a:xfrm>
            <a:off x="-56561" y="159660"/>
            <a:ext cx="245097" cy="662688"/>
          </a:xfrm>
          <a:prstGeom prst="roundRect">
            <a:avLst>
              <a:gd name="adj" fmla="val 47436"/>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C3325B4C-D374-8D7B-457A-ABDBA6DA71F6}"/>
              </a:ext>
            </a:extLst>
          </p:cNvPr>
          <p:cNvPicPr>
            <a:picLocks noChangeAspect="1"/>
          </p:cNvPicPr>
          <p:nvPr/>
        </p:nvPicPr>
        <p:blipFill>
          <a:blip r:embed="rId2">
            <a:extLst>
              <a:ext uri="{28A0092B-C50C-407E-A947-70E740481C1C}">
                <a14:useLocalDpi xmlns:a14="http://schemas.microsoft.com/office/drawing/2010/main" val="0"/>
              </a:ext>
            </a:extLst>
          </a:blip>
          <a:srcRect l="36959" t="13063" r="37525" b="13299"/>
          <a:stretch>
            <a:fillRect/>
          </a:stretch>
        </p:blipFill>
        <p:spPr>
          <a:xfrm>
            <a:off x="1075392" y="1112364"/>
            <a:ext cx="3046155" cy="4320000"/>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F05EE1E4-B91E-0D42-1518-433DBBB15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1452" y="1112364"/>
            <a:ext cx="1993846" cy="4320000"/>
          </a:xfrm>
          <a:prstGeom prst="rect">
            <a:avLst/>
          </a:prstGeom>
        </p:spPr>
      </p:pic>
      <p:pic>
        <p:nvPicPr>
          <p:cNvPr id="13" name="Picture 12">
            <a:extLst>
              <a:ext uri="{FF2B5EF4-FFF2-40B4-BE49-F238E27FC236}">
                <a16:creationId xmlns:a16="http://schemas.microsoft.com/office/drawing/2014/main" id="{A1094067-998B-A1B5-9708-B146358F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7510" y="1112364"/>
            <a:ext cx="1993846" cy="4320000"/>
          </a:xfrm>
          <a:prstGeom prst="rect">
            <a:avLst/>
          </a:prstGeom>
        </p:spPr>
      </p:pic>
      <p:pic>
        <p:nvPicPr>
          <p:cNvPr id="16" name="Picture 15">
            <a:extLst>
              <a:ext uri="{FF2B5EF4-FFF2-40B4-BE49-F238E27FC236}">
                <a16:creationId xmlns:a16="http://schemas.microsoft.com/office/drawing/2014/main" id="{A954877D-C198-65DB-89F9-C324C43770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3568" y="1112364"/>
            <a:ext cx="1993846" cy="4320000"/>
          </a:xfrm>
          <a:prstGeom prst="rect">
            <a:avLst/>
          </a:prstGeom>
        </p:spPr>
      </p:pic>
      <p:grpSp>
        <p:nvGrpSpPr>
          <p:cNvPr id="18" name="Group 17">
            <a:extLst>
              <a:ext uri="{FF2B5EF4-FFF2-40B4-BE49-F238E27FC236}">
                <a16:creationId xmlns:a16="http://schemas.microsoft.com/office/drawing/2014/main" id="{0C2A8A7D-993E-6879-4E45-A15D2F2652E5}"/>
              </a:ext>
            </a:extLst>
          </p:cNvPr>
          <p:cNvGrpSpPr/>
          <p:nvPr/>
        </p:nvGrpSpPr>
        <p:grpSpPr>
          <a:xfrm>
            <a:off x="2055043" y="5761204"/>
            <a:ext cx="8634953" cy="953987"/>
            <a:chOff x="1301766" y="5885075"/>
            <a:chExt cx="8634953" cy="953987"/>
          </a:xfrm>
        </p:grpSpPr>
        <p:sp>
          <p:nvSpPr>
            <p:cNvPr id="19" name="Rectangle: Rounded Corners 18">
              <a:extLst>
                <a:ext uri="{FF2B5EF4-FFF2-40B4-BE49-F238E27FC236}">
                  <a16:creationId xmlns:a16="http://schemas.microsoft.com/office/drawing/2014/main" id="{6699E4F4-80D0-287B-B64A-91CCEADF9EBD}"/>
                </a:ext>
              </a:extLst>
            </p:cNvPr>
            <p:cNvSpPr/>
            <p:nvPr/>
          </p:nvSpPr>
          <p:spPr>
            <a:xfrm>
              <a:off x="1301766" y="5885075"/>
              <a:ext cx="8634953" cy="95398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FFD07C99-B14C-E30E-6287-67FC3322D53F}"/>
                </a:ext>
              </a:extLst>
            </p:cNvPr>
            <p:cNvSpPr txBox="1"/>
            <p:nvPr/>
          </p:nvSpPr>
          <p:spPr>
            <a:xfrm>
              <a:off x="1471449" y="5946569"/>
              <a:ext cx="8465270" cy="830997"/>
            </a:xfrm>
            <a:prstGeom prst="rect">
              <a:avLst/>
            </a:prstGeom>
            <a:noFill/>
          </p:spPr>
          <p:txBody>
            <a:bodyPr wrap="square" rtlCol="0">
              <a:spAutoFit/>
            </a:bodyPr>
            <a:lstStyle/>
            <a:p>
              <a:pPr marL="171450" indent="-171450">
                <a:buFont typeface="Arial" panose="020B0604020202020204" pitchFamily="34" charset="0"/>
                <a:buChar char="•"/>
              </a:pPr>
              <a:r>
                <a:rPr lang="en-US" sz="1200" dirty="0" err="1">
                  <a:solidFill>
                    <a:schemeClr val="accent5">
                      <a:lumMod val="50000"/>
                    </a:schemeClr>
                  </a:solidFill>
                  <a:latin typeface="Roboto" pitchFamily="2" charset="0"/>
                  <a:ea typeface="Roboto" pitchFamily="2" charset="0"/>
                </a:rPr>
                <a:t>GoPaperless</a:t>
              </a:r>
              <a:r>
                <a:rPr lang="en-US" sz="1200" dirty="0">
                  <a:solidFill>
                    <a:schemeClr val="accent5">
                      <a:lumMod val="50000"/>
                    </a:schemeClr>
                  </a:solidFill>
                  <a:latin typeface="Roboto" pitchFamily="2" charset="0"/>
                  <a:ea typeface="Roboto" pitchFamily="2" charset="0"/>
                </a:rPr>
                <a:t> Gateway View hiển thị màn hình chờ người dùng xác thực và phê duyệt yêu cầu trên ứng dụng </a:t>
              </a:r>
              <a:r>
                <a:rPr lang="en-US" sz="1200" dirty="0" err="1">
                  <a:solidFill>
                    <a:schemeClr val="accent5">
                      <a:lumMod val="50000"/>
                    </a:schemeClr>
                  </a:solidFill>
                  <a:latin typeface="Roboto" pitchFamily="2" charset="0"/>
                  <a:ea typeface="Roboto" pitchFamily="2" charset="0"/>
                </a:rPr>
                <a:t>VNeID</a:t>
              </a:r>
              <a:endParaRPr lang="en-US" sz="1200" dirty="0">
                <a:solidFill>
                  <a:schemeClr val="accent5">
                    <a:lumMod val="50000"/>
                  </a:schemeClr>
                </a:solidFill>
                <a:latin typeface="Roboto" pitchFamily="2" charset="0"/>
                <a:ea typeface="Roboto" pitchFamily="2" charset="0"/>
              </a:endParaRPr>
            </a:p>
            <a:p>
              <a:pPr marL="171450" indent="-171450">
                <a:buFont typeface="Arial" panose="020B0604020202020204" pitchFamily="34" charset="0"/>
                <a:buChar char="•"/>
              </a:pPr>
              <a:r>
                <a:rPr lang="en-US" sz="1200" dirty="0">
                  <a:solidFill>
                    <a:schemeClr val="accent5">
                      <a:lumMod val="50000"/>
                    </a:schemeClr>
                  </a:solidFill>
                  <a:latin typeface="Roboto" pitchFamily="2" charset="0"/>
                  <a:ea typeface="Roboto" pitchFamily="2" charset="0"/>
                </a:rPr>
                <a:t>Người dùng mở yêu cầu ký số trên ứng dụng </a:t>
              </a:r>
              <a:r>
                <a:rPr lang="en-US" sz="1200" dirty="0" err="1">
                  <a:solidFill>
                    <a:schemeClr val="accent5">
                      <a:lumMod val="50000"/>
                    </a:schemeClr>
                  </a:solidFill>
                  <a:latin typeface="Roboto" pitchFamily="2" charset="0"/>
                  <a:ea typeface="Roboto" pitchFamily="2" charset="0"/>
                </a:rPr>
                <a:t>VNeID</a:t>
              </a:r>
              <a:r>
                <a:rPr lang="en-US" sz="1200" dirty="0">
                  <a:solidFill>
                    <a:schemeClr val="accent5">
                      <a:lumMod val="50000"/>
                    </a:schemeClr>
                  </a:solidFill>
                  <a:latin typeface="Roboto" pitchFamily="2" charset="0"/>
                  <a:ea typeface="Roboto" pitchFamily="2" charset="0"/>
                </a:rPr>
                <a:t>, chọn xác nhận đã </a:t>
              </a:r>
              <a:r>
                <a:rPr lang="en-US" sz="1200" b="1" dirty="0">
                  <a:solidFill>
                    <a:schemeClr val="accent5">
                      <a:lumMod val="50000"/>
                    </a:schemeClr>
                  </a:solidFill>
                  <a:latin typeface="Roboto" pitchFamily="2" charset="0"/>
                  <a:ea typeface="Roboto" pitchFamily="2" charset="0"/>
                </a:rPr>
                <a:t>đồng ý</a:t>
              </a:r>
              <a:r>
                <a:rPr lang="en-US" sz="1200" dirty="0">
                  <a:solidFill>
                    <a:schemeClr val="accent5">
                      <a:lumMod val="50000"/>
                    </a:schemeClr>
                  </a:solidFill>
                  <a:latin typeface="Roboto" pitchFamily="2" charset="0"/>
                  <a:ea typeface="Roboto" pitchFamily="2" charset="0"/>
                </a:rPr>
                <a:t> với nội dung “Quyền, nghĩa vụ của chủ thể dữ liệu”, sau đó bấm “</a:t>
              </a:r>
              <a:r>
                <a:rPr lang="en-US" sz="1200" b="1" dirty="0">
                  <a:solidFill>
                    <a:schemeClr val="accent5">
                      <a:lumMod val="50000"/>
                    </a:schemeClr>
                  </a:solidFill>
                  <a:latin typeface="Roboto" pitchFamily="2" charset="0"/>
                  <a:ea typeface="Roboto" pitchFamily="2" charset="0"/>
                </a:rPr>
                <a:t>Xác nhận chia sẻ</a:t>
              </a:r>
              <a:r>
                <a:rPr lang="en-US" sz="1200" dirty="0">
                  <a:solidFill>
                    <a:schemeClr val="accent5">
                      <a:lumMod val="50000"/>
                    </a:schemeClr>
                  </a:solidFill>
                  <a:latin typeface="Roboto" pitchFamily="2" charset="0"/>
                  <a:ea typeface="Roboto" pitchFamily="2" charset="0"/>
                </a:rPr>
                <a:t>”.</a:t>
              </a:r>
            </a:p>
            <a:p>
              <a:pPr marL="171450" indent="-171450">
                <a:buFont typeface="Arial" panose="020B0604020202020204" pitchFamily="34" charset="0"/>
                <a:buChar char="•"/>
              </a:pPr>
              <a:r>
                <a:rPr lang="en-US" sz="1200" dirty="0">
                  <a:solidFill>
                    <a:schemeClr val="accent5">
                      <a:lumMod val="50000"/>
                    </a:schemeClr>
                  </a:solidFill>
                  <a:latin typeface="Roboto" pitchFamily="2" charset="0"/>
                  <a:ea typeface="Roboto" pitchFamily="2" charset="0"/>
                </a:rPr>
                <a:t>Ứng dụng </a:t>
              </a:r>
              <a:r>
                <a:rPr lang="en-US" sz="1200" dirty="0" err="1">
                  <a:solidFill>
                    <a:schemeClr val="accent5">
                      <a:lumMod val="50000"/>
                    </a:schemeClr>
                  </a:solidFill>
                  <a:latin typeface="Roboto" pitchFamily="2" charset="0"/>
                  <a:ea typeface="Roboto" pitchFamily="2" charset="0"/>
                </a:rPr>
                <a:t>VNeID</a:t>
              </a:r>
              <a:r>
                <a:rPr lang="en-US" sz="1200" dirty="0">
                  <a:solidFill>
                    <a:schemeClr val="accent5">
                      <a:lumMod val="50000"/>
                    </a:schemeClr>
                  </a:solidFill>
                  <a:latin typeface="Roboto" pitchFamily="2" charset="0"/>
                  <a:ea typeface="Roboto" pitchFamily="2" charset="0"/>
                </a:rPr>
                <a:t> hiển thị thông báo “</a:t>
              </a:r>
              <a:r>
                <a:rPr lang="en-US" sz="1200" b="1" dirty="0">
                  <a:solidFill>
                    <a:schemeClr val="accent5">
                      <a:lumMod val="50000"/>
                    </a:schemeClr>
                  </a:solidFill>
                  <a:latin typeface="Roboto" pitchFamily="2" charset="0"/>
                  <a:ea typeface="Roboto" pitchFamily="2" charset="0"/>
                </a:rPr>
                <a:t>Chia sẻ thông tin thành công</a:t>
              </a:r>
              <a:r>
                <a:rPr lang="en-US" sz="1200" dirty="0">
                  <a:solidFill>
                    <a:schemeClr val="accent5">
                      <a:lumMod val="50000"/>
                    </a:schemeClr>
                  </a:solidFill>
                  <a:latin typeface="Roboto" pitchFamily="2" charset="0"/>
                  <a:ea typeface="Roboto" pitchFamily="2" charset="0"/>
                </a:rPr>
                <a:t>”. </a:t>
              </a:r>
            </a:p>
          </p:txBody>
        </p:sp>
      </p:grpSp>
    </p:spTree>
    <p:extLst>
      <p:ext uri="{BB962C8B-B14F-4D97-AF65-F5344CB8AC3E}">
        <p14:creationId xmlns:p14="http://schemas.microsoft.com/office/powerpoint/2010/main" val="3811235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616E4-50F4-A96B-CC96-0F04744861F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22297A6-25A8-2E60-E344-39DC1F915647}"/>
              </a:ext>
            </a:extLst>
          </p:cNvPr>
          <p:cNvSpPr txBox="1"/>
          <p:nvPr/>
        </p:nvSpPr>
        <p:spPr>
          <a:xfrm>
            <a:off x="188536" y="214005"/>
            <a:ext cx="7866023" cy="553998"/>
          </a:xfrm>
          <a:prstGeom prst="rect">
            <a:avLst/>
          </a:prstGeom>
          <a:noFill/>
        </p:spPr>
        <p:txBody>
          <a:bodyPr wrap="square">
            <a:spAutoFit/>
          </a:bodyPr>
          <a:lstStyle/>
          <a:p>
            <a:r>
              <a:rPr lang="en-US" altLang="en-US" sz="3000" b="1" dirty="0">
                <a:solidFill>
                  <a:schemeClr val="accent5">
                    <a:lumMod val="50000"/>
                  </a:schemeClr>
                </a:solidFill>
                <a:latin typeface="Roboto" pitchFamily="2" charset="0"/>
                <a:ea typeface="Roboto" pitchFamily="2" charset="0"/>
                <a:cs typeface="Arial" panose="020B0604020202020204" pitchFamily="34" charset="0"/>
              </a:rPr>
              <a:t>GIAO DIỆN KÝ SỐ </a:t>
            </a:r>
            <a:r>
              <a:rPr lang="en-US" altLang="en-US" sz="3000" b="1" dirty="0" err="1">
                <a:solidFill>
                  <a:schemeClr val="accent5">
                    <a:lumMod val="50000"/>
                  </a:schemeClr>
                </a:solidFill>
                <a:latin typeface="Roboto" pitchFamily="2" charset="0"/>
                <a:ea typeface="Roboto" pitchFamily="2" charset="0"/>
                <a:cs typeface="Arial" panose="020B0604020202020204" pitchFamily="34" charset="0"/>
              </a:rPr>
              <a:t>RSHUB</a:t>
            </a:r>
            <a:r>
              <a:rPr lang="en-US" altLang="en-US" sz="3000" b="1" dirty="0">
                <a:solidFill>
                  <a:schemeClr val="accent5">
                    <a:lumMod val="50000"/>
                  </a:schemeClr>
                </a:solidFill>
                <a:latin typeface="Roboto" pitchFamily="2" charset="0"/>
                <a:ea typeface="Roboto" pitchFamily="2" charset="0"/>
                <a:cs typeface="Arial" panose="020B0604020202020204" pitchFamily="34" charset="0"/>
              </a:rPr>
              <a:t> QUA </a:t>
            </a:r>
            <a:r>
              <a:rPr lang="en-US" altLang="en-US" sz="3000" b="1" dirty="0" err="1">
                <a:solidFill>
                  <a:schemeClr val="accent5">
                    <a:lumMod val="50000"/>
                  </a:schemeClr>
                </a:solidFill>
                <a:latin typeface="Roboto" pitchFamily="2" charset="0"/>
                <a:ea typeface="Roboto" pitchFamily="2" charset="0"/>
                <a:cs typeface="Arial" panose="020B0604020202020204" pitchFamily="34" charset="0"/>
              </a:rPr>
              <a:t>VNeID</a:t>
            </a:r>
            <a:endParaRPr lang="en-US" altLang="en-US" sz="3000" b="1" dirty="0">
              <a:solidFill>
                <a:schemeClr val="accent5">
                  <a:lumMod val="50000"/>
                </a:schemeClr>
              </a:solidFill>
              <a:latin typeface="Roboto" pitchFamily="2" charset="0"/>
              <a:ea typeface="Roboto" pitchFamily="2"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780926EE-66A9-8456-4B48-9FE763C526D1}"/>
              </a:ext>
            </a:extLst>
          </p:cNvPr>
          <p:cNvSpPr/>
          <p:nvPr/>
        </p:nvSpPr>
        <p:spPr>
          <a:xfrm>
            <a:off x="-56561" y="159660"/>
            <a:ext cx="245097" cy="662688"/>
          </a:xfrm>
          <a:prstGeom prst="roundRect">
            <a:avLst>
              <a:gd name="adj" fmla="val 47436"/>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a:extLst>
              <a:ext uri="{FF2B5EF4-FFF2-40B4-BE49-F238E27FC236}">
                <a16:creationId xmlns:a16="http://schemas.microsoft.com/office/drawing/2014/main" id="{263572C4-6A53-41EF-1B32-AC8851EED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171" y="1149590"/>
            <a:ext cx="8758857" cy="4320000"/>
          </a:xfrm>
          <a:prstGeom prst="rect">
            <a:avLst/>
          </a:prstGeom>
        </p:spPr>
      </p:pic>
      <p:grpSp>
        <p:nvGrpSpPr>
          <p:cNvPr id="5" name="Group 4">
            <a:extLst>
              <a:ext uri="{FF2B5EF4-FFF2-40B4-BE49-F238E27FC236}">
                <a16:creationId xmlns:a16="http://schemas.microsoft.com/office/drawing/2014/main" id="{EA472BBF-15F7-8B4C-70B5-9805D004AE99}"/>
              </a:ext>
            </a:extLst>
          </p:cNvPr>
          <p:cNvGrpSpPr/>
          <p:nvPr/>
        </p:nvGrpSpPr>
        <p:grpSpPr>
          <a:xfrm>
            <a:off x="2212726" y="5851178"/>
            <a:ext cx="8199750" cy="509047"/>
            <a:chOff x="2865748" y="5938887"/>
            <a:chExt cx="8199750" cy="509047"/>
          </a:xfrm>
        </p:grpSpPr>
        <p:sp>
          <p:nvSpPr>
            <p:cNvPr id="6" name="Rectangle: Rounded Corners 5">
              <a:extLst>
                <a:ext uri="{FF2B5EF4-FFF2-40B4-BE49-F238E27FC236}">
                  <a16:creationId xmlns:a16="http://schemas.microsoft.com/office/drawing/2014/main" id="{35F85BAA-D07B-0669-0C5F-D37F4C5AF6F1}"/>
                </a:ext>
              </a:extLst>
            </p:cNvPr>
            <p:cNvSpPr/>
            <p:nvPr/>
          </p:nvSpPr>
          <p:spPr>
            <a:xfrm>
              <a:off x="2865748" y="5938887"/>
              <a:ext cx="8199750" cy="50904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8EFD473B-E6DC-9260-FC38-563D75DE2FBF}"/>
                </a:ext>
              </a:extLst>
            </p:cNvPr>
            <p:cNvSpPr txBox="1"/>
            <p:nvPr/>
          </p:nvSpPr>
          <p:spPr>
            <a:xfrm>
              <a:off x="2997723" y="6054910"/>
              <a:ext cx="7935799" cy="276999"/>
            </a:xfrm>
            <a:prstGeom prst="rect">
              <a:avLst/>
            </a:prstGeom>
            <a:noFill/>
          </p:spPr>
          <p:txBody>
            <a:bodyPr wrap="square" rtlCol="0">
              <a:spAutoFit/>
            </a:bodyPr>
            <a:lstStyle/>
            <a:p>
              <a:pPr algn="ctr"/>
              <a:r>
                <a:rPr lang="en-US" sz="1200" dirty="0">
                  <a:solidFill>
                    <a:schemeClr val="accent5">
                      <a:lumMod val="50000"/>
                    </a:schemeClr>
                  </a:solidFill>
                  <a:latin typeface="Roboto" pitchFamily="2" charset="0"/>
                  <a:ea typeface="Roboto" pitchFamily="2" charset="0"/>
                </a:rPr>
                <a:t>Sau khi yêu cầu được xác thực và phê duyệt thành công, chữ ký số được đóng vào vị trí đã thiết lập trên tài liệu PDF.</a:t>
              </a:r>
            </a:p>
          </p:txBody>
        </p:sp>
      </p:grpSp>
    </p:spTree>
    <p:extLst>
      <p:ext uri="{BB962C8B-B14F-4D97-AF65-F5344CB8AC3E}">
        <p14:creationId xmlns:p14="http://schemas.microsoft.com/office/powerpoint/2010/main" val="2151403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D16A0BE8-86D5-0DFF-7677-2165FA750D71}"/>
            </a:ext>
          </a:extLst>
        </p:cNvPr>
        <p:cNvGrpSpPr/>
        <p:nvPr/>
      </p:nvGrpSpPr>
      <p:grpSpPr>
        <a:xfrm>
          <a:off x="0" y="0"/>
          <a:ext cx="0" cy="0"/>
          <a:chOff x="0" y="0"/>
          <a:chExt cx="0" cy="0"/>
        </a:xfrm>
      </p:grpSpPr>
      <p:pic>
        <p:nvPicPr>
          <p:cNvPr id="17" name="Picture 16" descr="View of skyscrapers">
            <a:extLst>
              <a:ext uri="{FF2B5EF4-FFF2-40B4-BE49-F238E27FC236}">
                <a16:creationId xmlns:a16="http://schemas.microsoft.com/office/drawing/2014/main" id="{10B82BD8-AA24-DF5A-A866-8D30EB4A45AA}"/>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74208F82-1791-15C7-9805-6E6815AB82A7}"/>
              </a:ext>
            </a:extLst>
          </p:cNvPr>
          <p:cNvGrpSpPr/>
          <p:nvPr/>
        </p:nvGrpSpPr>
        <p:grpSpPr>
          <a:xfrm>
            <a:off x="2368099" y="99283"/>
            <a:ext cx="7455802" cy="1053142"/>
            <a:chOff x="2055444" y="-15661"/>
            <a:chExt cx="7455802" cy="1053142"/>
          </a:xfrm>
        </p:grpSpPr>
        <p:sp>
          <p:nvSpPr>
            <p:cNvPr id="19" name="Oval 18">
              <a:extLst>
                <a:ext uri="{FF2B5EF4-FFF2-40B4-BE49-F238E27FC236}">
                  <a16:creationId xmlns:a16="http://schemas.microsoft.com/office/drawing/2014/main" id="{5DB03505-2E55-6179-1732-5EF198FD41CE}"/>
                </a:ext>
              </a:extLst>
            </p:cNvPr>
            <p:cNvSpPr/>
            <p:nvPr/>
          </p:nvSpPr>
          <p:spPr>
            <a:xfrm>
              <a:off x="8458104" y="-15661"/>
              <a:ext cx="1053142" cy="105314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10BA779-A534-B22D-0285-5EE352C213F3}"/>
                </a:ext>
              </a:extLst>
            </p:cNvPr>
            <p:cNvSpPr/>
            <p:nvPr/>
          </p:nvSpPr>
          <p:spPr>
            <a:xfrm>
              <a:off x="2388791" y="-15661"/>
              <a:ext cx="1053142" cy="105314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EEF34110-93CD-5A0D-8AB1-A8CAAD9CC650}"/>
                </a:ext>
              </a:extLst>
            </p:cNvPr>
            <p:cNvGrpSpPr/>
            <p:nvPr/>
          </p:nvGrpSpPr>
          <p:grpSpPr>
            <a:xfrm>
              <a:off x="2055444" y="120385"/>
              <a:ext cx="7154543" cy="781050"/>
              <a:chOff x="-707164" y="284988"/>
              <a:chExt cx="3541116" cy="781050"/>
            </a:xfrm>
          </p:grpSpPr>
          <p:sp>
            <p:nvSpPr>
              <p:cNvPr id="22" name="Rectangle: Rounded Corners 21">
                <a:extLst>
                  <a:ext uri="{FF2B5EF4-FFF2-40B4-BE49-F238E27FC236}">
                    <a16:creationId xmlns:a16="http://schemas.microsoft.com/office/drawing/2014/main" id="{774E8FA7-3D83-FFBC-6EB2-6C5312BCCED0}"/>
                  </a:ext>
                </a:extLst>
              </p:cNvPr>
              <p:cNvSpPr/>
              <p:nvPr/>
            </p:nvSpPr>
            <p:spPr>
              <a:xfrm>
                <a:off x="-393068" y="284988"/>
                <a:ext cx="3227020" cy="781050"/>
              </a:xfrm>
              <a:prstGeom prst="roundRect">
                <a:avLst>
                  <a:gd name="adj" fmla="val 5000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A51000E3-3AD8-9E2A-309F-72EBD2E6F4D1}"/>
                  </a:ext>
                </a:extLst>
              </p:cNvPr>
              <p:cNvSpPr txBox="1"/>
              <p:nvPr/>
            </p:nvSpPr>
            <p:spPr>
              <a:xfrm>
                <a:off x="-707164" y="440283"/>
                <a:ext cx="3518278" cy="477054"/>
              </a:xfrm>
              <a:prstGeom prst="rect">
                <a:avLst/>
              </a:prstGeom>
              <a:noFill/>
            </p:spPr>
            <p:txBody>
              <a:bodyPr wrap="square" rtlCol="0">
                <a:spAutoFit/>
              </a:bodyPr>
              <a:lstStyle/>
              <a:p>
                <a:pPr algn="ctr"/>
                <a:r>
                  <a:rPr lang="en-US" sz="2500" b="1" dirty="0">
                    <a:solidFill>
                      <a:schemeClr val="bg1"/>
                    </a:solidFill>
                    <a:latin typeface="Roboto" pitchFamily="2" charset="0"/>
                    <a:ea typeface="Roboto" pitchFamily="2" charset="0"/>
                  </a:rPr>
                  <a:t>VAI TRÒ CÁC BÊN LIÊN QUAN</a:t>
                </a:r>
              </a:p>
            </p:txBody>
          </p:sp>
        </p:grpSp>
      </p:grpSp>
      <p:sp>
        <p:nvSpPr>
          <p:cNvPr id="66" name="Rectangle 65">
            <a:extLst>
              <a:ext uri="{FF2B5EF4-FFF2-40B4-BE49-F238E27FC236}">
                <a16:creationId xmlns:a16="http://schemas.microsoft.com/office/drawing/2014/main" id="{D89CA4FA-D7F9-70E3-78AC-56C973F65962}"/>
              </a:ext>
            </a:extLst>
          </p:cNvPr>
          <p:cNvSpPr/>
          <p:nvPr/>
        </p:nvSpPr>
        <p:spPr>
          <a:xfrm>
            <a:off x="0" y="4953000"/>
            <a:ext cx="12192000" cy="19050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4" name="Group 23">
            <a:extLst>
              <a:ext uri="{FF2B5EF4-FFF2-40B4-BE49-F238E27FC236}">
                <a16:creationId xmlns:a16="http://schemas.microsoft.com/office/drawing/2014/main" id="{3C5F107A-D629-81FF-C693-2705189FBC37}"/>
              </a:ext>
            </a:extLst>
          </p:cNvPr>
          <p:cNvGrpSpPr/>
          <p:nvPr/>
        </p:nvGrpSpPr>
        <p:grpSpPr>
          <a:xfrm>
            <a:off x="730941" y="2072397"/>
            <a:ext cx="2356702" cy="3235751"/>
            <a:chOff x="386501" y="1619052"/>
            <a:chExt cx="2356702" cy="3235751"/>
          </a:xfrm>
        </p:grpSpPr>
        <p:sp>
          <p:nvSpPr>
            <p:cNvPr id="7" name="Freeform: Shape 6">
              <a:extLst>
                <a:ext uri="{FF2B5EF4-FFF2-40B4-BE49-F238E27FC236}">
                  <a16:creationId xmlns:a16="http://schemas.microsoft.com/office/drawing/2014/main" id="{7D4F5769-23E2-20A6-EB43-A0461D8C4AA6}"/>
                </a:ext>
              </a:extLst>
            </p:cNvPr>
            <p:cNvSpPr/>
            <p:nvPr/>
          </p:nvSpPr>
          <p:spPr>
            <a:xfrm>
              <a:off x="386501" y="2095106"/>
              <a:ext cx="2356702" cy="2759697"/>
            </a:xfrm>
            <a:custGeom>
              <a:avLst/>
              <a:gdLst>
                <a:gd name="csX0" fmla="*/ 1178351 w 2356702"/>
                <a:gd name="csY0" fmla="*/ 0 h 3867347"/>
                <a:gd name="csX1" fmla="*/ 2356702 w 2356702"/>
                <a:gd name="csY1" fmla="*/ 1178351 h 3867347"/>
                <a:gd name="csX2" fmla="*/ 2356702 w 2356702"/>
                <a:gd name="csY2" fmla="*/ 3867347 h 3867347"/>
                <a:gd name="csX3" fmla="*/ 0 w 2356702"/>
                <a:gd name="csY3" fmla="*/ 3867347 h 3867347"/>
                <a:gd name="csX4" fmla="*/ 0 w 2356702"/>
                <a:gd name="csY4" fmla="*/ 1178351 h 3867347"/>
                <a:gd name="csX5" fmla="*/ 1178351 w 2356702"/>
                <a:gd name="csY5" fmla="*/ 0 h 3867347"/>
              </a:gdLst>
              <a:ahLst/>
              <a:cxnLst>
                <a:cxn ang="0">
                  <a:pos x="csX0" y="csY0"/>
                </a:cxn>
                <a:cxn ang="0">
                  <a:pos x="csX1" y="csY1"/>
                </a:cxn>
                <a:cxn ang="0">
                  <a:pos x="csX2" y="csY2"/>
                </a:cxn>
                <a:cxn ang="0">
                  <a:pos x="csX3" y="csY3"/>
                </a:cxn>
                <a:cxn ang="0">
                  <a:pos x="csX4" y="csY4"/>
                </a:cxn>
                <a:cxn ang="0">
                  <a:pos x="csX5" y="csY5"/>
                </a:cxn>
              </a:cxnLst>
              <a:rect l="l" t="t" r="r" b="b"/>
              <a:pathLst>
                <a:path w="2356702" h="3867347">
                  <a:moveTo>
                    <a:pt x="1178351" y="0"/>
                  </a:moveTo>
                  <a:cubicBezTo>
                    <a:pt x="1829136" y="0"/>
                    <a:pt x="2356702" y="527566"/>
                    <a:pt x="2356702" y="1178351"/>
                  </a:cubicBezTo>
                  <a:lnTo>
                    <a:pt x="2356702" y="3867347"/>
                  </a:lnTo>
                  <a:lnTo>
                    <a:pt x="0" y="3867347"/>
                  </a:lnTo>
                  <a:lnTo>
                    <a:pt x="0" y="1178351"/>
                  </a:lnTo>
                  <a:cubicBezTo>
                    <a:pt x="0" y="527566"/>
                    <a:pt x="527566" y="0"/>
                    <a:pt x="1178351" y="0"/>
                  </a:cubicBezTo>
                  <a:close/>
                </a:path>
              </a:pathLst>
            </a:cu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 name="TextBox 3">
              <a:extLst>
                <a:ext uri="{FF2B5EF4-FFF2-40B4-BE49-F238E27FC236}">
                  <a16:creationId xmlns:a16="http://schemas.microsoft.com/office/drawing/2014/main" id="{C3891DE5-0982-E631-BCD3-4C143D137CE0}"/>
                </a:ext>
              </a:extLst>
            </p:cNvPr>
            <p:cNvSpPr txBox="1"/>
            <p:nvPr/>
          </p:nvSpPr>
          <p:spPr>
            <a:xfrm>
              <a:off x="421853" y="2731122"/>
              <a:ext cx="2285999" cy="307777"/>
            </a:xfrm>
            <a:prstGeom prst="rect">
              <a:avLst/>
            </a:prstGeom>
            <a:noFill/>
          </p:spPr>
          <p:txBody>
            <a:bodyPr wrap="square" rtlCol="0">
              <a:spAutoFit/>
            </a:bodyPr>
            <a:lstStyle/>
            <a:p>
              <a:pPr algn="ctr"/>
              <a:r>
                <a:rPr lang="vi-VN" sz="1400" b="1" dirty="0">
                  <a:solidFill>
                    <a:schemeClr val="accent5">
                      <a:lumMod val="50000"/>
                    </a:schemeClr>
                  </a:solidFill>
                  <a:latin typeface="Roboto" pitchFamily="2" charset="0"/>
                  <a:ea typeface="Roboto" pitchFamily="2" charset="0"/>
                </a:rPr>
                <a:t>RP/HỆ THỐNG ĐỐI TÁC</a:t>
              </a:r>
              <a:endParaRPr lang="en-US" sz="1400" b="1" dirty="0">
                <a:solidFill>
                  <a:schemeClr val="accent5">
                    <a:lumMod val="50000"/>
                  </a:schemeClr>
                </a:solidFill>
                <a:latin typeface="Roboto" pitchFamily="2" charset="0"/>
                <a:ea typeface="Roboto" pitchFamily="2" charset="0"/>
              </a:endParaRPr>
            </a:p>
          </p:txBody>
        </p:sp>
        <p:grpSp>
          <p:nvGrpSpPr>
            <p:cNvPr id="16" name="Group 15">
              <a:extLst>
                <a:ext uri="{FF2B5EF4-FFF2-40B4-BE49-F238E27FC236}">
                  <a16:creationId xmlns:a16="http://schemas.microsoft.com/office/drawing/2014/main" id="{1D1F6CC6-84A8-E524-C0C3-1F439770C3C8}"/>
                </a:ext>
              </a:extLst>
            </p:cNvPr>
            <p:cNvGrpSpPr/>
            <p:nvPr/>
          </p:nvGrpSpPr>
          <p:grpSpPr>
            <a:xfrm>
              <a:off x="1088799" y="1619052"/>
              <a:ext cx="952107" cy="952107"/>
              <a:chOff x="1088798" y="1619052"/>
              <a:chExt cx="952107" cy="952107"/>
            </a:xfrm>
          </p:grpSpPr>
          <p:sp>
            <p:nvSpPr>
              <p:cNvPr id="2" name="Oval 1">
                <a:extLst>
                  <a:ext uri="{FF2B5EF4-FFF2-40B4-BE49-F238E27FC236}">
                    <a16:creationId xmlns:a16="http://schemas.microsoft.com/office/drawing/2014/main" id="{94B11E49-4158-3786-655C-69AB7A09B875}"/>
                  </a:ext>
                </a:extLst>
              </p:cNvPr>
              <p:cNvSpPr/>
              <p:nvPr/>
            </p:nvSpPr>
            <p:spPr>
              <a:xfrm>
                <a:off x="1088798" y="1619052"/>
                <a:ext cx="952107" cy="952107"/>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Graphic 5" descr="Boardroom with solid fill">
                <a:extLst>
                  <a:ext uri="{FF2B5EF4-FFF2-40B4-BE49-F238E27FC236}">
                    <a16:creationId xmlns:a16="http://schemas.microsoft.com/office/drawing/2014/main" id="{ECDB4D93-2E77-C94B-3FA1-7DD44EDFBD2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52355" y="1682609"/>
                <a:ext cx="824993" cy="824993"/>
              </a:xfrm>
              <a:prstGeom prst="rect">
                <a:avLst/>
              </a:prstGeom>
            </p:spPr>
          </p:pic>
        </p:grpSp>
        <p:sp>
          <p:nvSpPr>
            <p:cNvPr id="10" name="TextBox 9">
              <a:extLst>
                <a:ext uri="{FF2B5EF4-FFF2-40B4-BE49-F238E27FC236}">
                  <a16:creationId xmlns:a16="http://schemas.microsoft.com/office/drawing/2014/main" id="{4AE04B27-4DC1-C838-7471-26214E92C238}"/>
                </a:ext>
              </a:extLst>
            </p:cNvPr>
            <p:cNvSpPr txBox="1"/>
            <p:nvPr/>
          </p:nvSpPr>
          <p:spPr>
            <a:xfrm>
              <a:off x="421853" y="3198167"/>
              <a:ext cx="2285999" cy="954107"/>
            </a:xfrm>
            <a:prstGeom prst="rect">
              <a:avLst/>
            </a:prstGeom>
            <a:noFill/>
          </p:spPr>
          <p:txBody>
            <a:bodyPr wrap="square" rtlCol="0">
              <a:spAutoFit/>
            </a:bodyPr>
            <a:lstStyle/>
            <a:p>
              <a:pPr algn="ctr"/>
              <a:r>
                <a:rPr lang="vi-VN" sz="1400" dirty="0">
                  <a:solidFill>
                    <a:schemeClr val="accent5">
                      <a:lumMod val="50000"/>
                    </a:schemeClr>
                  </a:solidFill>
                  <a:latin typeface="Roboto" pitchFamily="2" charset="0"/>
                  <a:ea typeface="Roboto" pitchFamily="2" charset="0"/>
                </a:rPr>
                <a:t>Quản lý hồ sơ, tài liệu nguồn, quy trình nghiệp vụ, khởi tạo yêu cầu và nhận kết quả</a:t>
              </a:r>
              <a:endParaRPr lang="en-US" sz="1400" dirty="0">
                <a:solidFill>
                  <a:schemeClr val="accent5">
                    <a:lumMod val="50000"/>
                  </a:schemeClr>
                </a:solidFill>
                <a:latin typeface="Roboto" pitchFamily="2" charset="0"/>
                <a:ea typeface="Roboto" pitchFamily="2" charset="0"/>
              </a:endParaRPr>
            </a:p>
          </p:txBody>
        </p:sp>
      </p:grpSp>
      <p:grpSp>
        <p:nvGrpSpPr>
          <p:cNvPr id="57" name="Group 56">
            <a:extLst>
              <a:ext uri="{FF2B5EF4-FFF2-40B4-BE49-F238E27FC236}">
                <a16:creationId xmlns:a16="http://schemas.microsoft.com/office/drawing/2014/main" id="{62A5B35A-7B2D-5C63-480E-E7DE7D8155A0}"/>
              </a:ext>
            </a:extLst>
          </p:cNvPr>
          <p:cNvGrpSpPr/>
          <p:nvPr/>
        </p:nvGrpSpPr>
        <p:grpSpPr>
          <a:xfrm>
            <a:off x="3521032" y="2072397"/>
            <a:ext cx="2356702" cy="3235751"/>
            <a:chOff x="3521032" y="2072397"/>
            <a:chExt cx="2356702" cy="3235751"/>
          </a:xfrm>
        </p:grpSpPr>
        <p:sp>
          <p:nvSpPr>
            <p:cNvPr id="26" name="Freeform: Shape 25">
              <a:extLst>
                <a:ext uri="{FF2B5EF4-FFF2-40B4-BE49-F238E27FC236}">
                  <a16:creationId xmlns:a16="http://schemas.microsoft.com/office/drawing/2014/main" id="{578DC5B1-D90D-7E6B-1342-E0EA44CB1B19}"/>
                </a:ext>
              </a:extLst>
            </p:cNvPr>
            <p:cNvSpPr/>
            <p:nvPr/>
          </p:nvSpPr>
          <p:spPr>
            <a:xfrm>
              <a:off x="3521032" y="2548451"/>
              <a:ext cx="2356702" cy="2759697"/>
            </a:xfrm>
            <a:custGeom>
              <a:avLst/>
              <a:gdLst>
                <a:gd name="csX0" fmla="*/ 1178351 w 2356702"/>
                <a:gd name="csY0" fmla="*/ 0 h 3867347"/>
                <a:gd name="csX1" fmla="*/ 2356702 w 2356702"/>
                <a:gd name="csY1" fmla="*/ 1178351 h 3867347"/>
                <a:gd name="csX2" fmla="*/ 2356702 w 2356702"/>
                <a:gd name="csY2" fmla="*/ 3867347 h 3867347"/>
                <a:gd name="csX3" fmla="*/ 0 w 2356702"/>
                <a:gd name="csY3" fmla="*/ 3867347 h 3867347"/>
                <a:gd name="csX4" fmla="*/ 0 w 2356702"/>
                <a:gd name="csY4" fmla="*/ 1178351 h 3867347"/>
                <a:gd name="csX5" fmla="*/ 1178351 w 2356702"/>
                <a:gd name="csY5" fmla="*/ 0 h 3867347"/>
              </a:gdLst>
              <a:ahLst/>
              <a:cxnLst>
                <a:cxn ang="0">
                  <a:pos x="csX0" y="csY0"/>
                </a:cxn>
                <a:cxn ang="0">
                  <a:pos x="csX1" y="csY1"/>
                </a:cxn>
                <a:cxn ang="0">
                  <a:pos x="csX2" y="csY2"/>
                </a:cxn>
                <a:cxn ang="0">
                  <a:pos x="csX3" y="csY3"/>
                </a:cxn>
                <a:cxn ang="0">
                  <a:pos x="csX4" y="csY4"/>
                </a:cxn>
                <a:cxn ang="0">
                  <a:pos x="csX5" y="csY5"/>
                </a:cxn>
              </a:cxnLst>
              <a:rect l="l" t="t" r="r" b="b"/>
              <a:pathLst>
                <a:path w="2356702" h="3867347">
                  <a:moveTo>
                    <a:pt x="1178351" y="0"/>
                  </a:moveTo>
                  <a:cubicBezTo>
                    <a:pt x="1829136" y="0"/>
                    <a:pt x="2356702" y="527566"/>
                    <a:pt x="2356702" y="1178351"/>
                  </a:cubicBezTo>
                  <a:lnTo>
                    <a:pt x="2356702" y="3867347"/>
                  </a:lnTo>
                  <a:lnTo>
                    <a:pt x="0" y="3867347"/>
                  </a:lnTo>
                  <a:lnTo>
                    <a:pt x="0" y="1178351"/>
                  </a:lnTo>
                  <a:cubicBezTo>
                    <a:pt x="0" y="527566"/>
                    <a:pt x="527566" y="0"/>
                    <a:pt x="1178351" y="0"/>
                  </a:cubicBezTo>
                  <a:close/>
                </a:path>
              </a:pathLst>
            </a:cu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7" name="TextBox 26">
              <a:extLst>
                <a:ext uri="{FF2B5EF4-FFF2-40B4-BE49-F238E27FC236}">
                  <a16:creationId xmlns:a16="http://schemas.microsoft.com/office/drawing/2014/main" id="{F0DA5B49-8B02-7BC2-A0B6-89700098F190}"/>
                </a:ext>
              </a:extLst>
            </p:cNvPr>
            <p:cNvSpPr txBox="1"/>
            <p:nvPr/>
          </p:nvSpPr>
          <p:spPr>
            <a:xfrm>
              <a:off x="3556384" y="3184467"/>
              <a:ext cx="2285999" cy="307777"/>
            </a:xfrm>
            <a:prstGeom prst="rect">
              <a:avLst/>
            </a:prstGeom>
            <a:noFill/>
          </p:spPr>
          <p:txBody>
            <a:bodyPr wrap="square" rtlCol="0">
              <a:spAutoFit/>
            </a:bodyPr>
            <a:lstStyle/>
            <a:p>
              <a:pPr algn="ctr"/>
              <a:r>
                <a:rPr lang="vi-VN" sz="1400" b="1" dirty="0">
                  <a:solidFill>
                    <a:schemeClr val="accent5">
                      <a:lumMod val="50000"/>
                    </a:schemeClr>
                  </a:solidFill>
                  <a:latin typeface="Roboto" pitchFamily="2" charset="0"/>
                  <a:ea typeface="Roboto" pitchFamily="2" charset="0"/>
                </a:rPr>
                <a:t>GATEWAY VIEWER</a:t>
              </a:r>
              <a:endParaRPr lang="en-US" sz="1400" b="1" dirty="0">
                <a:solidFill>
                  <a:schemeClr val="accent5">
                    <a:lumMod val="50000"/>
                  </a:schemeClr>
                </a:solidFill>
                <a:latin typeface="Roboto" pitchFamily="2" charset="0"/>
                <a:ea typeface="Roboto" pitchFamily="2" charset="0"/>
              </a:endParaRPr>
            </a:p>
          </p:txBody>
        </p:sp>
        <p:sp>
          <p:nvSpPr>
            <p:cNvPr id="29" name="TextBox 28">
              <a:extLst>
                <a:ext uri="{FF2B5EF4-FFF2-40B4-BE49-F238E27FC236}">
                  <a16:creationId xmlns:a16="http://schemas.microsoft.com/office/drawing/2014/main" id="{BE5E36B3-66E5-6A9C-0691-2B4302BC45D9}"/>
                </a:ext>
              </a:extLst>
            </p:cNvPr>
            <p:cNvSpPr txBox="1"/>
            <p:nvPr/>
          </p:nvSpPr>
          <p:spPr>
            <a:xfrm>
              <a:off x="3556384" y="3651512"/>
              <a:ext cx="2285999" cy="954107"/>
            </a:xfrm>
            <a:prstGeom prst="rect">
              <a:avLst/>
            </a:prstGeom>
            <a:noFill/>
          </p:spPr>
          <p:txBody>
            <a:bodyPr wrap="square" rtlCol="0">
              <a:spAutoFit/>
            </a:bodyPr>
            <a:lstStyle/>
            <a:p>
              <a:pPr algn="ctr"/>
              <a:r>
                <a:rPr lang="vi-VN" sz="1400" dirty="0">
                  <a:solidFill>
                    <a:schemeClr val="accent5">
                      <a:lumMod val="50000"/>
                    </a:schemeClr>
                  </a:solidFill>
                  <a:latin typeface="Roboto" pitchFamily="2" charset="0"/>
                  <a:ea typeface="Roboto" pitchFamily="2" charset="0"/>
                </a:rPr>
                <a:t>Lớp trải nghiệm người dùng; hiển thị nội dung, lấy consent và điều hướng hành trình</a:t>
              </a:r>
              <a:endParaRPr lang="en-US" sz="1400" dirty="0">
                <a:solidFill>
                  <a:schemeClr val="accent5">
                    <a:lumMod val="50000"/>
                  </a:schemeClr>
                </a:solidFill>
                <a:latin typeface="Roboto" pitchFamily="2" charset="0"/>
                <a:ea typeface="Roboto" pitchFamily="2" charset="0"/>
              </a:endParaRPr>
            </a:p>
          </p:txBody>
        </p:sp>
        <p:grpSp>
          <p:nvGrpSpPr>
            <p:cNvPr id="54" name="Group 53">
              <a:extLst>
                <a:ext uri="{FF2B5EF4-FFF2-40B4-BE49-F238E27FC236}">
                  <a16:creationId xmlns:a16="http://schemas.microsoft.com/office/drawing/2014/main" id="{1084FC14-96BE-CCCF-7B56-05B3220B0F2B}"/>
                </a:ext>
              </a:extLst>
            </p:cNvPr>
            <p:cNvGrpSpPr/>
            <p:nvPr/>
          </p:nvGrpSpPr>
          <p:grpSpPr>
            <a:xfrm>
              <a:off x="4223330" y="2072397"/>
              <a:ext cx="952107" cy="952107"/>
              <a:chOff x="4223330" y="2072397"/>
              <a:chExt cx="952107" cy="952107"/>
            </a:xfrm>
          </p:grpSpPr>
          <p:sp>
            <p:nvSpPr>
              <p:cNvPr id="30" name="Oval 29">
                <a:extLst>
                  <a:ext uri="{FF2B5EF4-FFF2-40B4-BE49-F238E27FC236}">
                    <a16:creationId xmlns:a16="http://schemas.microsoft.com/office/drawing/2014/main" id="{7EE2F459-5D50-8E19-1ED4-C099CC67EE87}"/>
                  </a:ext>
                </a:extLst>
              </p:cNvPr>
              <p:cNvSpPr/>
              <p:nvPr/>
            </p:nvSpPr>
            <p:spPr>
              <a:xfrm>
                <a:off x="4223330" y="2072397"/>
                <a:ext cx="952107" cy="952107"/>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8" name="Graphic 47" descr="Theatre with solid fill">
                <a:extLst>
                  <a:ext uri="{FF2B5EF4-FFF2-40B4-BE49-F238E27FC236}">
                    <a16:creationId xmlns:a16="http://schemas.microsoft.com/office/drawing/2014/main" id="{F4C9EFF5-FF60-2C47-7FB2-B2AAACB0868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379325" y="2245361"/>
                <a:ext cx="640115" cy="640115"/>
              </a:xfrm>
              <a:prstGeom prst="rect">
                <a:avLst/>
              </a:prstGeom>
            </p:spPr>
          </p:pic>
        </p:grpSp>
      </p:grpSp>
      <p:grpSp>
        <p:nvGrpSpPr>
          <p:cNvPr id="58" name="Group 57">
            <a:extLst>
              <a:ext uri="{FF2B5EF4-FFF2-40B4-BE49-F238E27FC236}">
                <a16:creationId xmlns:a16="http://schemas.microsoft.com/office/drawing/2014/main" id="{C8F960A6-FC92-5939-8F27-9B42226B9ABA}"/>
              </a:ext>
            </a:extLst>
          </p:cNvPr>
          <p:cNvGrpSpPr/>
          <p:nvPr/>
        </p:nvGrpSpPr>
        <p:grpSpPr>
          <a:xfrm>
            <a:off x="6311123" y="2072397"/>
            <a:ext cx="2356702" cy="3235751"/>
            <a:chOff x="6311123" y="2072397"/>
            <a:chExt cx="2356702" cy="3235751"/>
          </a:xfrm>
        </p:grpSpPr>
        <p:sp>
          <p:nvSpPr>
            <p:cNvPr id="33" name="Freeform: Shape 32">
              <a:extLst>
                <a:ext uri="{FF2B5EF4-FFF2-40B4-BE49-F238E27FC236}">
                  <a16:creationId xmlns:a16="http://schemas.microsoft.com/office/drawing/2014/main" id="{402AC6CA-39F7-4D21-D409-D70209895A21}"/>
                </a:ext>
              </a:extLst>
            </p:cNvPr>
            <p:cNvSpPr/>
            <p:nvPr/>
          </p:nvSpPr>
          <p:spPr>
            <a:xfrm>
              <a:off x="6311123" y="2548451"/>
              <a:ext cx="2356702" cy="2759697"/>
            </a:xfrm>
            <a:custGeom>
              <a:avLst/>
              <a:gdLst>
                <a:gd name="csX0" fmla="*/ 1178351 w 2356702"/>
                <a:gd name="csY0" fmla="*/ 0 h 3867347"/>
                <a:gd name="csX1" fmla="*/ 2356702 w 2356702"/>
                <a:gd name="csY1" fmla="*/ 1178351 h 3867347"/>
                <a:gd name="csX2" fmla="*/ 2356702 w 2356702"/>
                <a:gd name="csY2" fmla="*/ 3867347 h 3867347"/>
                <a:gd name="csX3" fmla="*/ 0 w 2356702"/>
                <a:gd name="csY3" fmla="*/ 3867347 h 3867347"/>
                <a:gd name="csX4" fmla="*/ 0 w 2356702"/>
                <a:gd name="csY4" fmla="*/ 1178351 h 3867347"/>
                <a:gd name="csX5" fmla="*/ 1178351 w 2356702"/>
                <a:gd name="csY5" fmla="*/ 0 h 3867347"/>
              </a:gdLst>
              <a:ahLst/>
              <a:cxnLst>
                <a:cxn ang="0">
                  <a:pos x="csX0" y="csY0"/>
                </a:cxn>
                <a:cxn ang="0">
                  <a:pos x="csX1" y="csY1"/>
                </a:cxn>
                <a:cxn ang="0">
                  <a:pos x="csX2" y="csY2"/>
                </a:cxn>
                <a:cxn ang="0">
                  <a:pos x="csX3" y="csY3"/>
                </a:cxn>
                <a:cxn ang="0">
                  <a:pos x="csX4" y="csY4"/>
                </a:cxn>
                <a:cxn ang="0">
                  <a:pos x="csX5" y="csY5"/>
                </a:cxn>
              </a:cxnLst>
              <a:rect l="l" t="t" r="r" b="b"/>
              <a:pathLst>
                <a:path w="2356702" h="3867347">
                  <a:moveTo>
                    <a:pt x="1178351" y="0"/>
                  </a:moveTo>
                  <a:cubicBezTo>
                    <a:pt x="1829136" y="0"/>
                    <a:pt x="2356702" y="527566"/>
                    <a:pt x="2356702" y="1178351"/>
                  </a:cubicBezTo>
                  <a:lnTo>
                    <a:pt x="2356702" y="3867347"/>
                  </a:lnTo>
                  <a:lnTo>
                    <a:pt x="0" y="3867347"/>
                  </a:lnTo>
                  <a:lnTo>
                    <a:pt x="0" y="1178351"/>
                  </a:lnTo>
                  <a:cubicBezTo>
                    <a:pt x="0" y="527566"/>
                    <a:pt x="527566" y="0"/>
                    <a:pt x="1178351" y="0"/>
                  </a:cubicBezTo>
                  <a:close/>
                </a:path>
              </a:pathLst>
            </a:cu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4" name="TextBox 33">
              <a:extLst>
                <a:ext uri="{FF2B5EF4-FFF2-40B4-BE49-F238E27FC236}">
                  <a16:creationId xmlns:a16="http://schemas.microsoft.com/office/drawing/2014/main" id="{B141901E-6000-F789-3D65-3B139BDCB66E}"/>
                </a:ext>
              </a:extLst>
            </p:cNvPr>
            <p:cNvSpPr txBox="1"/>
            <p:nvPr/>
          </p:nvSpPr>
          <p:spPr>
            <a:xfrm>
              <a:off x="6311123" y="3076745"/>
              <a:ext cx="2356702" cy="523220"/>
            </a:xfrm>
            <a:prstGeom prst="rect">
              <a:avLst/>
            </a:prstGeom>
            <a:noFill/>
          </p:spPr>
          <p:txBody>
            <a:bodyPr wrap="square" rtlCol="0">
              <a:spAutoFit/>
            </a:bodyPr>
            <a:lstStyle/>
            <a:p>
              <a:pPr algn="ctr"/>
              <a:r>
                <a:rPr lang="vi-VN" sz="1400" b="1" dirty="0">
                  <a:solidFill>
                    <a:schemeClr val="accent5">
                      <a:lumMod val="50000"/>
                    </a:schemeClr>
                  </a:solidFill>
                  <a:latin typeface="Roboto" pitchFamily="2" charset="0"/>
                  <a:ea typeface="Roboto" pitchFamily="2" charset="0"/>
                </a:rPr>
                <a:t>GOPAPERLESS PLATFORM</a:t>
              </a:r>
              <a:endParaRPr lang="en-US" sz="1400" b="1" dirty="0">
                <a:solidFill>
                  <a:schemeClr val="accent5">
                    <a:lumMod val="50000"/>
                  </a:schemeClr>
                </a:solidFill>
                <a:latin typeface="Roboto" pitchFamily="2" charset="0"/>
                <a:ea typeface="Roboto" pitchFamily="2" charset="0"/>
              </a:endParaRPr>
            </a:p>
          </p:txBody>
        </p:sp>
        <p:sp>
          <p:nvSpPr>
            <p:cNvPr id="36" name="TextBox 35">
              <a:extLst>
                <a:ext uri="{FF2B5EF4-FFF2-40B4-BE49-F238E27FC236}">
                  <a16:creationId xmlns:a16="http://schemas.microsoft.com/office/drawing/2014/main" id="{3405231E-905B-0CC6-C828-511E44E580F2}"/>
                </a:ext>
              </a:extLst>
            </p:cNvPr>
            <p:cNvSpPr txBox="1"/>
            <p:nvPr/>
          </p:nvSpPr>
          <p:spPr>
            <a:xfrm>
              <a:off x="6346475" y="3651512"/>
              <a:ext cx="2285999" cy="954107"/>
            </a:xfrm>
            <a:prstGeom prst="rect">
              <a:avLst/>
            </a:prstGeom>
            <a:noFill/>
          </p:spPr>
          <p:txBody>
            <a:bodyPr wrap="square" rtlCol="0">
              <a:spAutoFit/>
            </a:bodyPr>
            <a:lstStyle/>
            <a:p>
              <a:pPr algn="ctr"/>
              <a:r>
                <a:rPr lang="vi-VN" sz="1400" dirty="0">
                  <a:solidFill>
                    <a:schemeClr val="accent5">
                      <a:lumMod val="50000"/>
                    </a:schemeClr>
                  </a:solidFill>
                  <a:latin typeface="Roboto" pitchFamily="2" charset="0"/>
                  <a:ea typeface="Roboto" pitchFamily="2" charset="0"/>
                </a:rPr>
                <a:t>Backend của Mobile-ID; quản lý phiên giao dịch, consent, ánh xạ RP và điều phối hành trình</a:t>
              </a:r>
              <a:endParaRPr lang="en-US" sz="1400" dirty="0">
                <a:solidFill>
                  <a:schemeClr val="accent5">
                    <a:lumMod val="50000"/>
                  </a:schemeClr>
                </a:solidFill>
                <a:latin typeface="Roboto" pitchFamily="2" charset="0"/>
                <a:ea typeface="Roboto" pitchFamily="2" charset="0"/>
              </a:endParaRPr>
            </a:p>
          </p:txBody>
        </p:sp>
        <p:grpSp>
          <p:nvGrpSpPr>
            <p:cNvPr id="55" name="Group 54">
              <a:extLst>
                <a:ext uri="{FF2B5EF4-FFF2-40B4-BE49-F238E27FC236}">
                  <a16:creationId xmlns:a16="http://schemas.microsoft.com/office/drawing/2014/main" id="{377DAA79-801C-D34D-CB5C-ABD2A87B8628}"/>
                </a:ext>
              </a:extLst>
            </p:cNvPr>
            <p:cNvGrpSpPr/>
            <p:nvPr/>
          </p:nvGrpSpPr>
          <p:grpSpPr>
            <a:xfrm>
              <a:off x="7013421" y="2072397"/>
              <a:ext cx="952107" cy="952107"/>
              <a:chOff x="7013421" y="2072397"/>
              <a:chExt cx="952107" cy="952107"/>
            </a:xfrm>
          </p:grpSpPr>
          <p:sp>
            <p:nvSpPr>
              <p:cNvPr id="37" name="Oval 36">
                <a:extLst>
                  <a:ext uri="{FF2B5EF4-FFF2-40B4-BE49-F238E27FC236}">
                    <a16:creationId xmlns:a16="http://schemas.microsoft.com/office/drawing/2014/main" id="{F441C2BA-34FD-7F6A-2CF6-A73A81AE4D98}"/>
                  </a:ext>
                </a:extLst>
              </p:cNvPr>
              <p:cNvSpPr/>
              <p:nvPr/>
            </p:nvSpPr>
            <p:spPr>
              <a:xfrm>
                <a:off x="7013421" y="2072397"/>
                <a:ext cx="952107" cy="952107"/>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Graphic 49" descr="Illustrator with solid fill">
                <a:extLst>
                  <a:ext uri="{FF2B5EF4-FFF2-40B4-BE49-F238E27FC236}">
                    <a16:creationId xmlns:a16="http://schemas.microsoft.com/office/drawing/2014/main" id="{9828E51E-C2A1-695B-D5AD-508AC017C83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162655" y="2246867"/>
                <a:ext cx="679712" cy="679712"/>
              </a:xfrm>
              <a:prstGeom prst="rect">
                <a:avLst/>
              </a:prstGeom>
            </p:spPr>
          </p:pic>
        </p:grpSp>
      </p:grpSp>
      <p:grpSp>
        <p:nvGrpSpPr>
          <p:cNvPr id="59" name="Group 58">
            <a:extLst>
              <a:ext uri="{FF2B5EF4-FFF2-40B4-BE49-F238E27FC236}">
                <a16:creationId xmlns:a16="http://schemas.microsoft.com/office/drawing/2014/main" id="{755A0A3D-BCE3-B4F7-2B40-6B9BF2C84C15}"/>
              </a:ext>
            </a:extLst>
          </p:cNvPr>
          <p:cNvGrpSpPr/>
          <p:nvPr/>
        </p:nvGrpSpPr>
        <p:grpSpPr>
          <a:xfrm>
            <a:off x="9101215" y="2072397"/>
            <a:ext cx="2356702" cy="3235751"/>
            <a:chOff x="9101215" y="2072397"/>
            <a:chExt cx="2356702" cy="3235751"/>
          </a:xfrm>
        </p:grpSpPr>
        <p:sp>
          <p:nvSpPr>
            <p:cNvPr id="40" name="Freeform: Shape 39">
              <a:extLst>
                <a:ext uri="{FF2B5EF4-FFF2-40B4-BE49-F238E27FC236}">
                  <a16:creationId xmlns:a16="http://schemas.microsoft.com/office/drawing/2014/main" id="{45F49E8D-D24C-0C34-C578-77434F72FB72}"/>
                </a:ext>
              </a:extLst>
            </p:cNvPr>
            <p:cNvSpPr/>
            <p:nvPr/>
          </p:nvSpPr>
          <p:spPr>
            <a:xfrm>
              <a:off x="9101215" y="2548451"/>
              <a:ext cx="2356702" cy="2759697"/>
            </a:xfrm>
            <a:custGeom>
              <a:avLst/>
              <a:gdLst>
                <a:gd name="csX0" fmla="*/ 1178351 w 2356702"/>
                <a:gd name="csY0" fmla="*/ 0 h 3867347"/>
                <a:gd name="csX1" fmla="*/ 2356702 w 2356702"/>
                <a:gd name="csY1" fmla="*/ 1178351 h 3867347"/>
                <a:gd name="csX2" fmla="*/ 2356702 w 2356702"/>
                <a:gd name="csY2" fmla="*/ 3867347 h 3867347"/>
                <a:gd name="csX3" fmla="*/ 0 w 2356702"/>
                <a:gd name="csY3" fmla="*/ 3867347 h 3867347"/>
                <a:gd name="csX4" fmla="*/ 0 w 2356702"/>
                <a:gd name="csY4" fmla="*/ 1178351 h 3867347"/>
                <a:gd name="csX5" fmla="*/ 1178351 w 2356702"/>
                <a:gd name="csY5" fmla="*/ 0 h 3867347"/>
              </a:gdLst>
              <a:ahLst/>
              <a:cxnLst>
                <a:cxn ang="0">
                  <a:pos x="csX0" y="csY0"/>
                </a:cxn>
                <a:cxn ang="0">
                  <a:pos x="csX1" y="csY1"/>
                </a:cxn>
                <a:cxn ang="0">
                  <a:pos x="csX2" y="csY2"/>
                </a:cxn>
                <a:cxn ang="0">
                  <a:pos x="csX3" y="csY3"/>
                </a:cxn>
                <a:cxn ang="0">
                  <a:pos x="csX4" y="csY4"/>
                </a:cxn>
                <a:cxn ang="0">
                  <a:pos x="csX5" y="csY5"/>
                </a:cxn>
              </a:cxnLst>
              <a:rect l="l" t="t" r="r" b="b"/>
              <a:pathLst>
                <a:path w="2356702" h="3867347">
                  <a:moveTo>
                    <a:pt x="1178351" y="0"/>
                  </a:moveTo>
                  <a:cubicBezTo>
                    <a:pt x="1829136" y="0"/>
                    <a:pt x="2356702" y="527566"/>
                    <a:pt x="2356702" y="1178351"/>
                  </a:cubicBezTo>
                  <a:lnTo>
                    <a:pt x="2356702" y="3867347"/>
                  </a:lnTo>
                  <a:lnTo>
                    <a:pt x="0" y="3867347"/>
                  </a:lnTo>
                  <a:lnTo>
                    <a:pt x="0" y="1178351"/>
                  </a:lnTo>
                  <a:cubicBezTo>
                    <a:pt x="0" y="527566"/>
                    <a:pt x="527566" y="0"/>
                    <a:pt x="1178351" y="0"/>
                  </a:cubicBezTo>
                  <a:close/>
                </a:path>
              </a:pathLst>
            </a:cu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1" name="TextBox 40">
              <a:extLst>
                <a:ext uri="{FF2B5EF4-FFF2-40B4-BE49-F238E27FC236}">
                  <a16:creationId xmlns:a16="http://schemas.microsoft.com/office/drawing/2014/main" id="{2A30B3D0-BBA0-606C-BCD3-6A8C7D52FC5E}"/>
                </a:ext>
              </a:extLst>
            </p:cNvPr>
            <p:cNvSpPr txBox="1"/>
            <p:nvPr/>
          </p:nvSpPr>
          <p:spPr>
            <a:xfrm>
              <a:off x="9136567" y="3184467"/>
              <a:ext cx="2285999" cy="307777"/>
            </a:xfrm>
            <a:prstGeom prst="rect">
              <a:avLst/>
            </a:prstGeom>
            <a:noFill/>
          </p:spPr>
          <p:txBody>
            <a:bodyPr wrap="square" rtlCol="0">
              <a:spAutoFit/>
            </a:bodyPr>
            <a:lstStyle/>
            <a:p>
              <a:pPr algn="ctr"/>
              <a:r>
                <a:rPr lang="vi-VN" sz="1400" b="1" dirty="0">
                  <a:solidFill>
                    <a:schemeClr val="accent5">
                      <a:lumMod val="50000"/>
                    </a:schemeClr>
                  </a:solidFill>
                  <a:latin typeface="Roboto" pitchFamily="2" charset="0"/>
                  <a:ea typeface="Roboto" pitchFamily="2" charset="0"/>
                </a:rPr>
                <a:t>EAC CONNECTION</a:t>
              </a:r>
              <a:endParaRPr lang="en-US" sz="1400" b="1" dirty="0">
                <a:solidFill>
                  <a:schemeClr val="accent5">
                    <a:lumMod val="50000"/>
                  </a:schemeClr>
                </a:solidFill>
                <a:latin typeface="Roboto" pitchFamily="2" charset="0"/>
                <a:ea typeface="Roboto" pitchFamily="2" charset="0"/>
              </a:endParaRPr>
            </a:p>
          </p:txBody>
        </p:sp>
        <p:sp>
          <p:nvSpPr>
            <p:cNvPr id="43" name="TextBox 42">
              <a:extLst>
                <a:ext uri="{FF2B5EF4-FFF2-40B4-BE49-F238E27FC236}">
                  <a16:creationId xmlns:a16="http://schemas.microsoft.com/office/drawing/2014/main" id="{9DC2F4C8-0273-9125-22A3-4D5DBEF671C9}"/>
                </a:ext>
              </a:extLst>
            </p:cNvPr>
            <p:cNvSpPr txBox="1"/>
            <p:nvPr/>
          </p:nvSpPr>
          <p:spPr>
            <a:xfrm>
              <a:off x="9136567" y="3651512"/>
              <a:ext cx="2285999" cy="1169551"/>
            </a:xfrm>
            <a:prstGeom prst="rect">
              <a:avLst/>
            </a:prstGeom>
            <a:noFill/>
          </p:spPr>
          <p:txBody>
            <a:bodyPr wrap="square" rtlCol="0">
              <a:spAutoFit/>
            </a:bodyPr>
            <a:lstStyle/>
            <a:p>
              <a:pPr algn="ctr"/>
              <a:r>
                <a:rPr lang="vi-VN" sz="1400" dirty="0">
                  <a:solidFill>
                    <a:schemeClr val="accent5">
                      <a:lumMod val="50000"/>
                    </a:schemeClr>
                  </a:solidFill>
                  <a:latin typeface="Roboto" pitchFamily="2" charset="0"/>
                  <a:ea typeface="Roboto" pitchFamily="2" charset="0"/>
                </a:rPr>
                <a:t>Kênh kết nối được kiểm soát giữa GoPaperless và RAR/C06; bảo vệ request/response và correlation giao dịch.</a:t>
              </a:r>
              <a:endParaRPr lang="en-US" sz="1400" dirty="0">
                <a:solidFill>
                  <a:schemeClr val="accent5">
                    <a:lumMod val="50000"/>
                  </a:schemeClr>
                </a:solidFill>
                <a:latin typeface="Roboto" pitchFamily="2" charset="0"/>
                <a:ea typeface="Roboto" pitchFamily="2" charset="0"/>
              </a:endParaRPr>
            </a:p>
          </p:txBody>
        </p:sp>
        <p:grpSp>
          <p:nvGrpSpPr>
            <p:cNvPr id="56" name="Group 55">
              <a:extLst>
                <a:ext uri="{FF2B5EF4-FFF2-40B4-BE49-F238E27FC236}">
                  <a16:creationId xmlns:a16="http://schemas.microsoft.com/office/drawing/2014/main" id="{B5C0D53B-0019-F875-6613-DB5B9419B0B1}"/>
                </a:ext>
              </a:extLst>
            </p:cNvPr>
            <p:cNvGrpSpPr/>
            <p:nvPr/>
          </p:nvGrpSpPr>
          <p:grpSpPr>
            <a:xfrm>
              <a:off x="9803513" y="2072397"/>
              <a:ext cx="952107" cy="952107"/>
              <a:chOff x="9803513" y="2072397"/>
              <a:chExt cx="952107" cy="952107"/>
            </a:xfrm>
          </p:grpSpPr>
          <p:sp>
            <p:nvSpPr>
              <p:cNvPr id="44" name="Oval 43">
                <a:extLst>
                  <a:ext uri="{FF2B5EF4-FFF2-40B4-BE49-F238E27FC236}">
                    <a16:creationId xmlns:a16="http://schemas.microsoft.com/office/drawing/2014/main" id="{FD7641F2-D5B1-58A7-6247-339863518826}"/>
                  </a:ext>
                </a:extLst>
              </p:cNvPr>
              <p:cNvSpPr/>
              <p:nvPr/>
            </p:nvSpPr>
            <p:spPr>
              <a:xfrm>
                <a:off x="9803513" y="2072397"/>
                <a:ext cx="952107" cy="952107"/>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2" name="Graphic 51" descr="Social network with solid fill">
                <a:extLst>
                  <a:ext uri="{FF2B5EF4-FFF2-40B4-BE49-F238E27FC236}">
                    <a16:creationId xmlns:a16="http://schemas.microsoft.com/office/drawing/2014/main" id="{974B53B7-00ED-84DF-8F9B-33375F91D1A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892586" y="2151492"/>
                <a:ext cx="809455" cy="809455"/>
              </a:xfrm>
              <a:prstGeom prst="rect">
                <a:avLst/>
              </a:prstGeom>
            </p:spPr>
          </p:pic>
        </p:grpSp>
      </p:grpSp>
      <p:grpSp>
        <p:nvGrpSpPr>
          <p:cNvPr id="3" name="Group 2">
            <a:extLst>
              <a:ext uri="{FF2B5EF4-FFF2-40B4-BE49-F238E27FC236}">
                <a16:creationId xmlns:a16="http://schemas.microsoft.com/office/drawing/2014/main" id="{F7280C17-66FD-E5D5-036D-A1EBD475996F}"/>
              </a:ext>
            </a:extLst>
          </p:cNvPr>
          <p:cNvGrpSpPr/>
          <p:nvPr/>
        </p:nvGrpSpPr>
        <p:grpSpPr>
          <a:xfrm>
            <a:off x="12768455" y="2072397"/>
            <a:ext cx="2356702" cy="3235751"/>
            <a:chOff x="730941" y="2072397"/>
            <a:chExt cx="2356702" cy="3235751"/>
          </a:xfrm>
        </p:grpSpPr>
        <p:sp>
          <p:nvSpPr>
            <p:cNvPr id="5" name="Freeform: Shape 4">
              <a:extLst>
                <a:ext uri="{FF2B5EF4-FFF2-40B4-BE49-F238E27FC236}">
                  <a16:creationId xmlns:a16="http://schemas.microsoft.com/office/drawing/2014/main" id="{5C83DA26-546E-740B-0507-8DD6DBB28029}"/>
                </a:ext>
              </a:extLst>
            </p:cNvPr>
            <p:cNvSpPr/>
            <p:nvPr/>
          </p:nvSpPr>
          <p:spPr>
            <a:xfrm>
              <a:off x="730941" y="2548451"/>
              <a:ext cx="2356702" cy="2759697"/>
            </a:xfrm>
            <a:custGeom>
              <a:avLst/>
              <a:gdLst>
                <a:gd name="csX0" fmla="*/ 1178351 w 2356702"/>
                <a:gd name="csY0" fmla="*/ 0 h 3867347"/>
                <a:gd name="csX1" fmla="*/ 2356702 w 2356702"/>
                <a:gd name="csY1" fmla="*/ 1178351 h 3867347"/>
                <a:gd name="csX2" fmla="*/ 2356702 w 2356702"/>
                <a:gd name="csY2" fmla="*/ 3867347 h 3867347"/>
                <a:gd name="csX3" fmla="*/ 0 w 2356702"/>
                <a:gd name="csY3" fmla="*/ 3867347 h 3867347"/>
                <a:gd name="csX4" fmla="*/ 0 w 2356702"/>
                <a:gd name="csY4" fmla="*/ 1178351 h 3867347"/>
                <a:gd name="csX5" fmla="*/ 1178351 w 2356702"/>
                <a:gd name="csY5" fmla="*/ 0 h 3867347"/>
              </a:gdLst>
              <a:ahLst/>
              <a:cxnLst>
                <a:cxn ang="0">
                  <a:pos x="csX0" y="csY0"/>
                </a:cxn>
                <a:cxn ang="0">
                  <a:pos x="csX1" y="csY1"/>
                </a:cxn>
                <a:cxn ang="0">
                  <a:pos x="csX2" y="csY2"/>
                </a:cxn>
                <a:cxn ang="0">
                  <a:pos x="csX3" y="csY3"/>
                </a:cxn>
                <a:cxn ang="0">
                  <a:pos x="csX4" y="csY4"/>
                </a:cxn>
                <a:cxn ang="0">
                  <a:pos x="csX5" y="csY5"/>
                </a:cxn>
              </a:cxnLst>
              <a:rect l="l" t="t" r="r" b="b"/>
              <a:pathLst>
                <a:path w="2356702" h="3867347">
                  <a:moveTo>
                    <a:pt x="1178351" y="0"/>
                  </a:moveTo>
                  <a:cubicBezTo>
                    <a:pt x="1829136" y="0"/>
                    <a:pt x="2356702" y="527566"/>
                    <a:pt x="2356702" y="1178351"/>
                  </a:cubicBezTo>
                  <a:lnTo>
                    <a:pt x="2356702" y="3867347"/>
                  </a:lnTo>
                  <a:lnTo>
                    <a:pt x="0" y="3867347"/>
                  </a:lnTo>
                  <a:lnTo>
                    <a:pt x="0" y="1178351"/>
                  </a:lnTo>
                  <a:cubicBezTo>
                    <a:pt x="0" y="527566"/>
                    <a:pt x="527566" y="0"/>
                    <a:pt x="1178351" y="0"/>
                  </a:cubicBezTo>
                  <a:close/>
                </a:path>
              </a:pathLst>
            </a:cu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 name="TextBox 7">
              <a:extLst>
                <a:ext uri="{FF2B5EF4-FFF2-40B4-BE49-F238E27FC236}">
                  <a16:creationId xmlns:a16="http://schemas.microsoft.com/office/drawing/2014/main" id="{B1EB06E5-24FE-7408-1AF5-AD0230E20EA5}"/>
                </a:ext>
              </a:extLst>
            </p:cNvPr>
            <p:cNvSpPr txBox="1"/>
            <p:nvPr/>
          </p:nvSpPr>
          <p:spPr>
            <a:xfrm>
              <a:off x="766291" y="3104046"/>
              <a:ext cx="2285999" cy="523220"/>
            </a:xfrm>
            <a:prstGeom prst="rect">
              <a:avLst/>
            </a:prstGeom>
            <a:noFill/>
          </p:spPr>
          <p:txBody>
            <a:bodyPr wrap="square" rtlCol="0">
              <a:spAutoFit/>
            </a:bodyPr>
            <a:lstStyle/>
            <a:p>
              <a:pPr algn="ctr"/>
              <a:r>
                <a:rPr lang="vi-VN" sz="1400" b="1" dirty="0">
                  <a:solidFill>
                    <a:schemeClr val="accent5">
                      <a:lumMod val="50000"/>
                    </a:schemeClr>
                  </a:solidFill>
                  <a:latin typeface="Roboto" pitchFamily="2" charset="0"/>
                  <a:ea typeface="Roboto" pitchFamily="2" charset="0"/>
                </a:rPr>
                <a:t>RAR/CO6</a:t>
              </a:r>
            </a:p>
            <a:p>
              <a:pPr algn="ctr"/>
              <a:r>
                <a:rPr lang="vi-VN" sz="1400" b="1" dirty="0">
                  <a:solidFill>
                    <a:schemeClr val="accent5">
                      <a:lumMod val="50000"/>
                    </a:schemeClr>
                  </a:solidFill>
                  <a:latin typeface="Roboto" pitchFamily="2" charset="0"/>
                  <a:ea typeface="Roboto" pitchFamily="2" charset="0"/>
                </a:rPr>
                <a:t>(SSO &amp; SHARE INFO)</a:t>
              </a:r>
              <a:endParaRPr lang="en-US" sz="1400" b="1" dirty="0">
                <a:solidFill>
                  <a:schemeClr val="accent5">
                    <a:lumMod val="50000"/>
                  </a:schemeClr>
                </a:solidFill>
                <a:latin typeface="Roboto" pitchFamily="2" charset="0"/>
                <a:ea typeface="Roboto" pitchFamily="2" charset="0"/>
              </a:endParaRPr>
            </a:p>
          </p:txBody>
        </p:sp>
        <p:sp>
          <p:nvSpPr>
            <p:cNvPr id="9" name="TextBox 8">
              <a:extLst>
                <a:ext uri="{FF2B5EF4-FFF2-40B4-BE49-F238E27FC236}">
                  <a16:creationId xmlns:a16="http://schemas.microsoft.com/office/drawing/2014/main" id="{A25CFB6D-85D4-98C5-C886-8DFB3F029372}"/>
                </a:ext>
              </a:extLst>
            </p:cNvPr>
            <p:cNvSpPr txBox="1"/>
            <p:nvPr/>
          </p:nvSpPr>
          <p:spPr>
            <a:xfrm>
              <a:off x="766293" y="3651512"/>
              <a:ext cx="2285999" cy="738664"/>
            </a:xfrm>
            <a:prstGeom prst="rect">
              <a:avLst/>
            </a:prstGeom>
            <a:noFill/>
          </p:spPr>
          <p:txBody>
            <a:bodyPr wrap="square" rtlCol="0">
              <a:spAutoFit/>
            </a:bodyPr>
            <a:lstStyle/>
            <a:p>
              <a:pPr algn="ctr"/>
              <a:r>
                <a:rPr lang="vi-VN" sz="1400" dirty="0">
                  <a:solidFill>
                    <a:schemeClr val="accent5">
                      <a:lumMod val="50000"/>
                    </a:schemeClr>
                  </a:solidFill>
                  <a:latin typeface="Roboto" pitchFamily="2" charset="0"/>
                  <a:ea typeface="Roboto" pitchFamily="2" charset="0"/>
                </a:rPr>
                <a:t>Xác thực, tiếp nhận chấp thuận chia sẻ và trả dữ liệu theo phạm vi được đồng ý</a:t>
              </a:r>
              <a:endParaRPr lang="en-US" sz="1400" dirty="0">
                <a:solidFill>
                  <a:schemeClr val="accent5">
                    <a:lumMod val="50000"/>
                  </a:schemeClr>
                </a:solidFill>
                <a:latin typeface="Roboto" pitchFamily="2" charset="0"/>
                <a:ea typeface="Roboto" pitchFamily="2" charset="0"/>
              </a:endParaRPr>
            </a:p>
          </p:txBody>
        </p:sp>
        <p:grpSp>
          <p:nvGrpSpPr>
            <p:cNvPr id="11" name="Group 10">
              <a:extLst>
                <a:ext uri="{FF2B5EF4-FFF2-40B4-BE49-F238E27FC236}">
                  <a16:creationId xmlns:a16="http://schemas.microsoft.com/office/drawing/2014/main" id="{28B51A04-9E3B-B12A-4547-887D81AE1D5C}"/>
                </a:ext>
              </a:extLst>
            </p:cNvPr>
            <p:cNvGrpSpPr/>
            <p:nvPr/>
          </p:nvGrpSpPr>
          <p:grpSpPr>
            <a:xfrm>
              <a:off x="1433239" y="2072397"/>
              <a:ext cx="952107" cy="952107"/>
              <a:chOff x="1433239" y="2072397"/>
              <a:chExt cx="952107" cy="952107"/>
            </a:xfrm>
          </p:grpSpPr>
          <p:sp>
            <p:nvSpPr>
              <p:cNvPr id="12" name="Oval 11">
                <a:extLst>
                  <a:ext uri="{FF2B5EF4-FFF2-40B4-BE49-F238E27FC236}">
                    <a16:creationId xmlns:a16="http://schemas.microsoft.com/office/drawing/2014/main" id="{25167E50-8042-8F89-E4BB-C8174BE80BE3}"/>
                  </a:ext>
                </a:extLst>
              </p:cNvPr>
              <p:cNvSpPr/>
              <p:nvPr/>
            </p:nvSpPr>
            <p:spPr>
              <a:xfrm>
                <a:off x="1433239" y="2072397"/>
                <a:ext cx="952107" cy="952107"/>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Graphic 12" descr="Employee badge with solid fill">
                <a:extLst>
                  <a:ext uri="{FF2B5EF4-FFF2-40B4-BE49-F238E27FC236}">
                    <a16:creationId xmlns:a16="http://schemas.microsoft.com/office/drawing/2014/main" id="{412B8CB6-B8EC-2733-C402-6510A1A92FA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568039" y="2224165"/>
                <a:ext cx="682505" cy="682505"/>
              </a:xfrm>
              <a:prstGeom prst="rect">
                <a:avLst/>
              </a:prstGeom>
            </p:spPr>
          </p:pic>
        </p:grpSp>
      </p:grpSp>
      <p:grpSp>
        <p:nvGrpSpPr>
          <p:cNvPr id="14" name="Group 13">
            <a:extLst>
              <a:ext uri="{FF2B5EF4-FFF2-40B4-BE49-F238E27FC236}">
                <a16:creationId xmlns:a16="http://schemas.microsoft.com/office/drawing/2014/main" id="{AA1492AA-DBDF-CBD5-660D-A157B7603E20}"/>
              </a:ext>
            </a:extLst>
          </p:cNvPr>
          <p:cNvGrpSpPr/>
          <p:nvPr/>
        </p:nvGrpSpPr>
        <p:grpSpPr>
          <a:xfrm>
            <a:off x="15558546" y="2072397"/>
            <a:ext cx="2356702" cy="3235751"/>
            <a:chOff x="3521032" y="2072397"/>
            <a:chExt cx="2356702" cy="3235751"/>
          </a:xfrm>
        </p:grpSpPr>
        <p:sp>
          <p:nvSpPr>
            <p:cNvPr id="15" name="Freeform: Shape 14">
              <a:extLst>
                <a:ext uri="{FF2B5EF4-FFF2-40B4-BE49-F238E27FC236}">
                  <a16:creationId xmlns:a16="http://schemas.microsoft.com/office/drawing/2014/main" id="{BD431D94-BCE9-FB8C-1F8B-E40494B4C60D}"/>
                </a:ext>
              </a:extLst>
            </p:cNvPr>
            <p:cNvSpPr/>
            <p:nvPr/>
          </p:nvSpPr>
          <p:spPr>
            <a:xfrm>
              <a:off x="3521032" y="2548451"/>
              <a:ext cx="2356702" cy="2759697"/>
            </a:xfrm>
            <a:custGeom>
              <a:avLst/>
              <a:gdLst>
                <a:gd name="csX0" fmla="*/ 1178351 w 2356702"/>
                <a:gd name="csY0" fmla="*/ 0 h 3867347"/>
                <a:gd name="csX1" fmla="*/ 2356702 w 2356702"/>
                <a:gd name="csY1" fmla="*/ 1178351 h 3867347"/>
                <a:gd name="csX2" fmla="*/ 2356702 w 2356702"/>
                <a:gd name="csY2" fmla="*/ 3867347 h 3867347"/>
                <a:gd name="csX3" fmla="*/ 0 w 2356702"/>
                <a:gd name="csY3" fmla="*/ 3867347 h 3867347"/>
                <a:gd name="csX4" fmla="*/ 0 w 2356702"/>
                <a:gd name="csY4" fmla="*/ 1178351 h 3867347"/>
                <a:gd name="csX5" fmla="*/ 1178351 w 2356702"/>
                <a:gd name="csY5" fmla="*/ 0 h 3867347"/>
              </a:gdLst>
              <a:ahLst/>
              <a:cxnLst>
                <a:cxn ang="0">
                  <a:pos x="csX0" y="csY0"/>
                </a:cxn>
                <a:cxn ang="0">
                  <a:pos x="csX1" y="csY1"/>
                </a:cxn>
                <a:cxn ang="0">
                  <a:pos x="csX2" y="csY2"/>
                </a:cxn>
                <a:cxn ang="0">
                  <a:pos x="csX3" y="csY3"/>
                </a:cxn>
                <a:cxn ang="0">
                  <a:pos x="csX4" y="csY4"/>
                </a:cxn>
                <a:cxn ang="0">
                  <a:pos x="csX5" y="csY5"/>
                </a:cxn>
              </a:cxnLst>
              <a:rect l="l" t="t" r="r" b="b"/>
              <a:pathLst>
                <a:path w="2356702" h="3867347">
                  <a:moveTo>
                    <a:pt x="1178351" y="0"/>
                  </a:moveTo>
                  <a:cubicBezTo>
                    <a:pt x="1829136" y="0"/>
                    <a:pt x="2356702" y="527566"/>
                    <a:pt x="2356702" y="1178351"/>
                  </a:cubicBezTo>
                  <a:lnTo>
                    <a:pt x="2356702" y="3867347"/>
                  </a:lnTo>
                  <a:lnTo>
                    <a:pt x="0" y="3867347"/>
                  </a:lnTo>
                  <a:lnTo>
                    <a:pt x="0" y="1178351"/>
                  </a:lnTo>
                  <a:cubicBezTo>
                    <a:pt x="0" y="527566"/>
                    <a:pt x="527566" y="0"/>
                    <a:pt x="1178351" y="0"/>
                  </a:cubicBezTo>
                  <a:close/>
                </a:path>
              </a:pathLst>
            </a:cu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5" name="TextBox 24">
              <a:extLst>
                <a:ext uri="{FF2B5EF4-FFF2-40B4-BE49-F238E27FC236}">
                  <a16:creationId xmlns:a16="http://schemas.microsoft.com/office/drawing/2014/main" id="{DC5531FE-F66E-6A82-D1FD-64BBAADD4619}"/>
                </a:ext>
              </a:extLst>
            </p:cNvPr>
            <p:cNvSpPr txBox="1"/>
            <p:nvPr/>
          </p:nvSpPr>
          <p:spPr>
            <a:xfrm>
              <a:off x="3556384" y="3184467"/>
              <a:ext cx="2285999" cy="307777"/>
            </a:xfrm>
            <a:prstGeom prst="rect">
              <a:avLst/>
            </a:prstGeom>
            <a:noFill/>
          </p:spPr>
          <p:txBody>
            <a:bodyPr wrap="square" rtlCol="0">
              <a:spAutoFit/>
            </a:bodyPr>
            <a:lstStyle/>
            <a:p>
              <a:pPr algn="ctr"/>
              <a:r>
                <a:rPr lang="vi-VN" sz="1400" b="1" dirty="0">
                  <a:solidFill>
                    <a:schemeClr val="accent5">
                      <a:lumMod val="50000"/>
                    </a:schemeClr>
                  </a:solidFill>
                  <a:latin typeface="Roboto" pitchFamily="2" charset="0"/>
                  <a:ea typeface="Roboto" pitchFamily="2" charset="0"/>
                </a:rPr>
                <a:t>RSHUB</a:t>
              </a:r>
              <a:endParaRPr lang="en-US" sz="1400" b="1" dirty="0">
                <a:solidFill>
                  <a:schemeClr val="accent5">
                    <a:lumMod val="50000"/>
                  </a:schemeClr>
                </a:solidFill>
                <a:latin typeface="Roboto" pitchFamily="2" charset="0"/>
                <a:ea typeface="Roboto" pitchFamily="2" charset="0"/>
              </a:endParaRPr>
            </a:p>
          </p:txBody>
        </p:sp>
        <p:sp>
          <p:nvSpPr>
            <p:cNvPr id="28" name="TextBox 27">
              <a:extLst>
                <a:ext uri="{FF2B5EF4-FFF2-40B4-BE49-F238E27FC236}">
                  <a16:creationId xmlns:a16="http://schemas.microsoft.com/office/drawing/2014/main" id="{3E193424-B226-302E-464B-EF1FAF3C0F3D}"/>
                </a:ext>
              </a:extLst>
            </p:cNvPr>
            <p:cNvSpPr txBox="1"/>
            <p:nvPr/>
          </p:nvSpPr>
          <p:spPr>
            <a:xfrm>
              <a:off x="3556384" y="3651512"/>
              <a:ext cx="2285999" cy="1169551"/>
            </a:xfrm>
            <a:prstGeom prst="rect">
              <a:avLst/>
            </a:prstGeom>
            <a:noFill/>
          </p:spPr>
          <p:txBody>
            <a:bodyPr wrap="square" rtlCol="0">
              <a:spAutoFit/>
            </a:bodyPr>
            <a:lstStyle/>
            <a:p>
              <a:pPr algn="ctr"/>
              <a:r>
                <a:rPr lang="vi-VN" sz="1400" dirty="0">
                  <a:solidFill>
                    <a:schemeClr val="accent5">
                      <a:lumMod val="50000"/>
                    </a:schemeClr>
                  </a:solidFill>
                  <a:latin typeface="Roboto" pitchFamily="2" charset="0"/>
                  <a:ea typeface="Roboto" pitchFamily="2" charset="0"/>
                </a:rPr>
                <a:t>Điều phối chứng thư số, giao dịch ký số từ xa, callback/event và truy vết; không tham gia luồng Share Info</a:t>
              </a:r>
              <a:endParaRPr lang="en-US" sz="1400" dirty="0">
                <a:solidFill>
                  <a:schemeClr val="accent5">
                    <a:lumMod val="50000"/>
                  </a:schemeClr>
                </a:solidFill>
                <a:latin typeface="Roboto" pitchFamily="2" charset="0"/>
                <a:ea typeface="Roboto" pitchFamily="2" charset="0"/>
              </a:endParaRPr>
            </a:p>
          </p:txBody>
        </p:sp>
        <p:grpSp>
          <p:nvGrpSpPr>
            <p:cNvPr id="31" name="Group 30">
              <a:extLst>
                <a:ext uri="{FF2B5EF4-FFF2-40B4-BE49-F238E27FC236}">
                  <a16:creationId xmlns:a16="http://schemas.microsoft.com/office/drawing/2014/main" id="{0EA93EAA-7185-2A82-0FC7-D4F57B7F3615}"/>
                </a:ext>
              </a:extLst>
            </p:cNvPr>
            <p:cNvGrpSpPr/>
            <p:nvPr/>
          </p:nvGrpSpPr>
          <p:grpSpPr>
            <a:xfrm>
              <a:off x="4223330" y="2072397"/>
              <a:ext cx="952107" cy="952107"/>
              <a:chOff x="4223330" y="2072397"/>
              <a:chExt cx="952107" cy="952107"/>
            </a:xfrm>
          </p:grpSpPr>
          <p:sp>
            <p:nvSpPr>
              <p:cNvPr id="32" name="Oval 31">
                <a:extLst>
                  <a:ext uri="{FF2B5EF4-FFF2-40B4-BE49-F238E27FC236}">
                    <a16:creationId xmlns:a16="http://schemas.microsoft.com/office/drawing/2014/main" id="{C1141F6B-AD4C-6155-FE04-2CBC40D6D3D5}"/>
                  </a:ext>
                </a:extLst>
              </p:cNvPr>
              <p:cNvSpPr/>
              <p:nvPr/>
            </p:nvSpPr>
            <p:spPr>
              <a:xfrm>
                <a:off x="4223330" y="2072397"/>
                <a:ext cx="952107" cy="952107"/>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5" name="Graphic 34" descr="Signature with solid fill">
                <a:extLst>
                  <a:ext uri="{FF2B5EF4-FFF2-40B4-BE49-F238E27FC236}">
                    <a16:creationId xmlns:a16="http://schemas.microsoft.com/office/drawing/2014/main" id="{3DDC84F9-5885-5613-F830-69ECFFE512B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391421" y="2244801"/>
                <a:ext cx="607300" cy="607300"/>
              </a:xfrm>
              <a:prstGeom prst="rect">
                <a:avLst/>
              </a:prstGeom>
            </p:spPr>
          </p:pic>
        </p:grpSp>
      </p:grpSp>
      <p:grpSp>
        <p:nvGrpSpPr>
          <p:cNvPr id="38" name="Group 37">
            <a:extLst>
              <a:ext uri="{FF2B5EF4-FFF2-40B4-BE49-F238E27FC236}">
                <a16:creationId xmlns:a16="http://schemas.microsoft.com/office/drawing/2014/main" id="{6BECCB06-A1DA-0BD6-DEB8-DAFC18DBBC68}"/>
              </a:ext>
            </a:extLst>
          </p:cNvPr>
          <p:cNvGrpSpPr/>
          <p:nvPr/>
        </p:nvGrpSpPr>
        <p:grpSpPr>
          <a:xfrm>
            <a:off x="18348636" y="2072397"/>
            <a:ext cx="2356703" cy="3235751"/>
            <a:chOff x="6311122" y="2072397"/>
            <a:chExt cx="2356703" cy="3235751"/>
          </a:xfrm>
        </p:grpSpPr>
        <p:grpSp>
          <p:nvGrpSpPr>
            <p:cNvPr id="39" name="Group 38">
              <a:extLst>
                <a:ext uri="{FF2B5EF4-FFF2-40B4-BE49-F238E27FC236}">
                  <a16:creationId xmlns:a16="http://schemas.microsoft.com/office/drawing/2014/main" id="{F08239E3-F15B-5348-0FA4-3EABD5EC646F}"/>
                </a:ext>
              </a:extLst>
            </p:cNvPr>
            <p:cNvGrpSpPr/>
            <p:nvPr/>
          </p:nvGrpSpPr>
          <p:grpSpPr>
            <a:xfrm>
              <a:off x="6311122" y="2072397"/>
              <a:ext cx="2356703" cy="3235751"/>
              <a:chOff x="6311122" y="2072397"/>
              <a:chExt cx="2356703" cy="3235751"/>
            </a:xfrm>
          </p:grpSpPr>
          <p:sp>
            <p:nvSpPr>
              <p:cNvPr id="45" name="Freeform: Shape 44">
                <a:extLst>
                  <a:ext uri="{FF2B5EF4-FFF2-40B4-BE49-F238E27FC236}">
                    <a16:creationId xmlns:a16="http://schemas.microsoft.com/office/drawing/2014/main" id="{D257C175-5DF7-137E-6A86-61A5BDF72F34}"/>
                  </a:ext>
                </a:extLst>
              </p:cNvPr>
              <p:cNvSpPr/>
              <p:nvPr/>
            </p:nvSpPr>
            <p:spPr>
              <a:xfrm>
                <a:off x="6311123" y="2548451"/>
                <a:ext cx="2356702" cy="2759697"/>
              </a:xfrm>
              <a:custGeom>
                <a:avLst/>
                <a:gdLst>
                  <a:gd name="csX0" fmla="*/ 1178351 w 2356702"/>
                  <a:gd name="csY0" fmla="*/ 0 h 3867347"/>
                  <a:gd name="csX1" fmla="*/ 2356702 w 2356702"/>
                  <a:gd name="csY1" fmla="*/ 1178351 h 3867347"/>
                  <a:gd name="csX2" fmla="*/ 2356702 w 2356702"/>
                  <a:gd name="csY2" fmla="*/ 3867347 h 3867347"/>
                  <a:gd name="csX3" fmla="*/ 0 w 2356702"/>
                  <a:gd name="csY3" fmla="*/ 3867347 h 3867347"/>
                  <a:gd name="csX4" fmla="*/ 0 w 2356702"/>
                  <a:gd name="csY4" fmla="*/ 1178351 h 3867347"/>
                  <a:gd name="csX5" fmla="*/ 1178351 w 2356702"/>
                  <a:gd name="csY5" fmla="*/ 0 h 3867347"/>
                </a:gdLst>
                <a:ahLst/>
                <a:cxnLst>
                  <a:cxn ang="0">
                    <a:pos x="csX0" y="csY0"/>
                  </a:cxn>
                  <a:cxn ang="0">
                    <a:pos x="csX1" y="csY1"/>
                  </a:cxn>
                  <a:cxn ang="0">
                    <a:pos x="csX2" y="csY2"/>
                  </a:cxn>
                  <a:cxn ang="0">
                    <a:pos x="csX3" y="csY3"/>
                  </a:cxn>
                  <a:cxn ang="0">
                    <a:pos x="csX4" y="csY4"/>
                  </a:cxn>
                  <a:cxn ang="0">
                    <a:pos x="csX5" y="csY5"/>
                  </a:cxn>
                </a:cxnLst>
                <a:rect l="l" t="t" r="r" b="b"/>
                <a:pathLst>
                  <a:path w="2356702" h="3867347">
                    <a:moveTo>
                      <a:pt x="1178351" y="0"/>
                    </a:moveTo>
                    <a:cubicBezTo>
                      <a:pt x="1829136" y="0"/>
                      <a:pt x="2356702" y="527566"/>
                      <a:pt x="2356702" y="1178351"/>
                    </a:cubicBezTo>
                    <a:lnTo>
                      <a:pt x="2356702" y="3867347"/>
                    </a:lnTo>
                    <a:lnTo>
                      <a:pt x="0" y="3867347"/>
                    </a:lnTo>
                    <a:lnTo>
                      <a:pt x="0" y="1178351"/>
                    </a:lnTo>
                    <a:cubicBezTo>
                      <a:pt x="0" y="527566"/>
                      <a:pt x="527566" y="0"/>
                      <a:pt x="1178351" y="0"/>
                    </a:cubicBezTo>
                    <a:close/>
                  </a:path>
                </a:pathLst>
              </a:cu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6" name="TextBox 45">
                <a:extLst>
                  <a:ext uri="{FF2B5EF4-FFF2-40B4-BE49-F238E27FC236}">
                    <a16:creationId xmlns:a16="http://schemas.microsoft.com/office/drawing/2014/main" id="{021BB193-D12B-A069-3B1B-13E48489B929}"/>
                  </a:ext>
                </a:extLst>
              </p:cNvPr>
              <p:cNvSpPr txBox="1"/>
              <p:nvPr/>
            </p:nvSpPr>
            <p:spPr>
              <a:xfrm>
                <a:off x="6311122" y="3171972"/>
                <a:ext cx="2356702" cy="307777"/>
              </a:xfrm>
              <a:prstGeom prst="rect">
                <a:avLst/>
              </a:prstGeom>
              <a:noFill/>
            </p:spPr>
            <p:txBody>
              <a:bodyPr wrap="square" rtlCol="0">
                <a:spAutoFit/>
              </a:bodyPr>
              <a:lstStyle/>
              <a:p>
                <a:pPr algn="ctr"/>
                <a:r>
                  <a:rPr lang="vi-VN" sz="1400" b="1" dirty="0">
                    <a:solidFill>
                      <a:schemeClr val="accent5">
                        <a:lumMod val="50000"/>
                      </a:schemeClr>
                    </a:solidFill>
                    <a:latin typeface="Roboto" pitchFamily="2" charset="0"/>
                    <a:ea typeface="Roboto" pitchFamily="2" charset="0"/>
                  </a:rPr>
                  <a:t>VNeID</a:t>
                </a:r>
                <a:endParaRPr lang="en-US" sz="1400" b="1" dirty="0">
                  <a:solidFill>
                    <a:schemeClr val="accent5">
                      <a:lumMod val="50000"/>
                    </a:schemeClr>
                  </a:solidFill>
                  <a:latin typeface="Roboto" pitchFamily="2" charset="0"/>
                  <a:ea typeface="Roboto" pitchFamily="2" charset="0"/>
                </a:endParaRPr>
              </a:p>
            </p:txBody>
          </p:sp>
          <p:sp>
            <p:nvSpPr>
              <p:cNvPr id="47" name="TextBox 46">
                <a:extLst>
                  <a:ext uri="{FF2B5EF4-FFF2-40B4-BE49-F238E27FC236}">
                    <a16:creationId xmlns:a16="http://schemas.microsoft.com/office/drawing/2014/main" id="{A18E32F4-4506-FFAE-C4CC-F56A8A8B1C03}"/>
                  </a:ext>
                </a:extLst>
              </p:cNvPr>
              <p:cNvSpPr txBox="1"/>
              <p:nvPr/>
            </p:nvSpPr>
            <p:spPr>
              <a:xfrm>
                <a:off x="6346475" y="3651512"/>
                <a:ext cx="2285999" cy="738664"/>
              </a:xfrm>
              <a:prstGeom prst="rect">
                <a:avLst/>
              </a:prstGeom>
              <a:noFill/>
            </p:spPr>
            <p:txBody>
              <a:bodyPr wrap="square" rtlCol="0">
                <a:spAutoFit/>
              </a:bodyPr>
              <a:lstStyle/>
              <a:p>
                <a:pPr algn="ctr"/>
                <a:r>
                  <a:rPr lang="vi-VN" sz="1400" dirty="0">
                    <a:solidFill>
                      <a:schemeClr val="accent5">
                        <a:lumMod val="50000"/>
                      </a:schemeClr>
                    </a:solidFill>
                    <a:latin typeface="Roboto" pitchFamily="2" charset="0"/>
                    <a:ea typeface="Roboto" pitchFamily="2" charset="0"/>
                  </a:rPr>
                  <a:t>Kênh xác thực và ghi nhận hành động chấp thuận/xác nhận của người dùng</a:t>
                </a:r>
                <a:endParaRPr lang="en-US" sz="1400" dirty="0">
                  <a:solidFill>
                    <a:schemeClr val="accent5">
                      <a:lumMod val="50000"/>
                    </a:schemeClr>
                  </a:solidFill>
                  <a:latin typeface="Roboto" pitchFamily="2" charset="0"/>
                  <a:ea typeface="Roboto" pitchFamily="2" charset="0"/>
                </a:endParaRPr>
              </a:p>
            </p:txBody>
          </p:sp>
          <p:sp>
            <p:nvSpPr>
              <p:cNvPr id="49" name="Oval 48">
                <a:extLst>
                  <a:ext uri="{FF2B5EF4-FFF2-40B4-BE49-F238E27FC236}">
                    <a16:creationId xmlns:a16="http://schemas.microsoft.com/office/drawing/2014/main" id="{20B53114-31DB-C637-F479-6EA7AB54766E}"/>
                  </a:ext>
                </a:extLst>
              </p:cNvPr>
              <p:cNvSpPr/>
              <p:nvPr/>
            </p:nvSpPr>
            <p:spPr>
              <a:xfrm>
                <a:off x="7013421" y="2072397"/>
                <a:ext cx="952107" cy="952107"/>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42" name="Picture 41">
              <a:extLst>
                <a:ext uri="{FF2B5EF4-FFF2-40B4-BE49-F238E27FC236}">
                  <a16:creationId xmlns:a16="http://schemas.microsoft.com/office/drawing/2014/main" id="{21C9BE84-067D-E14A-D20A-24C200A22E98}"/>
                </a:ext>
              </a:extLst>
            </p:cNvPr>
            <p:cNvPicPr>
              <a:picLocks noChangeAspect="1"/>
            </p:cNvPicPr>
            <p:nvPr/>
          </p:nvPicPr>
          <p:blipFill>
            <a:blip r:embed="rId10">
              <a:extLst>
                <a:ext uri="{28A0092B-C50C-407E-A947-70E740481C1C}">
                  <a14:useLocalDpi xmlns:a14="http://schemas.microsoft.com/office/drawing/2010/main" val="0"/>
                </a:ext>
              </a:extLst>
            </a:blip>
            <a:srcRect l="29515" t="12062" r="30131" b="12573"/>
            <a:stretch>
              <a:fillRect/>
            </a:stretch>
          </p:blipFill>
          <p:spPr>
            <a:xfrm>
              <a:off x="7196232" y="2260932"/>
              <a:ext cx="586483" cy="575035"/>
            </a:xfrm>
            <a:prstGeom prst="rect">
              <a:avLst/>
            </a:prstGeom>
          </p:spPr>
        </p:pic>
      </p:grpSp>
      <p:grpSp>
        <p:nvGrpSpPr>
          <p:cNvPr id="51" name="Group 50">
            <a:extLst>
              <a:ext uri="{FF2B5EF4-FFF2-40B4-BE49-F238E27FC236}">
                <a16:creationId xmlns:a16="http://schemas.microsoft.com/office/drawing/2014/main" id="{3A5DBA7A-8774-2BC2-6FD3-D7C141150F87}"/>
              </a:ext>
            </a:extLst>
          </p:cNvPr>
          <p:cNvGrpSpPr/>
          <p:nvPr/>
        </p:nvGrpSpPr>
        <p:grpSpPr>
          <a:xfrm>
            <a:off x="21138729" y="2072397"/>
            <a:ext cx="2356702" cy="3235751"/>
            <a:chOff x="9101215" y="2072397"/>
            <a:chExt cx="2356702" cy="3235751"/>
          </a:xfrm>
        </p:grpSpPr>
        <p:grpSp>
          <p:nvGrpSpPr>
            <p:cNvPr id="53" name="Group 52">
              <a:extLst>
                <a:ext uri="{FF2B5EF4-FFF2-40B4-BE49-F238E27FC236}">
                  <a16:creationId xmlns:a16="http://schemas.microsoft.com/office/drawing/2014/main" id="{3505E077-F701-AEBB-913F-6E40BBBC5C30}"/>
                </a:ext>
              </a:extLst>
            </p:cNvPr>
            <p:cNvGrpSpPr/>
            <p:nvPr/>
          </p:nvGrpSpPr>
          <p:grpSpPr>
            <a:xfrm>
              <a:off x="9101215" y="2072397"/>
              <a:ext cx="2356702" cy="3235751"/>
              <a:chOff x="9101215" y="2072397"/>
              <a:chExt cx="2356702" cy="3235751"/>
            </a:xfrm>
          </p:grpSpPr>
          <p:sp>
            <p:nvSpPr>
              <p:cNvPr id="61" name="Freeform: Shape 60">
                <a:extLst>
                  <a:ext uri="{FF2B5EF4-FFF2-40B4-BE49-F238E27FC236}">
                    <a16:creationId xmlns:a16="http://schemas.microsoft.com/office/drawing/2014/main" id="{07B96F2A-EF95-7A7D-9501-393C1A2E58A5}"/>
                  </a:ext>
                </a:extLst>
              </p:cNvPr>
              <p:cNvSpPr/>
              <p:nvPr/>
            </p:nvSpPr>
            <p:spPr>
              <a:xfrm>
                <a:off x="9101215" y="2548451"/>
                <a:ext cx="2356702" cy="2759697"/>
              </a:xfrm>
              <a:custGeom>
                <a:avLst/>
                <a:gdLst>
                  <a:gd name="csX0" fmla="*/ 1178351 w 2356702"/>
                  <a:gd name="csY0" fmla="*/ 0 h 3867347"/>
                  <a:gd name="csX1" fmla="*/ 2356702 w 2356702"/>
                  <a:gd name="csY1" fmla="*/ 1178351 h 3867347"/>
                  <a:gd name="csX2" fmla="*/ 2356702 w 2356702"/>
                  <a:gd name="csY2" fmla="*/ 3867347 h 3867347"/>
                  <a:gd name="csX3" fmla="*/ 0 w 2356702"/>
                  <a:gd name="csY3" fmla="*/ 3867347 h 3867347"/>
                  <a:gd name="csX4" fmla="*/ 0 w 2356702"/>
                  <a:gd name="csY4" fmla="*/ 1178351 h 3867347"/>
                  <a:gd name="csX5" fmla="*/ 1178351 w 2356702"/>
                  <a:gd name="csY5" fmla="*/ 0 h 3867347"/>
                </a:gdLst>
                <a:ahLst/>
                <a:cxnLst>
                  <a:cxn ang="0">
                    <a:pos x="csX0" y="csY0"/>
                  </a:cxn>
                  <a:cxn ang="0">
                    <a:pos x="csX1" y="csY1"/>
                  </a:cxn>
                  <a:cxn ang="0">
                    <a:pos x="csX2" y="csY2"/>
                  </a:cxn>
                  <a:cxn ang="0">
                    <a:pos x="csX3" y="csY3"/>
                  </a:cxn>
                  <a:cxn ang="0">
                    <a:pos x="csX4" y="csY4"/>
                  </a:cxn>
                  <a:cxn ang="0">
                    <a:pos x="csX5" y="csY5"/>
                  </a:cxn>
                </a:cxnLst>
                <a:rect l="l" t="t" r="r" b="b"/>
                <a:pathLst>
                  <a:path w="2356702" h="3867347">
                    <a:moveTo>
                      <a:pt x="1178351" y="0"/>
                    </a:moveTo>
                    <a:cubicBezTo>
                      <a:pt x="1829136" y="0"/>
                      <a:pt x="2356702" y="527566"/>
                      <a:pt x="2356702" y="1178351"/>
                    </a:cubicBezTo>
                    <a:lnTo>
                      <a:pt x="2356702" y="3867347"/>
                    </a:lnTo>
                    <a:lnTo>
                      <a:pt x="0" y="3867347"/>
                    </a:lnTo>
                    <a:lnTo>
                      <a:pt x="0" y="1178351"/>
                    </a:lnTo>
                    <a:cubicBezTo>
                      <a:pt x="0" y="527566"/>
                      <a:pt x="527566" y="0"/>
                      <a:pt x="1178351" y="0"/>
                    </a:cubicBezTo>
                    <a:close/>
                  </a:path>
                </a:pathLst>
              </a:cu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2" name="TextBox 61">
                <a:extLst>
                  <a:ext uri="{FF2B5EF4-FFF2-40B4-BE49-F238E27FC236}">
                    <a16:creationId xmlns:a16="http://schemas.microsoft.com/office/drawing/2014/main" id="{E4439ADD-978D-F49A-607E-7595DF083F38}"/>
                  </a:ext>
                </a:extLst>
              </p:cNvPr>
              <p:cNvSpPr txBox="1"/>
              <p:nvPr/>
            </p:nvSpPr>
            <p:spPr>
              <a:xfrm>
                <a:off x="9136567" y="3184467"/>
                <a:ext cx="2285999" cy="307777"/>
              </a:xfrm>
              <a:prstGeom prst="rect">
                <a:avLst/>
              </a:prstGeom>
              <a:noFill/>
            </p:spPr>
            <p:txBody>
              <a:bodyPr wrap="square" rtlCol="0">
                <a:spAutoFit/>
              </a:bodyPr>
              <a:lstStyle/>
              <a:p>
                <a:pPr algn="ctr"/>
                <a:r>
                  <a:rPr lang="vi-VN" sz="1400" b="1" dirty="0">
                    <a:solidFill>
                      <a:schemeClr val="accent5">
                        <a:lumMod val="50000"/>
                      </a:schemeClr>
                    </a:solidFill>
                    <a:latin typeface="Roboto" pitchFamily="2" charset="0"/>
                    <a:ea typeface="Roboto" pitchFamily="2" charset="0"/>
                  </a:rPr>
                  <a:t>CA PROVIDER</a:t>
                </a:r>
                <a:endParaRPr lang="en-US" sz="1400" b="1" dirty="0">
                  <a:solidFill>
                    <a:schemeClr val="accent5">
                      <a:lumMod val="50000"/>
                    </a:schemeClr>
                  </a:solidFill>
                  <a:latin typeface="Roboto" pitchFamily="2" charset="0"/>
                  <a:ea typeface="Roboto" pitchFamily="2" charset="0"/>
                </a:endParaRPr>
              </a:p>
            </p:txBody>
          </p:sp>
          <p:sp>
            <p:nvSpPr>
              <p:cNvPr id="63" name="TextBox 62">
                <a:extLst>
                  <a:ext uri="{FF2B5EF4-FFF2-40B4-BE49-F238E27FC236}">
                    <a16:creationId xmlns:a16="http://schemas.microsoft.com/office/drawing/2014/main" id="{446B4593-E0A5-8714-DF2B-3D92EBC98BA1}"/>
                  </a:ext>
                </a:extLst>
              </p:cNvPr>
              <p:cNvSpPr txBox="1"/>
              <p:nvPr/>
            </p:nvSpPr>
            <p:spPr>
              <a:xfrm>
                <a:off x="9136567" y="3651512"/>
                <a:ext cx="2285999" cy="738664"/>
              </a:xfrm>
              <a:prstGeom prst="rect">
                <a:avLst/>
              </a:prstGeom>
              <a:noFill/>
            </p:spPr>
            <p:txBody>
              <a:bodyPr wrap="square" rtlCol="0">
                <a:spAutoFit/>
              </a:bodyPr>
              <a:lstStyle/>
              <a:p>
                <a:pPr algn="ctr"/>
                <a:r>
                  <a:rPr lang="vi-VN" sz="1400" dirty="0">
                    <a:solidFill>
                      <a:schemeClr val="accent5">
                        <a:lumMod val="50000"/>
                      </a:schemeClr>
                    </a:solidFill>
                    <a:latin typeface="Roboto" pitchFamily="2" charset="0"/>
                    <a:ea typeface="Roboto" pitchFamily="2" charset="0"/>
                  </a:rPr>
                  <a:t>Cấp chứng thư số, quản lý credential và thực hiện tác vụ ký.</a:t>
                </a:r>
                <a:endParaRPr lang="en-US" sz="1400" dirty="0">
                  <a:solidFill>
                    <a:schemeClr val="accent5">
                      <a:lumMod val="50000"/>
                    </a:schemeClr>
                  </a:solidFill>
                  <a:latin typeface="Roboto" pitchFamily="2" charset="0"/>
                  <a:ea typeface="Roboto" pitchFamily="2" charset="0"/>
                </a:endParaRPr>
              </a:p>
            </p:txBody>
          </p:sp>
          <p:sp>
            <p:nvSpPr>
              <p:cNvPr id="64" name="Oval 63">
                <a:extLst>
                  <a:ext uri="{FF2B5EF4-FFF2-40B4-BE49-F238E27FC236}">
                    <a16:creationId xmlns:a16="http://schemas.microsoft.com/office/drawing/2014/main" id="{F8DC5683-984A-227D-455E-71430432DB90}"/>
                  </a:ext>
                </a:extLst>
              </p:cNvPr>
              <p:cNvSpPr/>
              <p:nvPr/>
            </p:nvSpPr>
            <p:spPr>
              <a:xfrm>
                <a:off x="9803513" y="2072397"/>
                <a:ext cx="952107" cy="952107"/>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60" name="Graphic 59" descr="Diploma with solid fill">
              <a:extLst>
                <a:ext uri="{FF2B5EF4-FFF2-40B4-BE49-F238E27FC236}">
                  <a16:creationId xmlns:a16="http://schemas.microsoft.com/office/drawing/2014/main" id="{1152757F-F619-31F3-63A4-3D44792D31B5}"/>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9918679" y="2202955"/>
              <a:ext cx="721773" cy="721773"/>
            </a:xfrm>
            <a:prstGeom prst="rect">
              <a:avLst/>
            </a:prstGeom>
          </p:spPr>
        </p:pic>
      </p:grpSp>
    </p:spTree>
    <p:extLst>
      <p:ext uri="{BB962C8B-B14F-4D97-AF65-F5344CB8AC3E}">
        <p14:creationId xmlns:p14="http://schemas.microsoft.com/office/powerpoint/2010/main" val="108745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50"/>
                                        <p:tgtEl>
                                          <p:spTgt spid="24"/>
                                        </p:tgtEl>
                                      </p:cBhvr>
                                    </p:animEffect>
                                    <p:anim calcmode="lin" valueType="num">
                                      <p:cBhvr>
                                        <p:cTn id="8" dur="750" fill="hold"/>
                                        <p:tgtEl>
                                          <p:spTgt spid="24"/>
                                        </p:tgtEl>
                                        <p:attrNameLst>
                                          <p:attrName>ppt_x</p:attrName>
                                        </p:attrNameLst>
                                      </p:cBhvr>
                                      <p:tavLst>
                                        <p:tav tm="0">
                                          <p:val>
                                            <p:strVal val="#ppt_x"/>
                                          </p:val>
                                        </p:tav>
                                        <p:tav tm="100000">
                                          <p:val>
                                            <p:strVal val="#ppt_x"/>
                                          </p:val>
                                        </p:tav>
                                      </p:tavLst>
                                    </p:anim>
                                    <p:anim calcmode="lin" valueType="num">
                                      <p:cBhvr>
                                        <p:cTn id="9" dur="75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750"/>
                                        <p:tgtEl>
                                          <p:spTgt spid="57"/>
                                        </p:tgtEl>
                                      </p:cBhvr>
                                    </p:animEffect>
                                    <p:anim calcmode="lin" valueType="num">
                                      <p:cBhvr>
                                        <p:cTn id="13" dur="750" fill="hold"/>
                                        <p:tgtEl>
                                          <p:spTgt spid="57"/>
                                        </p:tgtEl>
                                        <p:attrNameLst>
                                          <p:attrName>ppt_x</p:attrName>
                                        </p:attrNameLst>
                                      </p:cBhvr>
                                      <p:tavLst>
                                        <p:tav tm="0">
                                          <p:val>
                                            <p:strVal val="#ppt_x"/>
                                          </p:val>
                                        </p:tav>
                                        <p:tav tm="100000">
                                          <p:val>
                                            <p:strVal val="#ppt_x"/>
                                          </p:val>
                                        </p:tav>
                                      </p:tavLst>
                                    </p:anim>
                                    <p:anim calcmode="lin" valueType="num">
                                      <p:cBhvr>
                                        <p:cTn id="14" dur="750" fill="hold"/>
                                        <p:tgtEl>
                                          <p:spTgt spid="5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1000"/>
                                        <p:tgtEl>
                                          <p:spTgt spid="58"/>
                                        </p:tgtEl>
                                      </p:cBhvr>
                                    </p:animEffect>
                                    <p:anim calcmode="lin" valueType="num">
                                      <p:cBhvr>
                                        <p:cTn id="18" dur="1000" fill="hold"/>
                                        <p:tgtEl>
                                          <p:spTgt spid="58"/>
                                        </p:tgtEl>
                                        <p:attrNameLst>
                                          <p:attrName>ppt_x</p:attrName>
                                        </p:attrNameLst>
                                      </p:cBhvr>
                                      <p:tavLst>
                                        <p:tav tm="0">
                                          <p:val>
                                            <p:strVal val="#ppt_x"/>
                                          </p:val>
                                        </p:tav>
                                        <p:tav tm="100000">
                                          <p:val>
                                            <p:strVal val="#ppt_x"/>
                                          </p:val>
                                        </p:tav>
                                      </p:tavLst>
                                    </p:anim>
                                    <p:anim calcmode="lin" valueType="num">
                                      <p:cBhvr>
                                        <p:cTn id="19" dur="1000" fill="hold"/>
                                        <p:tgtEl>
                                          <p:spTgt spid="5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1250"/>
                                        <p:tgtEl>
                                          <p:spTgt spid="59"/>
                                        </p:tgtEl>
                                      </p:cBhvr>
                                    </p:animEffect>
                                    <p:anim calcmode="lin" valueType="num">
                                      <p:cBhvr>
                                        <p:cTn id="23" dur="1250" fill="hold"/>
                                        <p:tgtEl>
                                          <p:spTgt spid="59"/>
                                        </p:tgtEl>
                                        <p:attrNameLst>
                                          <p:attrName>ppt_x</p:attrName>
                                        </p:attrNameLst>
                                      </p:cBhvr>
                                      <p:tavLst>
                                        <p:tav tm="0">
                                          <p:val>
                                            <p:strVal val="#ppt_x"/>
                                          </p:val>
                                        </p:tav>
                                        <p:tav tm="100000">
                                          <p:val>
                                            <p:strVal val="#ppt_x"/>
                                          </p:val>
                                        </p:tav>
                                      </p:tavLst>
                                    </p:anim>
                                    <p:anim calcmode="lin" valueType="num">
                                      <p:cBhvr>
                                        <p:cTn id="24" dur="125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7" name="Picture 16" descr="View of skyscrapers">
            <a:extLst>
              <a:ext uri="{FF2B5EF4-FFF2-40B4-BE49-F238E27FC236}">
                <a16:creationId xmlns:a16="http://schemas.microsoft.com/office/drawing/2014/main" id="{FA9301B7-C8CA-109A-554B-762D5D97AB58}"/>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98B3D16F-3E07-5EAE-9BB2-C60986ABD266}"/>
              </a:ext>
            </a:extLst>
          </p:cNvPr>
          <p:cNvGrpSpPr/>
          <p:nvPr/>
        </p:nvGrpSpPr>
        <p:grpSpPr>
          <a:xfrm>
            <a:off x="2368099" y="99283"/>
            <a:ext cx="7455802" cy="1053142"/>
            <a:chOff x="2055444" y="-15661"/>
            <a:chExt cx="7455802" cy="1053142"/>
          </a:xfrm>
        </p:grpSpPr>
        <p:sp>
          <p:nvSpPr>
            <p:cNvPr id="19" name="Oval 18">
              <a:extLst>
                <a:ext uri="{FF2B5EF4-FFF2-40B4-BE49-F238E27FC236}">
                  <a16:creationId xmlns:a16="http://schemas.microsoft.com/office/drawing/2014/main" id="{3A12838C-7B4D-DD60-EE69-03743F1D2CA1}"/>
                </a:ext>
              </a:extLst>
            </p:cNvPr>
            <p:cNvSpPr/>
            <p:nvPr/>
          </p:nvSpPr>
          <p:spPr>
            <a:xfrm>
              <a:off x="8458104" y="-15661"/>
              <a:ext cx="1053142" cy="105314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EC36C3D-D71A-BFA2-B07B-AAE8D3F3ECA1}"/>
                </a:ext>
              </a:extLst>
            </p:cNvPr>
            <p:cNvSpPr/>
            <p:nvPr/>
          </p:nvSpPr>
          <p:spPr>
            <a:xfrm>
              <a:off x="2388791" y="-15661"/>
              <a:ext cx="1053142" cy="105314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FD9FA85-2FA9-59D9-B5A6-EE6BA642DEF8}"/>
                </a:ext>
              </a:extLst>
            </p:cNvPr>
            <p:cNvGrpSpPr/>
            <p:nvPr/>
          </p:nvGrpSpPr>
          <p:grpSpPr>
            <a:xfrm>
              <a:off x="2055444" y="120385"/>
              <a:ext cx="7154543" cy="781050"/>
              <a:chOff x="-707164" y="284988"/>
              <a:chExt cx="3541116" cy="781050"/>
            </a:xfrm>
          </p:grpSpPr>
          <p:sp>
            <p:nvSpPr>
              <p:cNvPr id="22" name="Rectangle: Rounded Corners 21">
                <a:extLst>
                  <a:ext uri="{FF2B5EF4-FFF2-40B4-BE49-F238E27FC236}">
                    <a16:creationId xmlns:a16="http://schemas.microsoft.com/office/drawing/2014/main" id="{884D3739-7029-9DAB-8256-EBAACE532E17}"/>
                  </a:ext>
                </a:extLst>
              </p:cNvPr>
              <p:cNvSpPr/>
              <p:nvPr/>
            </p:nvSpPr>
            <p:spPr>
              <a:xfrm>
                <a:off x="-393068" y="284988"/>
                <a:ext cx="3227020" cy="781050"/>
              </a:xfrm>
              <a:prstGeom prst="roundRect">
                <a:avLst>
                  <a:gd name="adj" fmla="val 5000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7370426F-6242-ED2B-48E8-8F708F7AF8F7}"/>
                  </a:ext>
                </a:extLst>
              </p:cNvPr>
              <p:cNvSpPr txBox="1"/>
              <p:nvPr/>
            </p:nvSpPr>
            <p:spPr>
              <a:xfrm>
                <a:off x="-707164" y="440283"/>
                <a:ext cx="3518278" cy="477054"/>
              </a:xfrm>
              <a:prstGeom prst="rect">
                <a:avLst/>
              </a:prstGeom>
              <a:noFill/>
            </p:spPr>
            <p:txBody>
              <a:bodyPr wrap="square" rtlCol="0">
                <a:spAutoFit/>
              </a:bodyPr>
              <a:lstStyle/>
              <a:p>
                <a:pPr algn="ctr"/>
                <a:r>
                  <a:rPr lang="en-US" sz="2500" b="1" dirty="0">
                    <a:solidFill>
                      <a:schemeClr val="bg1"/>
                    </a:solidFill>
                    <a:latin typeface="Roboto" pitchFamily="2" charset="0"/>
                    <a:ea typeface="Roboto" pitchFamily="2" charset="0"/>
                  </a:rPr>
                  <a:t>VAI TRÒ CÁC BÊN LIÊN QUAN</a:t>
                </a:r>
              </a:p>
            </p:txBody>
          </p:sp>
        </p:grpSp>
      </p:grpSp>
      <p:sp>
        <p:nvSpPr>
          <p:cNvPr id="104" name="Rectangle 103">
            <a:extLst>
              <a:ext uri="{FF2B5EF4-FFF2-40B4-BE49-F238E27FC236}">
                <a16:creationId xmlns:a16="http://schemas.microsoft.com/office/drawing/2014/main" id="{7377EE8F-9E50-BE15-D0FF-3FED1C7AEF8D}"/>
              </a:ext>
            </a:extLst>
          </p:cNvPr>
          <p:cNvSpPr/>
          <p:nvPr/>
        </p:nvSpPr>
        <p:spPr>
          <a:xfrm>
            <a:off x="0" y="4953000"/>
            <a:ext cx="12192000" cy="19050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9" name="Group 68">
            <a:extLst>
              <a:ext uri="{FF2B5EF4-FFF2-40B4-BE49-F238E27FC236}">
                <a16:creationId xmlns:a16="http://schemas.microsoft.com/office/drawing/2014/main" id="{26D4E526-54FD-F26C-76B0-42BBAE2DE287}"/>
              </a:ext>
            </a:extLst>
          </p:cNvPr>
          <p:cNvGrpSpPr/>
          <p:nvPr/>
        </p:nvGrpSpPr>
        <p:grpSpPr>
          <a:xfrm>
            <a:off x="730941" y="2072397"/>
            <a:ext cx="2356702" cy="3235751"/>
            <a:chOff x="730941" y="2072397"/>
            <a:chExt cx="2356702" cy="3235751"/>
          </a:xfrm>
        </p:grpSpPr>
        <p:sp>
          <p:nvSpPr>
            <p:cNvPr id="7" name="Freeform: Shape 6">
              <a:extLst>
                <a:ext uri="{FF2B5EF4-FFF2-40B4-BE49-F238E27FC236}">
                  <a16:creationId xmlns:a16="http://schemas.microsoft.com/office/drawing/2014/main" id="{EFD48E3D-C57F-D0CD-827D-98820EC04B0C}"/>
                </a:ext>
              </a:extLst>
            </p:cNvPr>
            <p:cNvSpPr/>
            <p:nvPr/>
          </p:nvSpPr>
          <p:spPr>
            <a:xfrm>
              <a:off x="730941" y="2548451"/>
              <a:ext cx="2356702" cy="2759697"/>
            </a:xfrm>
            <a:custGeom>
              <a:avLst/>
              <a:gdLst>
                <a:gd name="csX0" fmla="*/ 1178351 w 2356702"/>
                <a:gd name="csY0" fmla="*/ 0 h 3867347"/>
                <a:gd name="csX1" fmla="*/ 2356702 w 2356702"/>
                <a:gd name="csY1" fmla="*/ 1178351 h 3867347"/>
                <a:gd name="csX2" fmla="*/ 2356702 w 2356702"/>
                <a:gd name="csY2" fmla="*/ 3867347 h 3867347"/>
                <a:gd name="csX3" fmla="*/ 0 w 2356702"/>
                <a:gd name="csY3" fmla="*/ 3867347 h 3867347"/>
                <a:gd name="csX4" fmla="*/ 0 w 2356702"/>
                <a:gd name="csY4" fmla="*/ 1178351 h 3867347"/>
                <a:gd name="csX5" fmla="*/ 1178351 w 2356702"/>
                <a:gd name="csY5" fmla="*/ 0 h 3867347"/>
              </a:gdLst>
              <a:ahLst/>
              <a:cxnLst>
                <a:cxn ang="0">
                  <a:pos x="csX0" y="csY0"/>
                </a:cxn>
                <a:cxn ang="0">
                  <a:pos x="csX1" y="csY1"/>
                </a:cxn>
                <a:cxn ang="0">
                  <a:pos x="csX2" y="csY2"/>
                </a:cxn>
                <a:cxn ang="0">
                  <a:pos x="csX3" y="csY3"/>
                </a:cxn>
                <a:cxn ang="0">
                  <a:pos x="csX4" y="csY4"/>
                </a:cxn>
                <a:cxn ang="0">
                  <a:pos x="csX5" y="csY5"/>
                </a:cxn>
              </a:cxnLst>
              <a:rect l="l" t="t" r="r" b="b"/>
              <a:pathLst>
                <a:path w="2356702" h="3867347">
                  <a:moveTo>
                    <a:pt x="1178351" y="0"/>
                  </a:moveTo>
                  <a:cubicBezTo>
                    <a:pt x="1829136" y="0"/>
                    <a:pt x="2356702" y="527566"/>
                    <a:pt x="2356702" y="1178351"/>
                  </a:cubicBezTo>
                  <a:lnTo>
                    <a:pt x="2356702" y="3867347"/>
                  </a:lnTo>
                  <a:lnTo>
                    <a:pt x="0" y="3867347"/>
                  </a:lnTo>
                  <a:lnTo>
                    <a:pt x="0" y="1178351"/>
                  </a:lnTo>
                  <a:cubicBezTo>
                    <a:pt x="0" y="527566"/>
                    <a:pt x="527566" y="0"/>
                    <a:pt x="1178351" y="0"/>
                  </a:cubicBezTo>
                  <a:close/>
                </a:path>
              </a:pathLst>
            </a:cu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 name="TextBox 3">
              <a:extLst>
                <a:ext uri="{FF2B5EF4-FFF2-40B4-BE49-F238E27FC236}">
                  <a16:creationId xmlns:a16="http://schemas.microsoft.com/office/drawing/2014/main" id="{8484CCEA-B70F-3BB7-BD5D-9B41FFE806CE}"/>
                </a:ext>
              </a:extLst>
            </p:cNvPr>
            <p:cNvSpPr txBox="1"/>
            <p:nvPr/>
          </p:nvSpPr>
          <p:spPr>
            <a:xfrm>
              <a:off x="766291" y="3104046"/>
              <a:ext cx="2285999" cy="523220"/>
            </a:xfrm>
            <a:prstGeom prst="rect">
              <a:avLst/>
            </a:prstGeom>
            <a:noFill/>
          </p:spPr>
          <p:txBody>
            <a:bodyPr wrap="square" rtlCol="0">
              <a:spAutoFit/>
            </a:bodyPr>
            <a:lstStyle/>
            <a:p>
              <a:pPr algn="ctr"/>
              <a:r>
                <a:rPr lang="vi-VN" sz="1400" b="1" dirty="0">
                  <a:solidFill>
                    <a:schemeClr val="accent5">
                      <a:lumMod val="50000"/>
                    </a:schemeClr>
                  </a:solidFill>
                  <a:latin typeface="Roboto" pitchFamily="2" charset="0"/>
                  <a:ea typeface="Roboto" pitchFamily="2" charset="0"/>
                </a:rPr>
                <a:t>RAR/CO6</a:t>
              </a:r>
            </a:p>
            <a:p>
              <a:pPr algn="ctr"/>
              <a:r>
                <a:rPr lang="vi-VN" sz="1400" b="1" dirty="0">
                  <a:solidFill>
                    <a:schemeClr val="accent5">
                      <a:lumMod val="50000"/>
                    </a:schemeClr>
                  </a:solidFill>
                  <a:latin typeface="Roboto" pitchFamily="2" charset="0"/>
                  <a:ea typeface="Roboto" pitchFamily="2" charset="0"/>
                </a:rPr>
                <a:t>(SSO &amp; SHARE INFO)</a:t>
              </a:r>
              <a:endParaRPr lang="en-US" sz="1400" b="1" dirty="0">
                <a:solidFill>
                  <a:schemeClr val="accent5">
                    <a:lumMod val="50000"/>
                  </a:schemeClr>
                </a:solidFill>
                <a:latin typeface="Roboto" pitchFamily="2" charset="0"/>
                <a:ea typeface="Roboto" pitchFamily="2" charset="0"/>
              </a:endParaRPr>
            </a:p>
          </p:txBody>
        </p:sp>
        <p:sp>
          <p:nvSpPr>
            <p:cNvPr id="10" name="TextBox 9">
              <a:extLst>
                <a:ext uri="{FF2B5EF4-FFF2-40B4-BE49-F238E27FC236}">
                  <a16:creationId xmlns:a16="http://schemas.microsoft.com/office/drawing/2014/main" id="{9DCA4074-E66E-4DB4-45FC-81EB68786CCD}"/>
                </a:ext>
              </a:extLst>
            </p:cNvPr>
            <p:cNvSpPr txBox="1"/>
            <p:nvPr/>
          </p:nvSpPr>
          <p:spPr>
            <a:xfrm>
              <a:off x="766293" y="3651512"/>
              <a:ext cx="2285999" cy="738664"/>
            </a:xfrm>
            <a:prstGeom prst="rect">
              <a:avLst/>
            </a:prstGeom>
            <a:noFill/>
          </p:spPr>
          <p:txBody>
            <a:bodyPr wrap="square" rtlCol="0">
              <a:spAutoFit/>
            </a:bodyPr>
            <a:lstStyle/>
            <a:p>
              <a:pPr algn="ctr"/>
              <a:r>
                <a:rPr lang="vi-VN" sz="1400" dirty="0">
                  <a:solidFill>
                    <a:schemeClr val="accent5">
                      <a:lumMod val="50000"/>
                    </a:schemeClr>
                  </a:solidFill>
                  <a:latin typeface="Roboto" pitchFamily="2" charset="0"/>
                  <a:ea typeface="Roboto" pitchFamily="2" charset="0"/>
                </a:rPr>
                <a:t>Xác thực, tiếp nhận chấp thuận chia sẻ và trả dữ liệu theo phạm vi được đồng ý</a:t>
              </a:r>
              <a:endParaRPr lang="en-US" sz="1400" dirty="0">
                <a:solidFill>
                  <a:schemeClr val="accent5">
                    <a:lumMod val="50000"/>
                  </a:schemeClr>
                </a:solidFill>
                <a:latin typeface="Roboto" pitchFamily="2" charset="0"/>
                <a:ea typeface="Roboto" pitchFamily="2" charset="0"/>
              </a:endParaRPr>
            </a:p>
          </p:txBody>
        </p:sp>
        <p:grpSp>
          <p:nvGrpSpPr>
            <p:cNvPr id="68" name="Group 67">
              <a:extLst>
                <a:ext uri="{FF2B5EF4-FFF2-40B4-BE49-F238E27FC236}">
                  <a16:creationId xmlns:a16="http://schemas.microsoft.com/office/drawing/2014/main" id="{DC6733EC-A2F8-F409-A56E-46A136E0D4D7}"/>
                </a:ext>
              </a:extLst>
            </p:cNvPr>
            <p:cNvGrpSpPr/>
            <p:nvPr/>
          </p:nvGrpSpPr>
          <p:grpSpPr>
            <a:xfrm>
              <a:off x="1433239" y="2072397"/>
              <a:ext cx="952107" cy="952107"/>
              <a:chOff x="1433239" y="2072397"/>
              <a:chExt cx="952107" cy="952107"/>
            </a:xfrm>
          </p:grpSpPr>
          <p:sp>
            <p:nvSpPr>
              <p:cNvPr id="2" name="Oval 1">
                <a:extLst>
                  <a:ext uri="{FF2B5EF4-FFF2-40B4-BE49-F238E27FC236}">
                    <a16:creationId xmlns:a16="http://schemas.microsoft.com/office/drawing/2014/main" id="{7D44D633-804B-929D-3249-64A020A7AE5B}"/>
                  </a:ext>
                </a:extLst>
              </p:cNvPr>
              <p:cNvSpPr/>
              <p:nvPr/>
            </p:nvSpPr>
            <p:spPr>
              <a:xfrm>
                <a:off x="1433239" y="2072397"/>
                <a:ext cx="952107" cy="952107"/>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1" name="Graphic 60" descr="Employee badge with solid fill">
                <a:extLst>
                  <a:ext uri="{FF2B5EF4-FFF2-40B4-BE49-F238E27FC236}">
                    <a16:creationId xmlns:a16="http://schemas.microsoft.com/office/drawing/2014/main" id="{D3D92B83-239F-E000-F0FD-B22D6860F81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568039" y="2224165"/>
                <a:ext cx="682505" cy="682505"/>
              </a:xfrm>
              <a:prstGeom prst="rect">
                <a:avLst/>
              </a:prstGeom>
            </p:spPr>
          </p:pic>
        </p:grpSp>
      </p:grpSp>
      <p:grpSp>
        <p:nvGrpSpPr>
          <p:cNvPr id="71" name="Group 70">
            <a:extLst>
              <a:ext uri="{FF2B5EF4-FFF2-40B4-BE49-F238E27FC236}">
                <a16:creationId xmlns:a16="http://schemas.microsoft.com/office/drawing/2014/main" id="{7705C11F-ABE9-A701-AE3C-753F91B88744}"/>
              </a:ext>
            </a:extLst>
          </p:cNvPr>
          <p:cNvGrpSpPr/>
          <p:nvPr/>
        </p:nvGrpSpPr>
        <p:grpSpPr>
          <a:xfrm>
            <a:off x="3521032" y="2072397"/>
            <a:ext cx="2356702" cy="3235751"/>
            <a:chOff x="3521032" y="2072397"/>
            <a:chExt cx="2356702" cy="3235751"/>
          </a:xfrm>
        </p:grpSpPr>
        <p:sp>
          <p:nvSpPr>
            <p:cNvPr id="26" name="Freeform: Shape 25">
              <a:extLst>
                <a:ext uri="{FF2B5EF4-FFF2-40B4-BE49-F238E27FC236}">
                  <a16:creationId xmlns:a16="http://schemas.microsoft.com/office/drawing/2014/main" id="{557877E2-B298-CCE3-5F49-FB94C2E030C0}"/>
                </a:ext>
              </a:extLst>
            </p:cNvPr>
            <p:cNvSpPr/>
            <p:nvPr/>
          </p:nvSpPr>
          <p:spPr>
            <a:xfrm>
              <a:off x="3521032" y="2548451"/>
              <a:ext cx="2356702" cy="2759697"/>
            </a:xfrm>
            <a:custGeom>
              <a:avLst/>
              <a:gdLst>
                <a:gd name="csX0" fmla="*/ 1178351 w 2356702"/>
                <a:gd name="csY0" fmla="*/ 0 h 3867347"/>
                <a:gd name="csX1" fmla="*/ 2356702 w 2356702"/>
                <a:gd name="csY1" fmla="*/ 1178351 h 3867347"/>
                <a:gd name="csX2" fmla="*/ 2356702 w 2356702"/>
                <a:gd name="csY2" fmla="*/ 3867347 h 3867347"/>
                <a:gd name="csX3" fmla="*/ 0 w 2356702"/>
                <a:gd name="csY3" fmla="*/ 3867347 h 3867347"/>
                <a:gd name="csX4" fmla="*/ 0 w 2356702"/>
                <a:gd name="csY4" fmla="*/ 1178351 h 3867347"/>
                <a:gd name="csX5" fmla="*/ 1178351 w 2356702"/>
                <a:gd name="csY5" fmla="*/ 0 h 3867347"/>
              </a:gdLst>
              <a:ahLst/>
              <a:cxnLst>
                <a:cxn ang="0">
                  <a:pos x="csX0" y="csY0"/>
                </a:cxn>
                <a:cxn ang="0">
                  <a:pos x="csX1" y="csY1"/>
                </a:cxn>
                <a:cxn ang="0">
                  <a:pos x="csX2" y="csY2"/>
                </a:cxn>
                <a:cxn ang="0">
                  <a:pos x="csX3" y="csY3"/>
                </a:cxn>
                <a:cxn ang="0">
                  <a:pos x="csX4" y="csY4"/>
                </a:cxn>
                <a:cxn ang="0">
                  <a:pos x="csX5" y="csY5"/>
                </a:cxn>
              </a:cxnLst>
              <a:rect l="l" t="t" r="r" b="b"/>
              <a:pathLst>
                <a:path w="2356702" h="3867347">
                  <a:moveTo>
                    <a:pt x="1178351" y="0"/>
                  </a:moveTo>
                  <a:cubicBezTo>
                    <a:pt x="1829136" y="0"/>
                    <a:pt x="2356702" y="527566"/>
                    <a:pt x="2356702" y="1178351"/>
                  </a:cubicBezTo>
                  <a:lnTo>
                    <a:pt x="2356702" y="3867347"/>
                  </a:lnTo>
                  <a:lnTo>
                    <a:pt x="0" y="3867347"/>
                  </a:lnTo>
                  <a:lnTo>
                    <a:pt x="0" y="1178351"/>
                  </a:lnTo>
                  <a:cubicBezTo>
                    <a:pt x="0" y="527566"/>
                    <a:pt x="527566" y="0"/>
                    <a:pt x="1178351" y="0"/>
                  </a:cubicBezTo>
                  <a:close/>
                </a:path>
              </a:pathLst>
            </a:cu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7" name="TextBox 26">
              <a:extLst>
                <a:ext uri="{FF2B5EF4-FFF2-40B4-BE49-F238E27FC236}">
                  <a16:creationId xmlns:a16="http://schemas.microsoft.com/office/drawing/2014/main" id="{316C4071-0F9D-8A5A-0B33-FDA17748EAC7}"/>
                </a:ext>
              </a:extLst>
            </p:cNvPr>
            <p:cNvSpPr txBox="1"/>
            <p:nvPr/>
          </p:nvSpPr>
          <p:spPr>
            <a:xfrm>
              <a:off x="3556384" y="3184467"/>
              <a:ext cx="2285999" cy="307777"/>
            </a:xfrm>
            <a:prstGeom prst="rect">
              <a:avLst/>
            </a:prstGeom>
            <a:noFill/>
          </p:spPr>
          <p:txBody>
            <a:bodyPr wrap="square" rtlCol="0">
              <a:spAutoFit/>
            </a:bodyPr>
            <a:lstStyle/>
            <a:p>
              <a:pPr algn="ctr"/>
              <a:r>
                <a:rPr lang="vi-VN" sz="1400" b="1" dirty="0">
                  <a:solidFill>
                    <a:schemeClr val="accent5">
                      <a:lumMod val="50000"/>
                    </a:schemeClr>
                  </a:solidFill>
                  <a:latin typeface="Roboto" pitchFamily="2" charset="0"/>
                  <a:ea typeface="Roboto" pitchFamily="2" charset="0"/>
                </a:rPr>
                <a:t>RSHUB</a:t>
              </a:r>
              <a:endParaRPr lang="en-US" sz="1400" b="1" dirty="0">
                <a:solidFill>
                  <a:schemeClr val="accent5">
                    <a:lumMod val="50000"/>
                  </a:schemeClr>
                </a:solidFill>
                <a:latin typeface="Roboto" pitchFamily="2" charset="0"/>
                <a:ea typeface="Roboto" pitchFamily="2" charset="0"/>
              </a:endParaRPr>
            </a:p>
          </p:txBody>
        </p:sp>
        <p:sp>
          <p:nvSpPr>
            <p:cNvPr id="29" name="TextBox 28">
              <a:extLst>
                <a:ext uri="{FF2B5EF4-FFF2-40B4-BE49-F238E27FC236}">
                  <a16:creationId xmlns:a16="http://schemas.microsoft.com/office/drawing/2014/main" id="{29E4EF10-295A-9CAF-1521-797146C06BCF}"/>
                </a:ext>
              </a:extLst>
            </p:cNvPr>
            <p:cNvSpPr txBox="1"/>
            <p:nvPr/>
          </p:nvSpPr>
          <p:spPr>
            <a:xfrm>
              <a:off x="3556384" y="3651512"/>
              <a:ext cx="2285999" cy="1169551"/>
            </a:xfrm>
            <a:prstGeom prst="rect">
              <a:avLst/>
            </a:prstGeom>
            <a:noFill/>
          </p:spPr>
          <p:txBody>
            <a:bodyPr wrap="square" rtlCol="0">
              <a:spAutoFit/>
            </a:bodyPr>
            <a:lstStyle/>
            <a:p>
              <a:pPr algn="ctr"/>
              <a:r>
                <a:rPr lang="vi-VN" sz="1400" dirty="0">
                  <a:solidFill>
                    <a:schemeClr val="accent5">
                      <a:lumMod val="50000"/>
                    </a:schemeClr>
                  </a:solidFill>
                  <a:latin typeface="Roboto" pitchFamily="2" charset="0"/>
                  <a:ea typeface="Roboto" pitchFamily="2" charset="0"/>
                </a:rPr>
                <a:t>Điều phối chứng thư số, giao dịch ký số từ xa, callback/event và truy vết; không tham gia luồng Share Info</a:t>
              </a:r>
              <a:endParaRPr lang="en-US" sz="1400" dirty="0">
                <a:solidFill>
                  <a:schemeClr val="accent5">
                    <a:lumMod val="50000"/>
                  </a:schemeClr>
                </a:solidFill>
                <a:latin typeface="Roboto" pitchFamily="2" charset="0"/>
                <a:ea typeface="Roboto" pitchFamily="2" charset="0"/>
              </a:endParaRPr>
            </a:p>
          </p:txBody>
        </p:sp>
        <p:grpSp>
          <p:nvGrpSpPr>
            <p:cNvPr id="70" name="Group 69">
              <a:extLst>
                <a:ext uri="{FF2B5EF4-FFF2-40B4-BE49-F238E27FC236}">
                  <a16:creationId xmlns:a16="http://schemas.microsoft.com/office/drawing/2014/main" id="{A755BC0E-1050-9CCF-99E3-00C3BC8A07E7}"/>
                </a:ext>
              </a:extLst>
            </p:cNvPr>
            <p:cNvGrpSpPr/>
            <p:nvPr/>
          </p:nvGrpSpPr>
          <p:grpSpPr>
            <a:xfrm>
              <a:off x="4223330" y="2072397"/>
              <a:ext cx="952107" cy="952107"/>
              <a:chOff x="4223330" y="2072397"/>
              <a:chExt cx="952107" cy="952107"/>
            </a:xfrm>
          </p:grpSpPr>
          <p:sp>
            <p:nvSpPr>
              <p:cNvPr id="30" name="Oval 29">
                <a:extLst>
                  <a:ext uri="{FF2B5EF4-FFF2-40B4-BE49-F238E27FC236}">
                    <a16:creationId xmlns:a16="http://schemas.microsoft.com/office/drawing/2014/main" id="{70EFD7C8-C348-FD3C-303F-C837652F5569}"/>
                  </a:ext>
                </a:extLst>
              </p:cNvPr>
              <p:cNvSpPr/>
              <p:nvPr/>
            </p:nvSpPr>
            <p:spPr>
              <a:xfrm>
                <a:off x="4223330" y="2072397"/>
                <a:ext cx="952107" cy="952107"/>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Graphic 62" descr="Signature with solid fill">
                <a:extLst>
                  <a:ext uri="{FF2B5EF4-FFF2-40B4-BE49-F238E27FC236}">
                    <a16:creationId xmlns:a16="http://schemas.microsoft.com/office/drawing/2014/main" id="{41BDA16E-5DF0-14ED-E909-9FF260F0809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91421" y="2244801"/>
                <a:ext cx="607300" cy="607300"/>
              </a:xfrm>
              <a:prstGeom prst="rect">
                <a:avLst/>
              </a:prstGeom>
            </p:spPr>
          </p:pic>
        </p:grpSp>
      </p:grpSp>
      <p:grpSp>
        <p:nvGrpSpPr>
          <p:cNvPr id="72" name="Group 71">
            <a:extLst>
              <a:ext uri="{FF2B5EF4-FFF2-40B4-BE49-F238E27FC236}">
                <a16:creationId xmlns:a16="http://schemas.microsoft.com/office/drawing/2014/main" id="{6A8ED67D-E319-00D0-EEA7-C3B86EDA903E}"/>
              </a:ext>
            </a:extLst>
          </p:cNvPr>
          <p:cNvGrpSpPr/>
          <p:nvPr/>
        </p:nvGrpSpPr>
        <p:grpSpPr>
          <a:xfrm>
            <a:off x="6311122" y="2072397"/>
            <a:ext cx="2356703" cy="3235751"/>
            <a:chOff x="6311122" y="2072397"/>
            <a:chExt cx="2356703" cy="3235751"/>
          </a:xfrm>
        </p:grpSpPr>
        <p:grpSp>
          <p:nvGrpSpPr>
            <p:cNvPr id="58" name="Group 57">
              <a:extLst>
                <a:ext uri="{FF2B5EF4-FFF2-40B4-BE49-F238E27FC236}">
                  <a16:creationId xmlns:a16="http://schemas.microsoft.com/office/drawing/2014/main" id="{F0BDC82E-711C-8A82-9509-E1CCE1793ED0}"/>
                </a:ext>
              </a:extLst>
            </p:cNvPr>
            <p:cNvGrpSpPr/>
            <p:nvPr/>
          </p:nvGrpSpPr>
          <p:grpSpPr>
            <a:xfrm>
              <a:off x="6311122" y="2072397"/>
              <a:ext cx="2356703" cy="3235751"/>
              <a:chOff x="6311122" y="2072397"/>
              <a:chExt cx="2356703" cy="3235751"/>
            </a:xfrm>
          </p:grpSpPr>
          <p:sp>
            <p:nvSpPr>
              <p:cNvPr id="33" name="Freeform: Shape 32">
                <a:extLst>
                  <a:ext uri="{FF2B5EF4-FFF2-40B4-BE49-F238E27FC236}">
                    <a16:creationId xmlns:a16="http://schemas.microsoft.com/office/drawing/2014/main" id="{0D809ADF-6DDC-B006-7296-AE3D5272ED7E}"/>
                  </a:ext>
                </a:extLst>
              </p:cNvPr>
              <p:cNvSpPr/>
              <p:nvPr/>
            </p:nvSpPr>
            <p:spPr>
              <a:xfrm>
                <a:off x="6311123" y="2548451"/>
                <a:ext cx="2356702" cy="2759697"/>
              </a:xfrm>
              <a:custGeom>
                <a:avLst/>
                <a:gdLst>
                  <a:gd name="csX0" fmla="*/ 1178351 w 2356702"/>
                  <a:gd name="csY0" fmla="*/ 0 h 3867347"/>
                  <a:gd name="csX1" fmla="*/ 2356702 w 2356702"/>
                  <a:gd name="csY1" fmla="*/ 1178351 h 3867347"/>
                  <a:gd name="csX2" fmla="*/ 2356702 w 2356702"/>
                  <a:gd name="csY2" fmla="*/ 3867347 h 3867347"/>
                  <a:gd name="csX3" fmla="*/ 0 w 2356702"/>
                  <a:gd name="csY3" fmla="*/ 3867347 h 3867347"/>
                  <a:gd name="csX4" fmla="*/ 0 w 2356702"/>
                  <a:gd name="csY4" fmla="*/ 1178351 h 3867347"/>
                  <a:gd name="csX5" fmla="*/ 1178351 w 2356702"/>
                  <a:gd name="csY5" fmla="*/ 0 h 3867347"/>
                </a:gdLst>
                <a:ahLst/>
                <a:cxnLst>
                  <a:cxn ang="0">
                    <a:pos x="csX0" y="csY0"/>
                  </a:cxn>
                  <a:cxn ang="0">
                    <a:pos x="csX1" y="csY1"/>
                  </a:cxn>
                  <a:cxn ang="0">
                    <a:pos x="csX2" y="csY2"/>
                  </a:cxn>
                  <a:cxn ang="0">
                    <a:pos x="csX3" y="csY3"/>
                  </a:cxn>
                  <a:cxn ang="0">
                    <a:pos x="csX4" y="csY4"/>
                  </a:cxn>
                  <a:cxn ang="0">
                    <a:pos x="csX5" y="csY5"/>
                  </a:cxn>
                </a:cxnLst>
                <a:rect l="l" t="t" r="r" b="b"/>
                <a:pathLst>
                  <a:path w="2356702" h="3867347">
                    <a:moveTo>
                      <a:pt x="1178351" y="0"/>
                    </a:moveTo>
                    <a:cubicBezTo>
                      <a:pt x="1829136" y="0"/>
                      <a:pt x="2356702" y="527566"/>
                      <a:pt x="2356702" y="1178351"/>
                    </a:cubicBezTo>
                    <a:lnTo>
                      <a:pt x="2356702" y="3867347"/>
                    </a:lnTo>
                    <a:lnTo>
                      <a:pt x="0" y="3867347"/>
                    </a:lnTo>
                    <a:lnTo>
                      <a:pt x="0" y="1178351"/>
                    </a:lnTo>
                    <a:cubicBezTo>
                      <a:pt x="0" y="527566"/>
                      <a:pt x="527566" y="0"/>
                      <a:pt x="1178351" y="0"/>
                    </a:cubicBezTo>
                    <a:close/>
                  </a:path>
                </a:pathLst>
              </a:cu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34" name="TextBox 33">
                <a:extLst>
                  <a:ext uri="{FF2B5EF4-FFF2-40B4-BE49-F238E27FC236}">
                    <a16:creationId xmlns:a16="http://schemas.microsoft.com/office/drawing/2014/main" id="{E6359AF7-4141-30D6-E603-B05D99315798}"/>
                  </a:ext>
                </a:extLst>
              </p:cNvPr>
              <p:cNvSpPr txBox="1"/>
              <p:nvPr/>
            </p:nvSpPr>
            <p:spPr>
              <a:xfrm>
                <a:off x="6311122" y="3171972"/>
                <a:ext cx="2356702" cy="307777"/>
              </a:xfrm>
              <a:prstGeom prst="rect">
                <a:avLst/>
              </a:prstGeom>
              <a:noFill/>
            </p:spPr>
            <p:txBody>
              <a:bodyPr wrap="square" rtlCol="0">
                <a:spAutoFit/>
              </a:bodyPr>
              <a:lstStyle/>
              <a:p>
                <a:pPr algn="ctr"/>
                <a:r>
                  <a:rPr lang="vi-VN" sz="1400" b="1" dirty="0">
                    <a:solidFill>
                      <a:schemeClr val="accent5">
                        <a:lumMod val="50000"/>
                      </a:schemeClr>
                    </a:solidFill>
                    <a:latin typeface="Roboto" pitchFamily="2" charset="0"/>
                    <a:ea typeface="Roboto" pitchFamily="2" charset="0"/>
                  </a:rPr>
                  <a:t>VNeID</a:t>
                </a:r>
                <a:endParaRPr lang="en-US" sz="1400" b="1" dirty="0">
                  <a:solidFill>
                    <a:schemeClr val="accent5">
                      <a:lumMod val="50000"/>
                    </a:schemeClr>
                  </a:solidFill>
                  <a:latin typeface="Roboto" pitchFamily="2" charset="0"/>
                  <a:ea typeface="Roboto" pitchFamily="2" charset="0"/>
                </a:endParaRPr>
              </a:p>
            </p:txBody>
          </p:sp>
          <p:sp>
            <p:nvSpPr>
              <p:cNvPr id="36" name="TextBox 35">
                <a:extLst>
                  <a:ext uri="{FF2B5EF4-FFF2-40B4-BE49-F238E27FC236}">
                    <a16:creationId xmlns:a16="http://schemas.microsoft.com/office/drawing/2014/main" id="{FF821538-4F85-3994-DD7D-487C09E81834}"/>
                  </a:ext>
                </a:extLst>
              </p:cNvPr>
              <p:cNvSpPr txBox="1"/>
              <p:nvPr/>
            </p:nvSpPr>
            <p:spPr>
              <a:xfrm>
                <a:off x="6346475" y="3651512"/>
                <a:ext cx="2285999" cy="738664"/>
              </a:xfrm>
              <a:prstGeom prst="rect">
                <a:avLst/>
              </a:prstGeom>
              <a:noFill/>
            </p:spPr>
            <p:txBody>
              <a:bodyPr wrap="square" rtlCol="0">
                <a:spAutoFit/>
              </a:bodyPr>
              <a:lstStyle/>
              <a:p>
                <a:pPr algn="ctr"/>
                <a:r>
                  <a:rPr lang="vi-VN" sz="1400" dirty="0">
                    <a:solidFill>
                      <a:schemeClr val="accent5">
                        <a:lumMod val="50000"/>
                      </a:schemeClr>
                    </a:solidFill>
                    <a:latin typeface="Roboto" pitchFamily="2" charset="0"/>
                    <a:ea typeface="Roboto" pitchFamily="2" charset="0"/>
                  </a:rPr>
                  <a:t>Kênh xác thực và ghi nhận hành động chấp thuận/xác nhận của người dùng</a:t>
                </a:r>
                <a:endParaRPr lang="en-US" sz="1400" dirty="0">
                  <a:solidFill>
                    <a:schemeClr val="accent5">
                      <a:lumMod val="50000"/>
                    </a:schemeClr>
                  </a:solidFill>
                  <a:latin typeface="Roboto" pitchFamily="2" charset="0"/>
                  <a:ea typeface="Roboto" pitchFamily="2" charset="0"/>
                </a:endParaRPr>
              </a:p>
            </p:txBody>
          </p:sp>
          <p:sp>
            <p:nvSpPr>
              <p:cNvPr id="37" name="Oval 36">
                <a:extLst>
                  <a:ext uri="{FF2B5EF4-FFF2-40B4-BE49-F238E27FC236}">
                    <a16:creationId xmlns:a16="http://schemas.microsoft.com/office/drawing/2014/main" id="{6BADCD5E-CA6F-2A84-2607-0C41D2D2A477}"/>
                  </a:ext>
                </a:extLst>
              </p:cNvPr>
              <p:cNvSpPr/>
              <p:nvPr/>
            </p:nvSpPr>
            <p:spPr>
              <a:xfrm>
                <a:off x="7013421" y="2072397"/>
                <a:ext cx="952107" cy="952107"/>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65" name="Picture 64">
              <a:extLst>
                <a:ext uri="{FF2B5EF4-FFF2-40B4-BE49-F238E27FC236}">
                  <a16:creationId xmlns:a16="http://schemas.microsoft.com/office/drawing/2014/main" id="{A50AE743-B08A-B890-8334-70718BE164C6}"/>
                </a:ext>
              </a:extLst>
            </p:cNvPr>
            <p:cNvPicPr>
              <a:picLocks noChangeAspect="1"/>
            </p:cNvPicPr>
            <p:nvPr/>
          </p:nvPicPr>
          <p:blipFill>
            <a:blip r:embed="rId5">
              <a:extLst>
                <a:ext uri="{28A0092B-C50C-407E-A947-70E740481C1C}">
                  <a14:useLocalDpi xmlns:a14="http://schemas.microsoft.com/office/drawing/2010/main" val="0"/>
                </a:ext>
              </a:extLst>
            </a:blip>
            <a:srcRect l="29515" t="12062" r="30131" b="12573"/>
            <a:stretch>
              <a:fillRect/>
            </a:stretch>
          </p:blipFill>
          <p:spPr>
            <a:xfrm>
              <a:off x="7196232" y="2260932"/>
              <a:ext cx="586483" cy="575035"/>
            </a:xfrm>
            <a:prstGeom prst="rect">
              <a:avLst/>
            </a:prstGeom>
          </p:spPr>
        </p:pic>
      </p:grpSp>
      <p:grpSp>
        <p:nvGrpSpPr>
          <p:cNvPr id="73" name="Group 72">
            <a:extLst>
              <a:ext uri="{FF2B5EF4-FFF2-40B4-BE49-F238E27FC236}">
                <a16:creationId xmlns:a16="http://schemas.microsoft.com/office/drawing/2014/main" id="{D56BC294-F430-54D1-5D6A-F0624E234E01}"/>
              </a:ext>
            </a:extLst>
          </p:cNvPr>
          <p:cNvGrpSpPr/>
          <p:nvPr/>
        </p:nvGrpSpPr>
        <p:grpSpPr>
          <a:xfrm>
            <a:off x="9101215" y="2072397"/>
            <a:ext cx="2356702" cy="3235751"/>
            <a:chOff x="9101215" y="2072397"/>
            <a:chExt cx="2356702" cy="3235751"/>
          </a:xfrm>
        </p:grpSpPr>
        <p:grpSp>
          <p:nvGrpSpPr>
            <p:cNvPr id="59" name="Group 58">
              <a:extLst>
                <a:ext uri="{FF2B5EF4-FFF2-40B4-BE49-F238E27FC236}">
                  <a16:creationId xmlns:a16="http://schemas.microsoft.com/office/drawing/2014/main" id="{EB5AB295-C52F-F6EA-E6FA-528098441D6B}"/>
                </a:ext>
              </a:extLst>
            </p:cNvPr>
            <p:cNvGrpSpPr/>
            <p:nvPr/>
          </p:nvGrpSpPr>
          <p:grpSpPr>
            <a:xfrm>
              <a:off x="9101215" y="2072397"/>
              <a:ext cx="2356702" cy="3235751"/>
              <a:chOff x="9101215" y="2072397"/>
              <a:chExt cx="2356702" cy="3235751"/>
            </a:xfrm>
          </p:grpSpPr>
          <p:sp>
            <p:nvSpPr>
              <p:cNvPr id="40" name="Freeform: Shape 39">
                <a:extLst>
                  <a:ext uri="{FF2B5EF4-FFF2-40B4-BE49-F238E27FC236}">
                    <a16:creationId xmlns:a16="http://schemas.microsoft.com/office/drawing/2014/main" id="{64049042-94AC-AA1E-040C-D18CA29BC17D}"/>
                  </a:ext>
                </a:extLst>
              </p:cNvPr>
              <p:cNvSpPr/>
              <p:nvPr/>
            </p:nvSpPr>
            <p:spPr>
              <a:xfrm>
                <a:off x="9101215" y="2548451"/>
                <a:ext cx="2356702" cy="2759697"/>
              </a:xfrm>
              <a:custGeom>
                <a:avLst/>
                <a:gdLst>
                  <a:gd name="csX0" fmla="*/ 1178351 w 2356702"/>
                  <a:gd name="csY0" fmla="*/ 0 h 3867347"/>
                  <a:gd name="csX1" fmla="*/ 2356702 w 2356702"/>
                  <a:gd name="csY1" fmla="*/ 1178351 h 3867347"/>
                  <a:gd name="csX2" fmla="*/ 2356702 w 2356702"/>
                  <a:gd name="csY2" fmla="*/ 3867347 h 3867347"/>
                  <a:gd name="csX3" fmla="*/ 0 w 2356702"/>
                  <a:gd name="csY3" fmla="*/ 3867347 h 3867347"/>
                  <a:gd name="csX4" fmla="*/ 0 w 2356702"/>
                  <a:gd name="csY4" fmla="*/ 1178351 h 3867347"/>
                  <a:gd name="csX5" fmla="*/ 1178351 w 2356702"/>
                  <a:gd name="csY5" fmla="*/ 0 h 3867347"/>
                </a:gdLst>
                <a:ahLst/>
                <a:cxnLst>
                  <a:cxn ang="0">
                    <a:pos x="csX0" y="csY0"/>
                  </a:cxn>
                  <a:cxn ang="0">
                    <a:pos x="csX1" y="csY1"/>
                  </a:cxn>
                  <a:cxn ang="0">
                    <a:pos x="csX2" y="csY2"/>
                  </a:cxn>
                  <a:cxn ang="0">
                    <a:pos x="csX3" y="csY3"/>
                  </a:cxn>
                  <a:cxn ang="0">
                    <a:pos x="csX4" y="csY4"/>
                  </a:cxn>
                  <a:cxn ang="0">
                    <a:pos x="csX5" y="csY5"/>
                  </a:cxn>
                </a:cxnLst>
                <a:rect l="l" t="t" r="r" b="b"/>
                <a:pathLst>
                  <a:path w="2356702" h="3867347">
                    <a:moveTo>
                      <a:pt x="1178351" y="0"/>
                    </a:moveTo>
                    <a:cubicBezTo>
                      <a:pt x="1829136" y="0"/>
                      <a:pt x="2356702" y="527566"/>
                      <a:pt x="2356702" y="1178351"/>
                    </a:cubicBezTo>
                    <a:lnTo>
                      <a:pt x="2356702" y="3867347"/>
                    </a:lnTo>
                    <a:lnTo>
                      <a:pt x="0" y="3867347"/>
                    </a:lnTo>
                    <a:lnTo>
                      <a:pt x="0" y="1178351"/>
                    </a:lnTo>
                    <a:cubicBezTo>
                      <a:pt x="0" y="527566"/>
                      <a:pt x="527566" y="0"/>
                      <a:pt x="1178351" y="0"/>
                    </a:cubicBezTo>
                    <a:close/>
                  </a:path>
                </a:pathLst>
              </a:cu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1" name="TextBox 40">
                <a:extLst>
                  <a:ext uri="{FF2B5EF4-FFF2-40B4-BE49-F238E27FC236}">
                    <a16:creationId xmlns:a16="http://schemas.microsoft.com/office/drawing/2014/main" id="{1DD22752-0989-B352-09CB-895AF95F1144}"/>
                  </a:ext>
                </a:extLst>
              </p:cNvPr>
              <p:cNvSpPr txBox="1"/>
              <p:nvPr/>
            </p:nvSpPr>
            <p:spPr>
              <a:xfrm>
                <a:off x="9136567" y="3184467"/>
                <a:ext cx="2285999" cy="307777"/>
              </a:xfrm>
              <a:prstGeom prst="rect">
                <a:avLst/>
              </a:prstGeom>
              <a:noFill/>
            </p:spPr>
            <p:txBody>
              <a:bodyPr wrap="square" rtlCol="0">
                <a:spAutoFit/>
              </a:bodyPr>
              <a:lstStyle/>
              <a:p>
                <a:pPr algn="ctr"/>
                <a:r>
                  <a:rPr lang="vi-VN" sz="1400" b="1" dirty="0">
                    <a:solidFill>
                      <a:schemeClr val="accent5">
                        <a:lumMod val="50000"/>
                      </a:schemeClr>
                    </a:solidFill>
                    <a:latin typeface="Roboto" pitchFamily="2" charset="0"/>
                    <a:ea typeface="Roboto" pitchFamily="2" charset="0"/>
                  </a:rPr>
                  <a:t>CA PROVIDER</a:t>
                </a:r>
                <a:endParaRPr lang="en-US" sz="1400" b="1" dirty="0">
                  <a:solidFill>
                    <a:schemeClr val="accent5">
                      <a:lumMod val="50000"/>
                    </a:schemeClr>
                  </a:solidFill>
                  <a:latin typeface="Roboto" pitchFamily="2" charset="0"/>
                  <a:ea typeface="Roboto" pitchFamily="2" charset="0"/>
                </a:endParaRPr>
              </a:p>
            </p:txBody>
          </p:sp>
          <p:sp>
            <p:nvSpPr>
              <p:cNvPr id="43" name="TextBox 42">
                <a:extLst>
                  <a:ext uri="{FF2B5EF4-FFF2-40B4-BE49-F238E27FC236}">
                    <a16:creationId xmlns:a16="http://schemas.microsoft.com/office/drawing/2014/main" id="{5EE9E676-7529-53B5-D7AE-17B60CC0BB68}"/>
                  </a:ext>
                </a:extLst>
              </p:cNvPr>
              <p:cNvSpPr txBox="1"/>
              <p:nvPr/>
            </p:nvSpPr>
            <p:spPr>
              <a:xfrm>
                <a:off x="9136567" y="3651512"/>
                <a:ext cx="2285999" cy="738664"/>
              </a:xfrm>
              <a:prstGeom prst="rect">
                <a:avLst/>
              </a:prstGeom>
              <a:noFill/>
            </p:spPr>
            <p:txBody>
              <a:bodyPr wrap="square" rtlCol="0">
                <a:spAutoFit/>
              </a:bodyPr>
              <a:lstStyle/>
              <a:p>
                <a:pPr algn="ctr"/>
                <a:r>
                  <a:rPr lang="vi-VN" sz="1400" dirty="0">
                    <a:solidFill>
                      <a:schemeClr val="accent5">
                        <a:lumMod val="50000"/>
                      </a:schemeClr>
                    </a:solidFill>
                    <a:latin typeface="Roboto" pitchFamily="2" charset="0"/>
                    <a:ea typeface="Roboto" pitchFamily="2" charset="0"/>
                  </a:rPr>
                  <a:t>Cấp chứng thư số, quản lý credential và thực hiện tác vụ ký.</a:t>
                </a:r>
                <a:endParaRPr lang="en-US" sz="1400" dirty="0">
                  <a:solidFill>
                    <a:schemeClr val="accent5">
                      <a:lumMod val="50000"/>
                    </a:schemeClr>
                  </a:solidFill>
                  <a:latin typeface="Roboto" pitchFamily="2" charset="0"/>
                  <a:ea typeface="Roboto" pitchFamily="2" charset="0"/>
                </a:endParaRPr>
              </a:p>
            </p:txBody>
          </p:sp>
          <p:sp>
            <p:nvSpPr>
              <p:cNvPr id="44" name="Oval 43">
                <a:extLst>
                  <a:ext uri="{FF2B5EF4-FFF2-40B4-BE49-F238E27FC236}">
                    <a16:creationId xmlns:a16="http://schemas.microsoft.com/office/drawing/2014/main" id="{1EBF161F-AA43-A054-718B-B0DC937BE341}"/>
                  </a:ext>
                </a:extLst>
              </p:cNvPr>
              <p:cNvSpPr/>
              <p:nvPr/>
            </p:nvSpPr>
            <p:spPr>
              <a:xfrm>
                <a:off x="9803513" y="2072397"/>
                <a:ext cx="952107" cy="952107"/>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67" name="Graphic 66" descr="Diploma with solid fill">
              <a:extLst>
                <a:ext uri="{FF2B5EF4-FFF2-40B4-BE49-F238E27FC236}">
                  <a16:creationId xmlns:a16="http://schemas.microsoft.com/office/drawing/2014/main" id="{F63E831B-1EDF-0701-9189-01E81A3BC89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918679" y="2202955"/>
              <a:ext cx="721773" cy="721773"/>
            </a:xfrm>
            <a:prstGeom prst="rect">
              <a:avLst/>
            </a:prstGeom>
          </p:spPr>
        </p:pic>
      </p:grpSp>
      <p:grpSp>
        <p:nvGrpSpPr>
          <p:cNvPr id="74" name="Group 73">
            <a:extLst>
              <a:ext uri="{FF2B5EF4-FFF2-40B4-BE49-F238E27FC236}">
                <a16:creationId xmlns:a16="http://schemas.microsoft.com/office/drawing/2014/main" id="{57EE716F-97A4-6602-336D-5F96AAD83FD6}"/>
              </a:ext>
            </a:extLst>
          </p:cNvPr>
          <p:cNvGrpSpPr/>
          <p:nvPr/>
        </p:nvGrpSpPr>
        <p:grpSpPr>
          <a:xfrm>
            <a:off x="-11461059" y="2072397"/>
            <a:ext cx="2356702" cy="3235751"/>
            <a:chOff x="386501" y="1619052"/>
            <a:chExt cx="2356702" cy="3235751"/>
          </a:xfrm>
        </p:grpSpPr>
        <p:sp>
          <p:nvSpPr>
            <p:cNvPr id="75" name="Freeform: Shape 74">
              <a:extLst>
                <a:ext uri="{FF2B5EF4-FFF2-40B4-BE49-F238E27FC236}">
                  <a16:creationId xmlns:a16="http://schemas.microsoft.com/office/drawing/2014/main" id="{D5CA8B7A-8B98-6EB8-1090-F3EA69978116}"/>
                </a:ext>
              </a:extLst>
            </p:cNvPr>
            <p:cNvSpPr/>
            <p:nvPr/>
          </p:nvSpPr>
          <p:spPr>
            <a:xfrm>
              <a:off x="386501" y="2095106"/>
              <a:ext cx="2356702" cy="2759697"/>
            </a:xfrm>
            <a:custGeom>
              <a:avLst/>
              <a:gdLst>
                <a:gd name="csX0" fmla="*/ 1178351 w 2356702"/>
                <a:gd name="csY0" fmla="*/ 0 h 3867347"/>
                <a:gd name="csX1" fmla="*/ 2356702 w 2356702"/>
                <a:gd name="csY1" fmla="*/ 1178351 h 3867347"/>
                <a:gd name="csX2" fmla="*/ 2356702 w 2356702"/>
                <a:gd name="csY2" fmla="*/ 3867347 h 3867347"/>
                <a:gd name="csX3" fmla="*/ 0 w 2356702"/>
                <a:gd name="csY3" fmla="*/ 3867347 h 3867347"/>
                <a:gd name="csX4" fmla="*/ 0 w 2356702"/>
                <a:gd name="csY4" fmla="*/ 1178351 h 3867347"/>
                <a:gd name="csX5" fmla="*/ 1178351 w 2356702"/>
                <a:gd name="csY5" fmla="*/ 0 h 3867347"/>
              </a:gdLst>
              <a:ahLst/>
              <a:cxnLst>
                <a:cxn ang="0">
                  <a:pos x="csX0" y="csY0"/>
                </a:cxn>
                <a:cxn ang="0">
                  <a:pos x="csX1" y="csY1"/>
                </a:cxn>
                <a:cxn ang="0">
                  <a:pos x="csX2" y="csY2"/>
                </a:cxn>
                <a:cxn ang="0">
                  <a:pos x="csX3" y="csY3"/>
                </a:cxn>
                <a:cxn ang="0">
                  <a:pos x="csX4" y="csY4"/>
                </a:cxn>
                <a:cxn ang="0">
                  <a:pos x="csX5" y="csY5"/>
                </a:cxn>
              </a:cxnLst>
              <a:rect l="l" t="t" r="r" b="b"/>
              <a:pathLst>
                <a:path w="2356702" h="3867347">
                  <a:moveTo>
                    <a:pt x="1178351" y="0"/>
                  </a:moveTo>
                  <a:cubicBezTo>
                    <a:pt x="1829136" y="0"/>
                    <a:pt x="2356702" y="527566"/>
                    <a:pt x="2356702" y="1178351"/>
                  </a:cubicBezTo>
                  <a:lnTo>
                    <a:pt x="2356702" y="3867347"/>
                  </a:lnTo>
                  <a:lnTo>
                    <a:pt x="0" y="3867347"/>
                  </a:lnTo>
                  <a:lnTo>
                    <a:pt x="0" y="1178351"/>
                  </a:lnTo>
                  <a:cubicBezTo>
                    <a:pt x="0" y="527566"/>
                    <a:pt x="527566" y="0"/>
                    <a:pt x="1178351" y="0"/>
                  </a:cubicBezTo>
                  <a:close/>
                </a:path>
              </a:pathLst>
            </a:cu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76" name="TextBox 75">
              <a:extLst>
                <a:ext uri="{FF2B5EF4-FFF2-40B4-BE49-F238E27FC236}">
                  <a16:creationId xmlns:a16="http://schemas.microsoft.com/office/drawing/2014/main" id="{7CF53B67-D19C-0414-5B94-6E27CB8B9EB2}"/>
                </a:ext>
              </a:extLst>
            </p:cNvPr>
            <p:cNvSpPr txBox="1"/>
            <p:nvPr/>
          </p:nvSpPr>
          <p:spPr>
            <a:xfrm>
              <a:off x="421853" y="2731122"/>
              <a:ext cx="2285999" cy="307777"/>
            </a:xfrm>
            <a:prstGeom prst="rect">
              <a:avLst/>
            </a:prstGeom>
            <a:noFill/>
          </p:spPr>
          <p:txBody>
            <a:bodyPr wrap="square" rtlCol="0">
              <a:spAutoFit/>
            </a:bodyPr>
            <a:lstStyle/>
            <a:p>
              <a:pPr algn="ctr"/>
              <a:r>
                <a:rPr lang="vi-VN" sz="1400" b="1" dirty="0">
                  <a:solidFill>
                    <a:schemeClr val="accent5">
                      <a:lumMod val="50000"/>
                    </a:schemeClr>
                  </a:solidFill>
                  <a:latin typeface="Roboto" pitchFamily="2" charset="0"/>
                  <a:ea typeface="Roboto" pitchFamily="2" charset="0"/>
                </a:rPr>
                <a:t>RP/HỆ THỐNG ĐỐI TÁC</a:t>
              </a:r>
              <a:endParaRPr lang="en-US" sz="1400" b="1" dirty="0">
                <a:solidFill>
                  <a:schemeClr val="accent5">
                    <a:lumMod val="50000"/>
                  </a:schemeClr>
                </a:solidFill>
                <a:latin typeface="Roboto" pitchFamily="2" charset="0"/>
                <a:ea typeface="Roboto" pitchFamily="2" charset="0"/>
              </a:endParaRPr>
            </a:p>
          </p:txBody>
        </p:sp>
        <p:grpSp>
          <p:nvGrpSpPr>
            <p:cNvPr id="77" name="Group 76">
              <a:extLst>
                <a:ext uri="{FF2B5EF4-FFF2-40B4-BE49-F238E27FC236}">
                  <a16:creationId xmlns:a16="http://schemas.microsoft.com/office/drawing/2014/main" id="{34C00A28-ABCE-977C-CDFA-628D0AF3AAF4}"/>
                </a:ext>
              </a:extLst>
            </p:cNvPr>
            <p:cNvGrpSpPr/>
            <p:nvPr/>
          </p:nvGrpSpPr>
          <p:grpSpPr>
            <a:xfrm>
              <a:off x="1088799" y="1619052"/>
              <a:ext cx="952107" cy="952107"/>
              <a:chOff x="1088798" y="1619052"/>
              <a:chExt cx="952107" cy="952107"/>
            </a:xfrm>
          </p:grpSpPr>
          <p:sp>
            <p:nvSpPr>
              <p:cNvPr id="79" name="Oval 78">
                <a:extLst>
                  <a:ext uri="{FF2B5EF4-FFF2-40B4-BE49-F238E27FC236}">
                    <a16:creationId xmlns:a16="http://schemas.microsoft.com/office/drawing/2014/main" id="{53A47369-DE5F-DA08-51D9-E900553F909A}"/>
                  </a:ext>
                </a:extLst>
              </p:cNvPr>
              <p:cNvSpPr/>
              <p:nvPr/>
            </p:nvSpPr>
            <p:spPr>
              <a:xfrm>
                <a:off x="1088798" y="1619052"/>
                <a:ext cx="952107" cy="952107"/>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0" name="Graphic 79" descr="Boardroom with solid fill">
                <a:extLst>
                  <a:ext uri="{FF2B5EF4-FFF2-40B4-BE49-F238E27FC236}">
                    <a16:creationId xmlns:a16="http://schemas.microsoft.com/office/drawing/2014/main" id="{BC38D3E3-FE9A-1DBC-D888-51C1D0EA5F7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52355" y="1682609"/>
                <a:ext cx="824993" cy="824993"/>
              </a:xfrm>
              <a:prstGeom prst="rect">
                <a:avLst/>
              </a:prstGeom>
            </p:spPr>
          </p:pic>
        </p:grpSp>
        <p:sp>
          <p:nvSpPr>
            <p:cNvPr id="78" name="TextBox 77">
              <a:extLst>
                <a:ext uri="{FF2B5EF4-FFF2-40B4-BE49-F238E27FC236}">
                  <a16:creationId xmlns:a16="http://schemas.microsoft.com/office/drawing/2014/main" id="{A25B5C47-1294-B9FB-4810-9ED2143035F0}"/>
                </a:ext>
              </a:extLst>
            </p:cNvPr>
            <p:cNvSpPr txBox="1"/>
            <p:nvPr/>
          </p:nvSpPr>
          <p:spPr>
            <a:xfrm>
              <a:off x="421853" y="3198167"/>
              <a:ext cx="2285999" cy="954107"/>
            </a:xfrm>
            <a:prstGeom prst="rect">
              <a:avLst/>
            </a:prstGeom>
            <a:noFill/>
          </p:spPr>
          <p:txBody>
            <a:bodyPr wrap="square" rtlCol="0">
              <a:spAutoFit/>
            </a:bodyPr>
            <a:lstStyle/>
            <a:p>
              <a:pPr algn="ctr"/>
              <a:r>
                <a:rPr lang="vi-VN" sz="1400" dirty="0">
                  <a:solidFill>
                    <a:schemeClr val="accent5">
                      <a:lumMod val="50000"/>
                    </a:schemeClr>
                  </a:solidFill>
                  <a:latin typeface="Roboto" pitchFamily="2" charset="0"/>
                  <a:ea typeface="Roboto" pitchFamily="2" charset="0"/>
                </a:rPr>
                <a:t>Quản lý hồ sơ, tài liệu nguồn, quy trình nghiệp vụ, khởi tạo yêu cầu và nhận kết quả</a:t>
              </a:r>
              <a:endParaRPr lang="en-US" sz="1400" dirty="0">
                <a:solidFill>
                  <a:schemeClr val="accent5">
                    <a:lumMod val="50000"/>
                  </a:schemeClr>
                </a:solidFill>
                <a:latin typeface="Roboto" pitchFamily="2" charset="0"/>
                <a:ea typeface="Roboto" pitchFamily="2" charset="0"/>
              </a:endParaRPr>
            </a:p>
          </p:txBody>
        </p:sp>
      </p:grpSp>
      <p:grpSp>
        <p:nvGrpSpPr>
          <p:cNvPr id="81" name="Group 80">
            <a:extLst>
              <a:ext uri="{FF2B5EF4-FFF2-40B4-BE49-F238E27FC236}">
                <a16:creationId xmlns:a16="http://schemas.microsoft.com/office/drawing/2014/main" id="{8547A705-AF0E-CB05-EBB9-1F267DF4C24A}"/>
              </a:ext>
            </a:extLst>
          </p:cNvPr>
          <p:cNvGrpSpPr/>
          <p:nvPr/>
        </p:nvGrpSpPr>
        <p:grpSpPr>
          <a:xfrm>
            <a:off x="-8670968" y="2072397"/>
            <a:ext cx="2356702" cy="3235751"/>
            <a:chOff x="3521032" y="2072397"/>
            <a:chExt cx="2356702" cy="3235751"/>
          </a:xfrm>
        </p:grpSpPr>
        <p:sp>
          <p:nvSpPr>
            <p:cNvPr id="82" name="Freeform: Shape 81">
              <a:extLst>
                <a:ext uri="{FF2B5EF4-FFF2-40B4-BE49-F238E27FC236}">
                  <a16:creationId xmlns:a16="http://schemas.microsoft.com/office/drawing/2014/main" id="{7B4BF669-C08C-284F-4DED-EF86101A19D8}"/>
                </a:ext>
              </a:extLst>
            </p:cNvPr>
            <p:cNvSpPr/>
            <p:nvPr/>
          </p:nvSpPr>
          <p:spPr>
            <a:xfrm>
              <a:off x="3521032" y="2548451"/>
              <a:ext cx="2356702" cy="2759697"/>
            </a:xfrm>
            <a:custGeom>
              <a:avLst/>
              <a:gdLst>
                <a:gd name="csX0" fmla="*/ 1178351 w 2356702"/>
                <a:gd name="csY0" fmla="*/ 0 h 3867347"/>
                <a:gd name="csX1" fmla="*/ 2356702 w 2356702"/>
                <a:gd name="csY1" fmla="*/ 1178351 h 3867347"/>
                <a:gd name="csX2" fmla="*/ 2356702 w 2356702"/>
                <a:gd name="csY2" fmla="*/ 3867347 h 3867347"/>
                <a:gd name="csX3" fmla="*/ 0 w 2356702"/>
                <a:gd name="csY3" fmla="*/ 3867347 h 3867347"/>
                <a:gd name="csX4" fmla="*/ 0 w 2356702"/>
                <a:gd name="csY4" fmla="*/ 1178351 h 3867347"/>
                <a:gd name="csX5" fmla="*/ 1178351 w 2356702"/>
                <a:gd name="csY5" fmla="*/ 0 h 3867347"/>
              </a:gdLst>
              <a:ahLst/>
              <a:cxnLst>
                <a:cxn ang="0">
                  <a:pos x="csX0" y="csY0"/>
                </a:cxn>
                <a:cxn ang="0">
                  <a:pos x="csX1" y="csY1"/>
                </a:cxn>
                <a:cxn ang="0">
                  <a:pos x="csX2" y="csY2"/>
                </a:cxn>
                <a:cxn ang="0">
                  <a:pos x="csX3" y="csY3"/>
                </a:cxn>
                <a:cxn ang="0">
                  <a:pos x="csX4" y="csY4"/>
                </a:cxn>
                <a:cxn ang="0">
                  <a:pos x="csX5" y="csY5"/>
                </a:cxn>
              </a:cxnLst>
              <a:rect l="l" t="t" r="r" b="b"/>
              <a:pathLst>
                <a:path w="2356702" h="3867347">
                  <a:moveTo>
                    <a:pt x="1178351" y="0"/>
                  </a:moveTo>
                  <a:cubicBezTo>
                    <a:pt x="1829136" y="0"/>
                    <a:pt x="2356702" y="527566"/>
                    <a:pt x="2356702" y="1178351"/>
                  </a:cubicBezTo>
                  <a:lnTo>
                    <a:pt x="2356702" y="3867347"/>
                  </a:lnTo>
                  <a:lnTo>
                    <a:pt x="0" y="3867347"/>
                  </a:lnTo>
                  <a:lnTo>
                    <a:pt x="0" y="1178351"/>
                  </a:lnTo>
                  <a:cubicBezTo>
                    <a:pt x="0" y="527566"/>
                    <a:pt x="527566" y="0"/>
                    <a:pt x="1178351" y="0"/>
                  </a:cubicBezTo>
                  <a:close/>
                </a:path>
              </a:pathLst>
            </a:cu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3" name="TextBox 82">
              <a:extLst>
                <a:ext uri="{FF2B5EF4-FFF2-40B4-BE49-F238E27FC236}">
                  <a16:creationId xmlns:a16="http://schemas.microsoft.com/office/drawing/2014/main" id="{517C9E16-C530-CCEB-D0E0-A9E4B4471EBE}"/>
                </a:ext>
              </a:extLst>
            </p:cNvPr>
            <p:cNvSpPr txBox="1"/>
            <p:nvPr/>
          </p:nvSpPr>
          <p:spPr>
            <a:xfrm>
              <a:off x="3556384" y="3184467"/>
              <a:ext cx="2285999" cy="307777"/>
            </a:xfrm>
            <a:prstGeom prst="rect">
              <a:avLst/>
            </a:prstGeom>
            <a:noFill/>
          </p:spPr>
          <p:txBody>
            <a:bodyPr wrap="square" rtlCol="0">
              <a:spAutoFit/>
            </a:bodyPr>
            <a:lstStyle/>
            <a:p>
              <a:pPr algn="ctr"/>
              <a:r>
                <a:rPr lang="vi-VN" sz="1400" b="1" dirty="0">
                  <a:solidFill>
                    <a:schemeClr val="accent5">
                      <a:lumMod val="50000"/>
                    </a:schemeClr>
                  </a:solidFill>
                  <a:latin typeface="Roboto" pitchFamily="2" charset="0"/>
                  <a:ea typeface="Roboto" pitchFamily="2" charset="0"/>
                </a:rPr>
                <a:t>GATEWAY VIEWER</a:t>
              </a:r>
              <a:endParaRPr lang="en-US" sz="1400" b="1" dirty="0">
                <a:solidFill>
                  <a:schemeClr val="accent5">
                    <a:lumMod val="50000"/>
                  </a:schemeClr>
                </a:solidFill>
                <a:latin typeface="Roboto" pitchFamily="2" charset="0"/>
                <a:ea typeface="Roboto" pitchFamily="2" charset="0"/>
              </a:endParaRPr>
            </a:p>
          </p:txBody>
        </p:sp>
        <p:sp>
          <p:nvSpPr>
            <p:cNvPr id="84" name="TextBox 83">
              <a:extLst>
                <a:ext uri="{FF2B5EF4-FFF2-40B4-BE49-F238E27FC236}">
                  <a16:creationId xmlns:a16="http://schemas.microsoft.com/office/drawing/2014/main" id="{82035BC2-0F15-C6BA-F83E-D45AC71C7241}"/>
                </a:ext>
              </a:extLst>
            </p:cNvPr>
            <p:cNvSpPr txBox="1"/>
            <p:nvPr/>
          </p:nvSpPr>
          <p:spPr>
            <a:xfrm>
              <a:off x="3556384" y="3651512"/>
              <a:ext cx="2285999" cy="954107"/>
            </a:xfrm>
            <a:prstGeom prst="rect">
              <a:avLst/>
            </a:prstGeom>
            <a:noFill/>
          </p:spPr>
          <p:txBody>
            <a:bodyPr wrap="square" rtlCol="0">
              <a:spAutoFit/>
            </a:bodyPr>
            <a:lstStyle/>
            <a:p>
              <a:pPr algn="ctr"/>
              <a:r>
                <a:rPr lang="vi-VN" sz="1400" dirty="0">
                  <a:solidFill>
                    <a:schemeClr val="accent5">
                      <a:lumMod val="50000"/>
                    </a:schemeClr>
                  </a:solidFill>
                  <a:latin typeface="Roboto" pitchFamily="2" charset="0"/>
                  <a:ea typeface="Roboto" pitchFamily="2" charset="0"/>
                </a:rPr>
                <a:t>Lớp trải nghiệm người dùng; hiển thị nội dung, lấy consent và điều hướng hành trình</a:t>
              </a:r>
              <a:endParaRPr lang="en-US" sz="1400" dirty="0">
                <a:solidFill>
                  <a:schemeClr val="accent5">
                    <a:lumMod val="50000"/>
                  </a:schemeClr>
                </a:solidFill>
                <a:latin typeface="Roboto" pitchFamily="2" charset="0"/>
                <a:ea typeface="Roboto" pitchFamily="2" charset="0"/>
              </a:endParaRPr>
            </a:p>
          </p:txBody>
        </p:sp>
        <p:grpSp>
          <p:nvGrpSpPr>
            <p:cNvPr id="85" name="Group 84">
              <a:extLst>
                <a:ext uri="{FF2B5EF4-FFF2-40B4-BE49-F238E27FC236}">
                  <a16:creationId xmlns:a16="http://schemas.microsoft.com/office/drawing/2014/main" id="{471388C0-8EC8-CF47-DF82-B2EF77B9D6F4}"/>
                </a:ext>
              </a:extLst>
            </p:cNvPr>
            <p:cNvGrpSpPr/>
            <p:nvPr/>
          </p:nvGrpSpPr>
          <p:grpSpPr>
            <a:xfrm>
              <a:off x="4223330" y="2072397"/>
              <a:ext cx="952107" cy="952107"/>
              <a:chOff x="4223330" y="2072397"/>
              <a:chExt cx="952107" cy="952107"/>
            </a:xfrm>
          </p:grpSpPr>
          <p:sp>
            <p:nvSpPr>
              <p:cNvPr id="86" name="Oval 85">
                <a:extLst>
                  <a:ext uri="{FF2B5EF4-FFF2-40B4-BE49-F238E27FC236}">
                    <a16:creationId xmlns:a16="http://schemas.microsoft.com/office/drawing/2014/main" id="{0798942C-7274-8AE9-7650-6A2B44E303EF}"/>
                  </a:ext>
                </a:extLst>
              </p:cNvPr>
              <p:cNvSpPr/>
              <p:nvPr/>
            </p:nvSpPr>
            <p:spPr>
              <a:xfrm>
                <a:off x="4223330" y="2072397"/>
                <a:ext cx="952107" cy="952107"/>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7" name="Graphic 86" descr="Theatre with solid fill">
                <a:extLst>
                  <a:ext uri="{FF2B5EF4-FFF2-40B4-BE49-F238E27FC236}">
                    <a16:creationId xmlns:a16="http://schemas.microsoft.com/office/drawing/2014/main" id="{FA2A08E4-8603-8C5A-25E9-C31F9162475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379325" y="2245361"/>
                <a:ext cx="640115" cy="640115"/>
              </a:xfrm>
              <a:prstGeom prst="rect">
                <a:avLst/>
              </a:prstGeom>
            </p:spPr>
          </p:pic>
        </p:grpSp>
      </p:grpSp>
      <p:grpSp>
        <p:nvGrpSpPr>
          <p:cNvPr id="88" name="Group 87">
            <a:extLst>
              <a:ext uri="{FF2B5EF4-FFF2-40B4-BE49-F238E27FC236}">
                <a16:creationId xmlns:a16="http://schemas.microsoft.com/office/drawing/2014/main" id="{E6E4E9A7-51FF-61C2-FF66-96EDD7E01D18}"/>
              </a:ext>
            </a:extLst>
          </p:cNvPr>
          <p:cNvGrpSpPr/>
          <p:nvPr/>
        </p:nvGrpSpPr>
        <p:grpSpPr>
          <a:xfrm>
            <a:off x="-5880877" y="2072397"/>
            <a:ext cx="2356702" cy="3235751"/>
            <a:chOff x="6311123" y="2072397"/>
            <a:chExt cx="2356702" cy="3235751"/>
          </a:xfrm>
        </p:grpSpPr>
        <p:sp>
          <p:nvSpPr>
            <p:cNvPr id="89" name="Freeform: Shape 88">
              <a:extLst>
                <a:ext uri="{FF2B5EF4-FFF2-40B4-BE49-F238E27FC236}">
                  <a16:creationId xmlns:a16="http://schemas.microsoft.com/office/drawing/2014/main" id="{21B93569-DFF3-F9ED-2880-915DFE326714}"/>
                </a:ext>
              </a:extLst>
            </p:cNvPr>
            <p:cNvSpPr/>
            <p:nvPr/>
          </p:nvSpPr>
          <p:spPr>
            <a:xfrm>
              <a:off x="6311123" y="2548451"/>
              <a:ext cx="2356702" cy="2759697"/>
            </a:xfrm>
            <a:custGeom>
              <a:avLst/>
              <a:gdLst>
                <a:gd name="csX0" fmla="*/ 1178351 w 2356702"/>
                <a:gd name="csY0" fmla="*/ 0 h 3867347"/>
                <a:gd name="csX1" fmla="*/ 2356702 w 2356702"/>
                <a:gd name="csY1" fmla="*/ 1178351 h 3867347"/>
                <a:gd name="csX2" fmla="*/ 2356702 w 2356702"/>
                <a:gd name="csY2" fmla="*/ 3867347 h 3867347"/>
                <a:gd name="csX3" fmla="*/ 0 w 2356702"/>
                <a:gd name="csY3" fmla="*/ 3867347 h 3867347"/>
                <a:gd name="csX4" fmla="*/ 0 w 2356702"/>
                <a:gd name="csY4" fmla="*/ 1178351 h 3867347"/>
                <a:gd name="csX5" fmla="*/ 1178351 w 2356702"/>
                <a:gd name="csY5" fmla="*/ 0 h 3867347"/>
              </a:gdLst>
              <a:ahLst/>
              <a:cxnLst>
                <a:cxn ang="0">
                  <a:pos x="csX0" y="csY0"/>
                </a:cxn>
                <a:cxn ang="0">
                  <a:pos x="csX1" y="csY1"/>
                </a:cxn>
                <a:cxn ang="0">
                  <a:pos x="csX2" y="csY2"/>
                </a:cxn>
                <a:cxn ang="0">
                  <a:pos x="csX3" y="csY3"/>
                </a:cxn>
                <a:cxn ang="0">
                  <a:pos x="csX4" y="csY4"/>
                </a:cxn>
                <a:cxn ang="0">
                  <a:pos x="csX5" y="csY5"/>
                </a:cxn>
              </a:cxnLst>
              <a:rect l="l" t="t" r="r" b="b"/>
              <a:pathLst>
                <a:path w="2356702" h="3867347">
                  <a:moveTo>
                    <a:pt x="1178351" y="0"/>
                  </a:moveTo>
                  <a:cubicBezTo>
                    <a:pt x="1829136" y="0"/>
                    <a:pt x="2356702" y="527566"/>
                    <a:pt x="2356702" y="1178351"/>
                  </a:cubicBezTo>
                  <a:lnTo>
                    <a:pt x="2356702" y="3867347"/>
                  </a:lnTo>
                  <a:lnTo>
                    <a:pt x="0" y="3867347"/>
                  </a:lnTo>
                  <a:lnTo>
                    <a:pt x="0" y="1178351"/>
                  </a:lnTo>
                  <a:cubicBezTo>
                    <a:pt x="0" y="527566"/>
                    <a:pt x="527566" y="0"/>
                    <a:pt x="1178351" y="0"/>
                  </a:cubicBezTo>
                  <a:close/>
                </a:path>
              </a:pathLst>
            </a:cu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90" name="TextBox 89">
              <a:extLst>
                <a:ext uri="{FF2B5EF4-FFF2-40B4-BE49-F238E27FC236}">
                  <a16:creationId xmlns:a16="http://schemas.microsoft.com/office/drawing/2014/main" id="{193EBC8E-E27F-0810-8902-959A48C598D7}"/>
                </a:ext>
              </a:extLst>
            </p:cNvPr>
            <p:cNvSpPr txBox="1"/>
            <p:nvPr/>
          </p:nvSpPr>
          <p:spPr>
            <a:xfrm>
              <a:off x="6311123" y="3076745"/>
              <a:ext cx="2356702" cy="523220"/>
            </a:xfrm>
            <a:prstGeom prst="rect">
              <a:avLst/>
            </a:prstGeom>
            <a:noFill/>
          </p:spPr>
          <p:txBody>
            <a:bodyPr wrap="square" rtlCol="0">
              <a:spAutoFit/>
            </a:bodyPr>
            <a:lstStyle/>
            <a:p>
              <a:pPr algn="ctr"/>
              <a:r>
                <a:rPr lang="vi-VN" sz="1400" b="1" dirty="0">
                  <a:solidFill>
                    <a:schemeClr val="accent5">
                      <a:lumMod val="50000"/>
                    </a:schemeClr>
                  </a:solidFill>
                  <a:latin typeface="Roboto" pitchFamily="2" charset="0"/>
                  <a:ea typeface="Roboto" pitchFamily="2" charset="0"/>
                </a:rPr>
                <a:t>GOPAPERLESS PLATFORM</a:t>
              </a:r>
              <a:endParaRPr lang="en-US" sz="1400" b="1" dirty="0">
                <a:solidFill>
                  <a:schemeClr val="accent5">
                    <a:lumMod val="50000"/>
                  </a:schemeClr>
                </a:solidFill>
                <a:latin typeface="Roboto" pitchFamily="2" charset="0"/>
                <a:ea typeface="Roboto" pitchFamily="2" charset="0"/>
              </a:endParaRPr>
            </a:p>
          </p:txBody>
        </p:sp>
        <p:sp>
          <p:nvSpPr>
            <p:cNvPr id="91" name="TextBox 90">
              <a:extLst>
                <a:ext uri="{FF2B5EF4-FFF2-40B4-BE49-F238E27FC236}">
                  <a16:creationId xmlns:a16="http://schemas.microsoft.com/office/drawing/2014/main" id="{28E08B0A-C4C1-36A6-CAA3-225659FC4EEF}"/>
                </a:ext>
              </a:extLst>
            </p:cNvPr>
            <p:cNvSpPr txBox="1"/>
            <p:nvPr/>
          </p:nvSpPr>
          <p:spPr>
            <a:xfrm>
              <a:off x="6346475" y="3651512"/>
              <a:ext cx="2285999" cy="954107"/>
            </a:xfrm>
            <a:prstGeom prst="rect">
              <a:avLst/>
            </a:prstGeom>
            <a:noFill/>
          </p:spPr>
          <p:txBody>
            <a:bodyPr wrap="square" rtlCol="0">
              <a:spAutoFit/>
            </a:bodyPr>
            <a:lstStyle/>
            <a:p>
              <a:pPr algn="ctr"/>
              <a:r>
                <a:rPr lang="vi-VN" sz="1400" dirty="0">
                  <a:solidFill>
                    <a:schemeClr val="accent5">
                      <a:lumMod val="50000"/>
                    </a:schemeClr>
                  </a:solidFill>
                  <a:latin typeface="Roboto" pitchFamily="2" charset="0"/>
                  <a:ea typeface="Roboto" pitchFamily="2" charset="0"/>
                </a:rPr>
                <a:t>Backend của Mobile-ID; quản lý phiên giao dịch, consent, ánh xạ RP và điều phối hành trình</a:t>
              </a:r>
              <a:endParaRPr lang="en-US" sz="1400" dirty="0">
                <a:solidFill>
                  <a:schemeClr val="accent5">
                    <a:lumMod val="50000"/>
                  </a:schemeClr>
                </a:solidFill>
                <a:latin typeface="Roboto" pitchFamily="2" charset="0"/>
                <a:ea typeface="Roboto" pitchFamily="2" charset="0"/>
              </a:endParaRPr>
            </a:p>
          </p:txBody>
        </p:sp>
        <p:grpSp>
          <p:nvGrpSpPr>
            <p:cNvPr id="92" name="Group 91">
              <a:extLst>
                <a:ext uri="{FF2B5EF4-FFF2-40B4-BE49-F238E27FC236}">
                  <a16:creationId xmlns:a16="http://schemas.microsoft.com/office/drawing/2014/main" id="{FA15907E-E7CA-9ECF-D0B6-CDB3839AA15E}"/>
                </a:ext>
              </a:extLst>
            </p:cNvPr>
            <p:cNvGrpSpPr/>
            <p:nvPr/>
          </p:nvGrpSpPr>
          <p:grpSpPr>
            <a:xfrm>
              <a:off x="7013421" y="2072397"/>
              <a:ext cx="952107" cy="952107"/>
              <a:chOff x="7013421" y="2072397"/>
              <a:chExt cx="952107" cy="952107"/>
            </a:xfrm>
          </p:grpSpPr>
          <p:sp>
            <p:nvSpPr>
              <p:cNvPr id="93" name="Oval 92">
                <a:extLst>
                  <a:ext uri="{FF2B5EF4-FFF2-40B4-BE49-F238E27FC236}">
                    <a16:creationId xmlns:a16="http://schemas.microsoft.com/office/drawing/2014/main" id="{B9FDEEA0-9FBC-2382-B094-D531E18DA195}"/>
                  </a:ext>
                </a:extLst>
              </p:cNvPr>
              <p:cNvSpPr/>
              <p:nvPr/>
            </p:nvSpPr>
            <p:spPr>
              <a:xfrm>
                <a:off x="7013421" y="2072397"/>
                <a:ext cx="952107" cy="952107"/>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4" name="Graphic 93" descr="Illustrator with solid fill">
                <a:extLst>
                  <a:ext uri="{FF2B5EF4-FFF2-40B4-BE49-F238E27FC236}">
                    <a16:creationId xmlns:a16="http://schemas.microsoft.com/office/drawing/2014/main" id="{5AC1FEA7-AB9D-47A0-52C7-945E40E4FEC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162655" y="2246867"/>
                <a:ext cx="679712" cy="679712"/>
              </a:xfrm>
              <a:prstGeom prst="rect">
                <a:avLst/>
              </a:prstGeom>
            </p:spPr>
          </p:pic>
        </p:grpSp>
      </p:grpSp>
      <p:grpSp>
        <p:nvGrpSpPr>
          <p:cNvPr id="95" name="Group 94">
            <a:extLst>
              <a:ext uri="{FF2B5EF4-FFF2-40B4-BE49-F238E27FC236}">
                <a16:creationId xmlns:a16="http://schemas.microsoft.com/office/drawing/2014/main" id="{0CAE4495-0488-C642-42F8-3AB6B84C106B}"/>
              </a:ext>
            </a:extLst>
          </p:cNvPr>
          <p:cNvGrpSpPr/>
          <p:nvPr/>
        </p:nvGrpSpPr>
        <p:grpSpPr>
          <a:xfrm>
            <a:off x="-3090785" y="2072397"/>
            <a:ext cx="2356702" cy="3235751"/>
            <a:chOff x="9101215" y="2072397"/>
            <a:chExt cx="2356702" cy="3235751"/>
          </a:xfrm>
        </p:grpSpPr>
        <p:sp>
          <p:nvSpPr>
            <p:cNvPr id="96" name="Freeform: Shape 95">
              <a:extLst>
                <a:ext uri="{FF2B5EF4-FFF2-40B4-BE49-F238E27FC236}">
                  <a16:creationId xmlns:a16="http://schemas.microsoft.com/office/drawing/2014/main" id="{BF70B877-6B14-7672-C5A1-9CEFC9A88943}"/>
                </a:ext>
              </a:extLst>
            </p:cNvPr>
            <p:cNvSpPr/>
            <p:nvPr/>
          </p:nvSpPr>
          <p:spPr>
            <a:xfrm>
              <a:off x="9101215" y="2548451"/>
              <a:ext cx="2356702" cy="2759697"/>
            </a:xfrm>
            <a:custGeom>
              <a:avLst/>
              <a:gdLst>
                <a:gd name="csX0" fmla="*/ 1178351 w 2356702"/>
                <a:gd name="csY0" fmla="*/ 0 h 3867347"/>
                <a:gd name="csX1" fmla="*/ 2356702 w 2356702"/>
                <a:gd name="csY1" fmla="*/ 1178351 h 3867347"/>
                <a:gd name="csX2" fmla="*/ 2356702 w 2356702"/>
                <a:gd name="csY2" fmla="*/ 3867347 h 3867347"/>
                <a:gd name="csX3" fmla="*/ 0 w 2356702"/>
                <a:gd name="csY3" fmla="*/ 3867347 h 3867347"/>
                <a:gd name="csX4" fmla="*/ 0 w 2356702"/>
                <a:gd name="csY4" fmla="*/ 1178351 h 3867347"/>
                <a:gd name="csX5" fmla="*/ 1178351 w 2356702"/>
                <a:gd name="csY5" fmla="*/ 0 h 3867347"/>
              </a:gdLst>
              <a:ahLst/>
              <a:cxnLst>
                <a:cxn ang="0">
                  <a:pos x="csX0" y="csY0"/>
                </a:cxn>
                <a:cxn ang="0">
                  <a:pos x="csX1" y="csY1"/>
                </a:cxn>
                <a:cxn ang="0">
                  <a:pos x="csX2" y="csY2"/>
                </a:cxn>
                <a:cxn ang="0">
                  <a:pos x="csX3" y="csY3"/>
                </a:cxn>
                <a:cxn ang="0">
                  <a:pos x="csX4" y="csY4"/>
                </a:cxn>
                <a:cxn ang="0">
                  <a:pos x="csX5" y="csY5"/>
                </a:cxn>
              </a:cxnLst>
              <a:rect l="l" t="t" r="r" b="b"/>
              <a:pathLst>
                <a:path w="2356702" h="3867347">
                  <a:moveTo>
                    <a:pt x="1178351" y="0"/>
                  </a:moveTo>
                  <a:cubicBezTo>
                    <a:pt x="1829136" y="0"/>
                    <a:pt x="2356702" y="527566"/>
                    <a:pt x="2356702" y="1178351"/>
                  </a:cubicBezTo>
                  <a:lnTo>
                    <a:pt x="2356702" y="3867347"/>
                  </a:lnTo>
                  <a:lnTo>
                    <a:pt x="0" y="3867347"/>
                  </a:lnTo>
                  <a:lnTo>
                    <a:pt x="0" y="1178351"/>
                  </a:lnTo>
                  <a:cubicBezTo>
                    <a:pt x="0" y="527566"/>
                    <a:pt x="527566" y="0"/>
                    <a:pt x="1178351" y="0"/>
                  </a:cubicBezTo>
                  <a:close/>
                </a:path>
              </a:pathLst>
            </a:cu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97" name="TextBox 96">
              <a:extLst>
                <a:ext uri="{FF2B5EF4-FFF2-40B4-BE49-F238E27FC236}">
                  <a16:creationId xmlns:a16="http://schemas.microsoft.com/office/drawing/2014/main" id="{52230CC1-E7EC-E6B7-F9BF-347E0781803D}"/>
                </a:ext>
              </a:extLst>
            </p:cNvPr>
            <p:cNvSpPr txBox="1"/>
            <p:nvPr/>
          </p:nvSpPr>
          <p:spPr>
            <a:xfrm>
              <a:off x="9136567" y="3184467"/>
              <a:ext cx="2285999" cy="307777"/>
            </a:xfrm>
            <a:prstGeom prst="rect">
              <a:avLst/>
            </a:prstGeom>
            <a:noFill/>
          </p:spPr>
          <p:txBody>
            <a:bodyPr wrap="square" rtlCol="0">
              <a:spAutoFit/>
            </a:bodyPr>
            <a:lstStyle/>
            <a:p>
              <a:pPr algn="ctr"/>
              <a:r>
                <a:rPr lang="vi-VN" sz="1400" b="1" dirty="0">
                  <a:solidFill>
                    <a:schemeClr val="accent5">
                      <a:lumMod val="50000"/>
                    </a:schemeClr>
                  </a:solidFill>
                  <a:latin typeface="Roboto" pitchFamily="2" charset="0"/>
                  <a:ea typeface="Roboto" pitchFamily="2" charset="0"/>
                </a:rPr>
                <a:t>EAC CONNECTION</a:t>
              </a:r>
              <a:endParaRPr lang="en-US" sz="1400" b="1" dirty="0">
                <a:solidFill>
                  <a:schemeClr val="accent5">
                    <a:lumMod val="50000"/>
                  </a:schemeClr>
                </a:solidFill>
                <a:latin typeface="Roboto" pitchFamily="2" charset="0"/>
                <a:ea typeface="Roboto" pitchFamily="2" charset="0"/>
              </a:endParaRPr>
            </a:p>
          </p:txBody>
        </p:sp>
        <p:sp>
          <p:nvSpPr>
            <p:cNvPr id="98" name="TextBox 97">
              <a:extLst>
                <a:ext uri="{FF2B5EF4-FFF2-40B4-BE49-F238E27FC236}">
                  <a16:creationId xmlns:a16="http://schemas.microsoft.com/office/drawing/2014/main" id="{48EE7B70-CF16-FDF4-46D0-4DCE7C47F623}"/>
                </a:ext>
              </a:extLst>
            </p:cNvPr>
            <p:cNvSpPr txBox="1"/>
            <p:nvPr/>
          </p:nvSpPr>
          <p:spPr>
            <a:xfrm>
              <a:off x="9136567" y="3651512"/>
              <a:ext cx="2285999" cy="1169551"/>
            </a:xfrm>
            <a:prstGeom prst="rect">
              <a:avLst/>
            </a:prstGeom>
            <a:noFill/>
          </p:spPr>
          <p:txBody>
            <a:bodyPr wrap="square" rtlCol="0">
              <a:spAutoFit/>
            </a:bodyPr>
            <a:lstStyle/>
            <a:p>
              <a:pPr algn="ctr"/>
              <a:r>
                <a:rPr lang="vi-VN" sz="1400" dirty="0">
                  <a:solidFill>
                    <a:schemeClr val="accent5">
                      <a:lumMod val="50000"/>
                    </a:schemeClr>
                  </a:solidFill>
                  <a:latin typeface="Roboto" pitchFamily="2" charset="0"/>
                  <a:ea typeface="Roboto" pitchFamily="2" charset="0"/>
                </a:rPr>
                <a:t>Kênh kết nối được kiểm soát giữa GoPaperless và RAR/C06; bảo vệ request/response và correlation giao dịch.</a:t>
              </a:r>
              <a:endParaRPr lang="en-US" sz="1400" dirty="0">
                <a:solidFill>
                  <a:schemeClr val="accent5">
                    <a:lumMod val="50000"/>
                  </a:schemeClr>
                </a:solidFill>
                <a:latin typeface="Roboto" pitchFamily="2" charset="0"/>
                <a:ea typeface="Roboto" pitchFamily="2" charset="0"/>
              </a:endParaRPr>
            </a:p>
          </p:txBody>
        </p:sp>
        <p:grpSp>
          <p:nvGrpSpPr>
            <p:cNvPr id="99" name="Group 98">
              <a:extLst>
                <a:ext uri="{FF2B5EF4-FFF2-40B4-BE49-F238E27FC236}">
                  <a16:creationId xmlns:a16="http://schemas.microsoft.com/office/drawing/2014/main" id="{6AEA0C51-2185-BD76-F28C-723EA92B61C9}"/>
                </a:ext>
              </a:extLst>
            </p:cNvPr>
            <p:cNvGrpSpPr/>
            <p:nvPr/>
          </p:nvGrpSpPr>
          <p:grpSpPr>
            <a:xfrm>
              <a:off x="9803513" y="2072397"/>
              <a:ext cx="952107" cy="952107"/>
              <a:chOff x="9803513" y="2072397"/>
              <a:chExt cx="952107" cy="952107"/>
            </a:xfrm>
          </p:grpSpPr>
          <p:sp>
            <p:nvSpPr>
              <p:cNvPr id="100" name="Oval 99">
                <a:extLst>
                  <a:ext uri="{FF2B5EF4-FFF2-40B4-BE49-F238E27FC236}">
                    <a16:creationId xmlns:a16="http://schemas.microsoft.com/office/drawing/2014/main" id="{AF450CC5-ACF0-D866-8EAD-0708365AC3E9}"/>
                  </a:ext>
                </a:extLst>
              </p:cNvPr>
              <p:cNvSpPr/>
              <p:nvPr/>
            </p:nvSpPr>
            <p:spPr>
              <a:xfrm>
                <a:off x="9803513" y="2072397"/>
                <a:ext cx="952107" cy="952107"/>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1" name="Graphic 100" descr="Social network with solid fill">
                <a:extLst>
                  <a:ext uri="{FF2B5EF4-FFF2-40B4-BE49-F238E27FC236}">
                    <a16:creationId xmlns:a16="http://schemas.microsoft.com/office/drawing/2014/main" id="{57E3A390-D3A6-C533-D9BE-18EB03B7D5A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892586" y="2151492"/>
                <a:ext cx="809455" cy="809455"/>
              </a:xfrm>
              <a:prstGeom prst="rect">
                <a:avLst/>
              </a:prstGeom>
            </p:spPr>
          </p:pic>
        </p:grpSp>
      </p:grpSp>
    </p:spTree>
    <p:extLst>
      <p:ext uri="{BB962C8B-B14F-4D97-AF65-F5344CB8AC3E}">
        <p14:creationId xmlns:p14="http://schemas.microsoft.com/office/powerpoint/2010/main" val="2321981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9"/>
                                        </p:tgtEl>
                                        <p:attrNameLst>
                                          <p:attrName>r</p:attrName>
                                        </p:attrNameLst>
                                      </p:cBhvr>
                                    </p:animRot>
                                    <p:animRot by="-240000">
                                      <p:cBhvr>
                                        <p:cTn id="7" dur="200" fill="hold">
                                          <p:stCondLst>
                                            <p:cond delay="200"/>
                                          </p:stCondLst>
                                        </p:cTn>
                                        <p:tgtEl>
                                          <p:spTgt spid="69"/>
                                        </p:tgtEl>
                                        <p:attrNameLst>
                                          <p:attrName>r</p:attrName>
                                        </p:attrNameLst>
                                      </p:cBhvr>
                                    </p:animRot>
                                    <p:animRot by="240000">
                                      <p:cBhvr>
                                        <p:cTn id="8" dur="200" fill="hold">
                                          <p:stCondLst>
                                            <p:cond delay="400"/>
                                          </p:stCondLst>
                                        </p:cTn>
                                        <p:tgtEl>
                                          <p:spTgt spid="69"/>
                                        </p:tgtEl>
                                        <p:attrNameLst>
                                          <p:attrName>r</p:attrName>
                                        </p:attrNameLst>
                                      </p:cBhvr>
                                    </p:animRot>
                                    <p:animRot by="-240000">
                                      <p:cBhvr>
                                        <p:cTn id="9" dur="200" fill="hold">
                                          <p:stCondLst>
                                            <p:cond delay="600"/>
                                          </p:stCondLst>
                                        </p:cTn>
                                        <p:tgtEl>
                                          <p:spTgt spid="69"/>
                                        </p:tgtEl>
                                        <p:attrNameLst>
                                          <p:attrName>r</p:attrName>
                                        </p:attrNameLst>
                                      </p:cBhvr>
                                    </p:animRot>
                                    <p:animRot by="120000">
                                      <p:cBhvr>
                                        <p:cTn id="10" dur="200" fill="hold">
                                          <p:stCondLst>
                                            <p:cond delay="800"/>
                                          </p:stCondLst>
                                        </p:cTn>
                                        <p:tgtEl>
                                          <p:spTgt spid="6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1"/>
                                        </p:tgtEl>
                                        <p:attrNameLst>
                                          <p:attrName>r</p:attrName>
                                        </p:attrNameLst>
                                      </p:cBhvr>
                                    </p:animRot>
                                    <p:animRot by="-240000">
                                      <p:cBhvr>
                                        <p:cTn id="13" dur="200" fill="hold">
                                          <p:stCondLst>
                                            <p:cond delay="200"/>
                                          </p:stCondLst>
                                        </p:cTn>
                                        <p:tgtEl>
                                          <p:spTgt spid="71"/>
                                        </p:tgtEl>
                                        <p:attrNameLst>
                                          <p:attrName>r</p:attrName>
                                        </p:attrNameLst>
                                      </p:cBhvr>
                                    </p:animRot>
                                    <p:animRot by="240000">
                                      <p:cBhvr>
                                        <p:cTn id="14" dur="200" fill="hold">
                                          <p:stCondLst>
                                            <p:cond delay="400"/>
                                          </p:stCondLst>
                                        </p:cTn>
                                        <p:tgtEl>
                                          <p:spTgt spid="71"/>
                                        </p:tgtEl>
                                        <p:attrNameLst>
                                          <p:attrName>r</p:attrName>
                                        </p:attrNameLst>
                                      </p:cBhvr>
                                    </p:animRot>
                                    <p:animRot by="-240000">
                                      <p:cBhvr>
                                        <p:cTn id="15" dur="200" fill="hold">
                                          <p:stCondLst>
                                            <p:cond delay="600"/>
                                          </p:stCondLst>
                                        </p:cTn>
                                        <p:tgtEl>
                                          <p:spTgt spid="71"/>
                                        </p:tgtEl>
                                        <p:attrNameLst>
                                          <p:attrName>r</p:attrName>
                                        </p:attrNameLst>
                                      </p:cBhvr>
                                    </p:animRot>
                                    <p:animRot by="120000">
                                      <p:cBhvr>
                                        <p:cTn id="16" dur="200" fill="hold">
                                          <p:stCondLst>
                                            <p:cond delay="800"/>
                                          </p:stCondLst>
                                        </p:cTn>
                                        <p:tgtEl>
                                          <p:spTgt spid="71"/>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72"/>
                                        </p:tgtEl>
                                        <p:attrNameLst>
                                          <p:attrName>r</p:attrName>
                                        </p:attrNameLst>
                                      </p:cBhvr>
                                    </p:animRot>
                                    <p:animRot by="-240000">
                                      <p:cBhvr>
                                        <p:cTn id="19" dur="200" fill="hold">
                                          <p:stCondLst>
                                            <p:cond delay="200"/>
                                          </p:stCondLst>
                                        </p:cTn>
                                        <p:tgtEl>
                                          <p:spTgt spid="72"/>
                                        </p:tgtEl>
                                        <p:attrNameLst>
                                          <p:attrName>r</p:attrName>
                                        </p:attrNameLst>
                                      </p:cBhvr>
                                    </p:animRot>
                                    <p:animRot by="240000">
                                      <p:cBhvr>
                                        <p:cTn id="20" dur="200" fill="hold">
                                          <p:stCondLst>
                                            <p:cond delay="400"/>
                                          </p:stCondLst>
                                        </p:cTn>
                                        <p:tgtEl>
                                          <p:spTgt spid="72"/>
                                        </p:tgtEl>
                                        <p:attrNameLst>
                                          <p:attrName>r</p:attrName>
                                        </p:attrNameLst>
                                      </p:cBhvr>
                                    </p:animRot>
                                    <p:animRot by="-240000">
                                      <p:cBhvr>
                                        <p:cTn id="21" dur="200" fill="hold">
                                          <p:stCondLst>
                                            <p:cond delay="600"/>
                                          </p:stCondLst>
                                        </p:cTn>
                                        <p:tgtEl>
                                          <p:spTgt spid="72"/>
                                        </p:tgtEl>
                                        <p:attrNameLst>
                                          <p:attrName>r</p:attrName>
                                        </p:attrNameLst>
                                      </p:cBhvr>
                                    </p:animRot>
                                    <p:animRot by="120000">
                                      <p:cBhvr>
                                        <p:cTn id="22" dur="200" fill="hold">
                                          <p:stCondLst>
                                            <p:cond delay="800"/>
                                          </p:stCondLst>
                                        </p:cTn>
                                        <p:tgtEl>
                                          <p:spTgt spid="7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73"/>
                                        </p:tgtEl>
                                        <p:attrNameLst>
                                          <p:attrName>r</p:attrName>
                                        </p:attrNameLst>
                                      </p:cBhvr>
                                    </p:animRot>
                                    <p:animRot by="-240000">
                                      <p:cBhvr>
                                        <p:cTn id="25" dur="200" fill="hold">
                                          <p:stCondLst>
                                            <p:cond delay="200"/>
                                          </p:stCondLst>
                                        </p:cTn>
                                        <p:tgtEl>
                                          <p:spTgt spid="73"/>
                                        </p:tgtEl>
                                        <p:attrNameLst>
                                          <p:attrName>r</p:attrName>
                                        </p:attrNameLst>
                                      </p:cBhvr>
                                    </p:animRot>
                                    <p:animRot by="240000">
                                      <p:cBhvr>
                                        <p:cTn id="26" dur="200" fill="hold">
                                          <p:stCondLst>
                                            <p:cond delay="400"/>
                                          </p:stCondLst>
                                        </p:cTn>
                                        <p:tgtEl>
                                          <p:spTgt spid="73"/>
                                        </p:tgtEl>
                                        <p:attrNameLst>
                                          <p:attrName>r</p:attrName>
                                        </p:attrNameLst>
                                      </p:cBhvr>
                                    </p:animRot>
                                    <p:animRot by="-240000">
                                      <p:cBhvr>
                                        <p:cTn id="27" dur="200" fill="hold">
                                          <p:stCondLst>
                                            <p:cond delay="600"/>
                                          </p:stCondLst>
                                        </p:cTn>
                                        <p:tgtEl>
                                          <p:spTgt spid="73"/>
                                        </p:tgtEl>
                                        <p:attrNameLst>
                                          <p:attrName>r</p:attrName>
                                        </p:attrNameLst>
                                      </p:cBhvr>
                                    </p:animRot>
                                    <p:animRot by="120000">
                                      <p:cBhvr>
                                        <p:cTn id="28" dur="200" fill="hold">
                                          <p:stCondLst>
                                            <p:cond delay="800"/>
                                          </p:stCondLst>
                                        </p:cTn>
                                        <p:tgtEl>
                                          <p:spTgt spid="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373BC33-CE7A-8C7D-9485-58989653BF4C}"/>
              </a:ext>
            </a:extLst>
          </p:cNvPr>
          <p:cNvSpPr/>
          <p:nvPr/>
        </p:nvSpPr>
        <p:spPr>
          <a:xfrm>
            <a:off x="8458104" y="0"/>
            <a:ext cx="1053142" cy="105314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55EA681-B924-2B03-ECB3-D4F408A0A1F7}"/>
              </a:ext>
            </a:extLst>
          </p:cNvPr>
          <p:cNvSpPr/>
          <p:nvPr/>
        </p:nvSpPr>
        <p:spPr>
          <a:xfrm>
            <a:off x="2435971" y="17239"/>
            <a:ext cx="1053142" cy="105314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21E3A2C-5EAC-AED9-BA61-D0878B1322C9}"/>
              </a:ext>
            </a:extLst>
          </p:cNvPr>
          <p:cNvGrpSpPr/>
          <p:nvPr/>
        </p:nvGrpSpPr>
        <p:grpSpPr>
          <a:xfrm>
            <a:off x="2680754" y="134235"/>
            <a:ext cx="6548704" cy="781050"/>
            <a:chOff x="-397669" y="304800"/>
            <a:chExt cx="3241258" cy="781050"/>
          </a:xfrm>
        </p:grpSpPr>
        <p:sp>
          <p:nvSpPr>
            <p:cNvPr id="5" name="Rectangle: Rounded Corners 4">
              <a:extLst>
                <a:ext uri="{FF2B5EF4-FFF2-40B4-BE49-F238E27FC236}">
                  <a16:creationId xmlns:a16="http://schemas.microsoft.com/office/drawing/2014/main" id="{38A9D1B5-10D7-BC25-8171-1E03C5B4371F}"/>
                </a:ext>
              </a:extLst>
            </p:cNvPr>
            <p:cNvSpPr/>
            <p:nvPr/>
          </p:nvSpPr>
          <p:spPr>
            <a:xfrm>
              <a:off x="-397669" y="304800"/>
              <a:ext cx="3241258" cy="781050"/>
            </a:xfrm>
            <a:prstGeom prst="roundRect">
              <a:avLst>
                <a:gd name="adj" fmla="val 5000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646AE8-93F9-703E-8041-5E0AC2C51F00}"/>
                </a:ext>
              </a:extLst>
            </p:cNvPr>
            <p:cNvSpPr txBox="1"/>
            <p:nvPr/>
          </p:nvSpPr>
          <p:spPr>
            <a:xfrm>
              <a:off x="-205689" y="475848"/>
              <a:ext cx="2942149" cy="477054"/>
            </a:xfrm>
            <a:prstGeom prst="rect">
              <a:avLst/>
            </a:prstGeom>
            <a:noFill/>
          </p:spPr>
          <p:txBody>
            <a:bodyPr wrap="square" rtlCol="0">
              <a:spAutoFit/>
            </a:bodyPr>
            <a:lstStyle/>
            <a:p>
              <a:pPr algn="ctr"/>
              <a:r>
                <a:rPr lang="en-US" sz="2500" b="1" dirty="0">
                  <a:solidFill>
                    <a:schemeClr val="bg1"/>
                  </a:solidFill>
                  <a:latin typeface="Roboto" pitchFamily="2" charset="0"/>
                  <a:ea typeface="Roboto" pitchFamily="2" charset="0"/>
                </a:rPr>
                <a:t>MÔ HÌNH KINH DOANH</a:t>
              </a:r>
            </a:p>
          </p:txBody>
        </p:sp>
      </p:grpSp>
      <p:sp>
        <p:nvSpPr>
          <p:cNvPr id="2" name="Rectangle: Rounded Corners 1">
            <a:extLst>
              <a:ext uri="{FF2B5EF4-FFF2-40B4-BE49-F238E27FC236}">
                <a16:creationId xmlns:a16="http://schemas.microsoft.com/office/drawing/2014/main" id="{A170ED51-2ABA-5DE2-8218-BA42DCB17778}"/>
              </a:ext>
            </a:extLst>
          </p:cNvPr>
          <p:cNvSpPr/>
          <p:nvPr/>
        </p:nvSpPr>
        <p:spPr>
          <a:xfrm>
            <a:off x="179318" y="1253765"/>
            <a:ext cx="5778631" cy="5298952"/>
          </a:xfrm>
          <a:prstGeom prst="roundRect">
            <a:avLst>
              <a:gd name="adj" fmla="val 8484"/>
            </a:avLst>
          </a:prstGeom>
          <a:no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Rounded Corners 9">
            <a:extLst>
              <a:ext uri="{FF2B5EF4-FFF2-40B4-BE49-F238E27FC236}">
                <a16:creationId xmlns:a16="http://schemas.microsoft.com/office/drawing/2014/main" id="{847997F7-BD26-8137-1562-AC479A58A7D1}"/>
              </a:ext>
            </a:extLst>
          </p:cNvPr>
          <p:cNvSpPr/>
          <p:nvPr/>
        </p:nvSpPr>
        <p:spPr>
          <a:xfrm>
            <a:off x="6239927" y="1253765"/>
            <a:ext cx="5778631" cy="5298952"/>
          </a:xfrm>
          <a:prstGeom prst="roundRect">
            <a:avLst>
              <a:gd name="adj" fmla="val 9195"/>
            </a:avLst>
          </a:prstGeom>
          <a:no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1" name="Group 20">
            <a:extLst>
              <a:ext uri="{FF2B5EF4-FFF2-40B4-BE49-F238E27FC236}">
                <a16:creationId xmlns:a16="http://schemas.microsoft.com/office/drawing/2014/main" id="{9CE3CD15-21F1-2484-CD1B-DB126B569871}"/>
              </a:ext>
            </a:extLst>
          </p:cNvPr>
          <p:cNvGrpSpPr/>
          <p:nvPr/>
        </p:nvGrpSpPr>
        <p:grpSpPr>
          <a:xfrm>
            <a:off x="1784126" y="1371233"/>
            <a:ext cx="2569013" cy="414779"/>
            <a:chOff x="393529" y="1358345"/>
            <a:chExt cx="2569013" cy="414779"/>
          </a:xfrm>
        </p:grpSpPr>
        <p:sp>
          <p:nvSpPr>
            <p:cNvPr id="18" name="Rectangle: Rounded Corners 17">
              <a:extLst>
                <a:ext uri="{FF2B5EF4-FFF2-40B4-BE49-F238E27FC236}">
                  <a16:creationId xmlns:a16="http://schemas.microsoft.com/office/drawing/2014/main" id="{8B01AD04-1433-67E7-3349-AC842590290C}"/>
                </a:ext>
              </a:extLst>
            </p:cNvPr>
            <p:cNvSpPr/>
            <p:nvPr/>
          </p:nvSpPr>
          <p:spPr>
            <a:xfrm>
              <a:off x="393529" y="1358345"/>
              <a:ext cx="2569013" cy="414779"/>
            </a:xfrm>
            <a:prstGeom prst="roundRect">
              <a:avLst>
                <a:gd name="adj" fmla="val 5000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7BA3B439-370C-68F3-E455-C2D57339D1EB}"/>
                </a:ext>
              </a:extLst>
            </p:cNvPr>
            <p:cNvSpPr txBox="1"/>
            <p:nvPr/>
          </p:nvSpPr>
          <p:spPr>
            <a:xfrm>
              <a:off x="535036" y="1411846"/>
              <a:ext cx="2285999" cy="307777"/>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CÔNG TY PHẦN MỀM</a:t>
              </a:r>
              <a:endParaRPr lang="en-US" sz="1400" b="1" dirty="0">
                <a:solidFill>
                  <a:schemeClr val="bg1"/>
                </a:solidFill>
                <a:latin typeface="Roboto" pitchFamily="2" charset="0"/>
                <a:ea typeface="Roboto" pitchFamily="2" charset="0"/>
              </a:endParaRPr>
            </a:p>
          </p:txBody>
        </p:sp>
      </p:grpSp>
      <p:grpSp>
        <p:nvGrpSpPr>
          <p:cNvPr id="25" name="Group 24">
            <a:extLst>
              <a:ext uri="{FF2B5EF4-FFF2-40B4-BE49-F238E27FC236}">
                <a16:creationId xmlns:a16="http://schemas.microsoft.com/office/drawing/2014/main" id="{71D63491-A3DF-4AE1-84F2-6A3897C8381D}"/>
              </a:ext>
            </a:extLst>
          </p:cNvPr>
          <p:cNvGrpSpPr/>
          <p:nvPr/>
        </p:nvGrpSpPr>
        <p:grpSpPr>
          <a:xfrm>
            <a:off x="353529" y="1877704"/>
            <a:ext cx="5321408" cy="646331"/>
            <a:chOff x="353529" y="1877704"/>
            <a:chExt cx="5321408" cy="646331"/>
          </a:xfrm>
        </p:grpSpPr>
        <p:sp>
          <p:nvSpPr>
            <p:cNvPr id="22" name="Rectangle 21">
              <a:extLst>
                <a:ext uri="{FF2B5EF4-FFF2-40B4-BE49-F238E27FC236}">
                  <a16:creationId xmlns:a16="http://schemas.microsoft.com/office/drawing/2014/main" id="{9C2603EB-D6DA-36CA-E4F6-21E63F8208A0}"/>
                </a:ext>
              </a:extLst>
            </p:cNvPr>
            <p:cNvSpPr/>
            <p:nvPr/>
          </p:nvSpPr>
          <p:spPr>
            <a:xfrm>
              <a:off x="353529" y="1956508"/>
              <a:ext cx="131976" cy="131976"/>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xtBox 23">
              <a:extLst>
                <a:ext uri="{FF2B5EF4-FFF2-40B4-BE49-F238E27FC236}">
                  <a16:creationId xmlns:a16="http://schemas.microsoft.com/office/drawing/2014/main" id="{461774B6-963C-21A3-71DF-F2B269566DFB}"/>
                </a:ext>
              </a:extLst>
            </p:cNvPr>
            <p:cNvSpPr txBox="1"/>
            <p:nvPr/>
          </p:nvSpPr>
          <p:spPr>
            <a:xfrm>
              <a:off x="535036" y="1877704"/>
              <a:ext cx="5139901" cy="646331"/>
            </a:xfrm>
            <a:prstGeom prst="rect">
              <a:avLst/>
            </a:prstGeom>
            <a:noFill/>
          </p:spPr>
          <p:txBody>
            <a:bodyPr wrap="square" rtlCol="0">
              <a:spAutoFit/>
            </a:bodyPr>
            <a:lstStyle/>
            <a:p>
              <a:pPr algn="just"/>
              <a:r>
                <a:rPr lang="vi-VN" sz="1200" b="1" dirty="0">
                  <a:solidFill>
                    <a:schemeClr val="accent5">
                      <a:lumMod val="50000"/>
                    </a:schemeClr>
                  </a:solidFill>
                  <a:latin typeface="Roboto" pitchFamily="2" charset="0"/>
                  <a:ea typeface="Roboto" pitchFamily="2" charset="0"/>
                </a:rPr>
                <a:t>Đối tượng</a:t>
              </a:r>
              <a:r>
                <a:rPr lang="vi-VN" sz="1200" dirty="0">
                  <a:solidFill>
                    <a:schemeClr val="accent5">
                      <a:lumMod val="50000"/>
                    </a:schemeClr>
                  </a:solidFill>
                  <a:latin typeface="Roboto" pitchFamily="2" charset="0"/>
                  <a:ea typeface="Roboto" pitchFamily="2" charset="0"/>
                </a:rPr>
                <a:t>: Công ty phát triển ERP, CRM, HRM; Nhà cung cấp eContract, eInvoice; Nền tảng SaaS cho doanh nghiệp; Công ty cung cấp Core Banking, Core Insurance</a:t>
              </a:r>
              <a:endParaRPr lang="en-US" sz="1200" dirty="0">
                <a:solidFill>
                  <a:schemeClr val="accent5">
                    <a:lumMod val="50000"/>
                  </a:schemeClr>
                </a:solidFill>
                <a:latin typeface="Roboto" pitchFamily="2" charset="0"/>
                <a:ea typeface="Roboto" pitchFamily="2" charset="0"/>
              </a:endParaRPr>
            </a:p>
          </p:txBody>
        </p:sp>
      </p:grpSp>
      <p:grpSp>
        <p:nvGrpSpPr>
          <p:cNvPr id="26" name="Group 25">
            <a:extLst>
              <a:ext uri="{FF2B5EF4-FFF2-40B4-BE49-F238E27FC236}">
                <a16:creationId xmlns:a16="http://schemas.microsoft.com/office/drawing/2014/main" id="{8EBB0393-E20D-4B20-B21A-8A4544EA71DD}"/>
              </a:ext>
            </a:extLst>
          </p:cNvPr>
          <p:cNvGrpSpPr/>
          <p:nvPr/>
        </p:nvGrpSpPr>
        <p:grpSpPr>
          <a:xfrm>
            <a:off x="353529" y="2561545"/>
            <a:ext cx="5316718" cy="276999"/>
            <a:chOff x="358218" y="1863191"/>
            <a:chExt cx="5316718" cy="276999"/>
          </a:xfrm>
        </p:grpSpPr>
        <p:sp>
          <p:nvSpPr>
            <p:cNvPr id="27" name="Rectangle 26">
              <a:extLst>
                <a:ext uri="{FF2B5EF4-FFF2-40B4-BE49-F238E27FC236}">
                  <a16:creationId xmlns:a16="http://schemas.microsoft.com/office/drawing/2014/main" id="{1B13CA88-9740-9D88-A946-C07414250411}"/>
                </a:ext>
              </a:extLst>
            </p:cNvPr>
            <p:cNvSpPr/>
            <p:nvPr/>
          </p:nvSpPr>
          <p:spPr>
            <a:xfrm>
              <a:off x="358218" y="1935702"/>
              <a:ext cx="131976" cy="131976"/>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id="{DD43743A-2EC3-7DB6-34EA-9828AAD4A3F0}"/>
                </a:ext>
              </a:extLst>
            </p:cNvPr>
            <p:cNvSpPr txBox="1"/>
            <p:nvPr/>
          </p:nvSpPr>
          <p:spPr>
            <a:xfrm>
              <a:off x="535035" y="1863191"/>
              <a:ext cx="5139901" cy="276999"/>
            </a:xfrm>
            <a:prstGeom prst="rect">
              <a:avLst/>
            </a:prstGeom>
            <a:noFill/>
          </p:spPr>
          <p:txBody>
            <a:bodyPr wrap="square" rtlCol="0">
              <a:spAutoFit/>
            </a:bodyPr>
            <a:lstStyle/>
            <a:p>
              <a:pPr algn="just"/>
              <a:r>
                <a:rPr lang="vi-VN" sz="1200" b="1" dirty="0">
                  <a:solidFill>
                    <a:schemeClr val="accent5">
                      <a:lumMod val="50000"/>
                    </a:schemeClr>
                  </a:solidFill>
                  <a:latin typeface="Roboto" pitchFamily="2" charset="0"/>
                  <a:ea typeface="Roboto" pitchFamily="2" charset="0"/>
                </a:rPr>
                <a:t>Gói chi phí</a:t>
              </a:r>
              <a:r>
                <a:rPr lang="vi-VN" sz="1200" dirty="0">
                  <a:solidFill>
                    <a:schemeClr val="accent5">
                      <a:lumMod val="50000"/>
                    </a:schemeClr>
                  </a:solidFill>
                  <a:latin typeface="Roboto" pitchFamily="2" charset="0"/>
                  <a:ea typeface="Roboto" pitchFamily="2" charset="0"/>
                </a:rPr>
                <a:t>: Gói starter, Growth, OEM/White Label</a:t>
              </a:r>
              <a:endParaRPr lang="en-US" sz="1200" dirty="0">
                <a:solidFill>
                  <a:schemeClr val="accent5">
                    <a:lumMod val="50000"/>
                  </a:schemeClr>
                </a:solidFill>
                <a:latin typeface="Roboto" pitchFamily="2" charset="0"/>
                <a:ea typeface="Roboto" pitchFamily="2" charset="0"/>
              </a:endParaRPr>
            </a:p>
          </p:txBody>
        </p:sp>
      </p:grpSp>
      <p:grpSp>
        <p:nvGrpSpPr>
          <p:cNvPr id="65" name="Group 64">
            <a:extLst>
              <a:ext uri="{FF2B5EF4-FFF2-40B4-BE49-F238E27FC236}">
                <a16:creationId xmlns:a16="http://schemas.microsoft.com/office/drawing/2014/main" id="{C86CADCB-C4A5-FE30-3C62-A3B4F58222AF}"/>
              </a:ext>
            </a:extLst>
          </p:cNvPr>
          <p:cNvGrpSpPr/>
          <p:nvPr/>
        </p:nvGrpSpPr>
        <p:grpSpPr>
          <a:xfrm>
            <a:off x="353529" y="2900025"/>
            <a:ext cx="5316718" cy="276999"/>
            <a:chOff x="353529" y="2900025"/>
            <a:chExt cx="5316718" cy="276999"/>
          </a:xfrm>
        </p:grpSpPr>
        <p:sp>
          <p:nvSpPr>
            <p:cNvPr id="31" name="Rectangle 30">
              <a:extLst>
                <a:ext uri="{FF2B5EF4-FFF2-40B4-BE49-F238E27FC236}">
                  <a16:creationId xmlns:a16="http://schemas.microsoft.com/office/drawing/2014/main" id="{7D26DD99-F438-4F3D-AB1A-FC3FB6F07648}"/>
                </a:ext>
              </a:extLst>
            </p:cNvPr>
            <p:cNvSpPr/>
            <p:nvPr/>
          </p:nvSpPr>
          <p:spPr>
            <a:xfrm>
              <a:off x="353529" y="2972536"/>
              <a:ext cx="131976" cy="131976"/>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TextBox 31">
              <a:extLst>
                <a:ext uri="{FF2B5EF4-FFF2-40B4-BE49-F238E27FC236}">
                  <a16:creationId xmlns:a16="http://schemas.microsoft.com/office/drawing/2014/main" id="{5BEBFD96-6EC7-F92E-7B72-7C02FD955CF9}"/>
                </a:ext>
              </a:extLst>
            </p:cNvPr>
            <p:cNvSpPr txBox="1"/>
            <p:nvPr/>
          </p:nvSpPr>
          <p:spPr>
            <a:xfrm>
              <a:off x="530346" y="2900025"/>
              <a:ext cx="5139901" cy="276999"/>
            </a:xfrm>
            <a:prstGeom prst="rect">
              <a:avLst/>
            </a:prstGeom>
            <a:noFill/>
          </p:spPr>
          <p:txBody>
            <a:bodyPr wrap="square" rtlCol="0">
              <a:spAutoFit/>
            </a:bodyPr>
            <a:lstStyle/>
            <a:p>
              <a:pPr algn="just"/>
              <a:r>
                <a:rPr lang="vi-VN" sz="1200" b="1" dirty="0">
                  <a:solidFill>
                    <a:schemeClr val="accent5">
                      <a:lumMod val="50000"/>
                    </a:schemeClr>
                  </a:solidFill>
                  <a:latin typeface="Roboto" pitchFamily="2" charset="0"/>
                  <a:ea typeface="Roboto" pitchFamily="2" charset="0"/>
                </a:rPr>
                <a:t>Nhu cầu chính</a:t>
              </a:r>
              <a:r>
                <a:rPr lang="vi-VN" sz="1200" dirty="0">
                  <a:solidFill>
                    <a:schemeClr val="accent5">
                      <a:lumMod val="50000"/>
                    </a:schemeClr>
                  </a:solidFill>
                  <a:latin typeface="Roboto" pitchFamily="2" charset="0"/>
                  <a:ea typeface="Roboto" pitchFamily="2" charset="0"/>
                </a:rPr>
                <a:t>: </a:t>
              </a:r>
              <a:r>
                <a:rPr lang="vi-VN" sz="1200" dirty="0"/>
                <a:t> </a:t>
              </a:r>
              <a:endParaRPr lang="en-US" sz="1200" dirty="0">
                <a:solidFill>
                  <a:schemeClr val="accent5">
                    <a:lumMod val="50000"/>
                  </a:schemeClr>
                </a:solidFill>
                <a:latin typeface="Roboto" pitchFamily="2" charset="0"/>
                <a:ea typeface="Roboto" pitchFamily="2" charset="0"/>
              </a:endParaRPr>
            </a:p>
          </p:txBody>
        </p:sp>
      </p:grpSp>
      <p:sp>
        <p:nvSpPr>
          <p:cNvPr id="35" name="TextBox 34">
            <a:extLst>
              <a:ext uri="{FF2B5EF4-FFF2-40B4-BE49-F238E27FC236}">
                <a16:creationId xmlns:a16="http://schemas.microsoft.com/office/drawing/2014/main" id="{E5787F3B-99FB-CD24-9A3F-F8CCBD0D83AF}"/>
              </a:ext>
            </a:extLst>
          </p:cNvPr>
          <p:cNvSpPr txBox="1"/>
          <p:nvPr/>
        </p:nvSpPr>
        <p:spPr>
          <a:xfrm>
            <a:off x="485505" y="3177024"/>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Tích hợp nhanh định danh, consent và ký số vào sản phẩm hiện có</a:t>
            </a:r>
            <a:endParaRPr lang="en-US" sz="1200" dirty="0">
              <a:solidFill>
                <a:schemeClr val="accent5">
                  <a:lumMod val="50000"/>
                </a:schemeClr>
              </a:solidFill>
              <a:latin typeface="Roboto" pitchFamily="2" charset="0"/>
              <a:ea typeface="Roboto" pitchFamily="2" charset="0"/>
            </a:endParaRPr>
          </a:p>
        </p:txBody>
      </p:sp>
      <p:sp>
        <p:nvSpPr>
          <p:cNvPr id="37" name="TextBox 36">
            <a:extLst>
              <a:ext uri="{FF2B5EF4-FFF2-40B4-BE49-F238E27FC236}">
                <a16:creationId xmlns:a16="http://schemas.microsoft.com/office/drawing/2014/main" id="{4F56E3B4-8D22-C607-D6C7-3591F7F47DBC}"/>
              </a:ext>
            </a:extLst>
          </p:cNvPr>
          <p:cNvSpPr txBox="1"/>
          <p:nvPr/>
        </p:nvSpPr>
        <p:spPr>
          <a:xfrm>
            <a:off x="485505" y="3461427"/>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Không tự kết nối riêng với từng CA Provider</a:t>
            </a:r>
            <a:r>
              <a:rPr lang="vi-VN" sz="1200" dirty="0"/>
              <a:t>.</a:t>
            </a:r>
            <a:endParaRPr lang="en-US" sz="1200" dirty="0">
              <a:solidFill>
                <a:schemeClr val="accent5">
                  <a:lumMod val="50000"/>
                </a:schemeClr>
              </a:solidFill>
              <a:latin typeface="Roboto" pitchFamily="2" charset="0"/>
              <a:ea typeface="Roboto" pitchFamily="2" charset="0"/>
            </a:endParaRPr>
          </a:p>
        </p:txBody>
      </p:sp>
      <p:sp>
        <p:nvSpPr>
          <p:cNvPr id="39" name="TextBox 38">
            <a:extLst>
              <a:ext uri="{FF2B5EF4-FFF2-40B4-BE49-F238E27FC236}">
                <a16:creationId xmlns:a16="http://schemas.microsoft.com/office/drawing/2014/main" id="{CFAEF1CA-D93F-46B9-1AE8-2ABCEFE4A2A9}"/>
              </a:ext>
            </a:extLst>
          </p:cNvPr>
          <p:cNvSpPr txBox="1"/>
          <p:nvPr/>
        </p:nvSpPr>
        <p:spPr>
          <a:xfrm>
            <a:off x="485505" y="3745830"/>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Không phải xây dựng lại Gateway và hành trình ký.</a:t>
            </a:r>
            <a:endParaRPr lang="en-US" sz="1200" dirty="0">
              <a:solidFill>
                <a:schemeClr val="accent5">
                  <a:lumMod val="50000"/>
                </a:schemeClr>
              </a:solidFill>
              <a:latin typeface="Roboto" pitchFamily="2" charset="0"/>
              <a:ea typeface="Roboto" pitchFamily="2" charset="0"/>
            </a:endParaRPr>
          </a:p>
        </p:txBody>
      </p:sp>
      <p:sp>
        <p:nvSpPr>
          <p:cNvPr id="41" name="TextBox 40">
            <a:extLst>
              <a:ext uri="{FF2B5EF4-FFF2-40B4-BE49-F238E27FC236}">
                <a16:creationId xmlns:a16="http://schemas.microsoft.com/office/drawing/2014/main" id="{676C06F4-03AE-B326-DBA6-E2AF4EBA6B2A}"/>
              </a:ext>
            </a:extLst>
          </p:cNvPr>
          <p:cNvSpPr txBox="1"/>
          <p:nvPr/>
        </p:nvSpPr>
        <p:spPr>
          <a:xfrm>
            <a:off x="485505" y="4030233"/>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Có Sandbox, API documentation và Webhook/Callback.</a:t>
            </a:r>
            <a:endParaRPr lang="en-US" sz="1200" dirty="0">
              <a:solidFill>
                <a:schemeClr val="accent5">
                  <a:lumMod val="50000"/>
                </a:schemeClr>
              </a:solidFill>
              <a:latin typeface="Roboto" pitchFamily="2" charset="0"/>
              <a:ea typeface="Roboto" pitchFamily="2" charset="0"/>
            </a:endParaRPr>
          </a:p>
        </p:txBody>
      </p:sp>
      <p:sp>
        <p:nvSpPr>
          <p:cNvPr id="45" name="TextBox 44">
            <a:extLst>
              <a:ext uri="{FF2B5EF4-FFF2-40B4-BE49-F238E27FC236}">
                <a16:creationId xmlns:a16="http://schemas.microsoft.com/office/drawing/2014/main" id="{3C0DE029-C708-FEE2-8928-7A7C720CBEFE}"/>
              </a:ext>
            </a:extLst>
          </p:cNvPr>
          <p:cNvSpPr txBox="1"/>
          <p:nvPr/>
        </p:nvSpPr>
        <p:spPr>
          <a:xfrm>
            <a:off x="485505" y="4314636"/>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Quản lý nhiều khách hàng cuối hoặc nhiều tenant.</a:t>
            </a:r>
            <a:endParaRPr lang="en-US" sz="1200" dirty="0">
              <a:solidFill>
                <a:schemeClr val="accent5">
                  <a:lumMod val="50000"/>
                </a:schemeClr>
              </a:solidFill>
              <a:latin typeface="Roboto" pitchFamily="2" charset="0"/>
              <a:ea typeface="Roboto" pitchFamily="2" charset="0"/>
            </a:endParaRPr>
          </a:p>
        </p:txBody>
      </p:sp>
      <p:sp>
        <p:nvSpPr>
          <p:cNvPr id="52" name="TextBox 51">
            <a:extLst>
              <a:ext uri="{FF2B5EF4-FFF2-40B4-BE49-F238E27FC236}">
                <a16:creationId xmlns:a16="http://schemas.microsoft.com/office/drawing/2014/main" id="{C40A0C1A-53E2-660E-B086-B8FF90E25520}"/>
              </a:ext>
            </a:extLst>
          </p:cNvPr>
          <p:cNvSpPr txBox="1"/>
          <p:nvPr/>
        </p:nvSpPr>
        <p:spPr>
          <a:xfrm>
            <a:off x="485505" y="4599039"/>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Có khả năng White-label để bán lại.</a:t>
            </a:r>
            <a:endParaRPr lang="en-US" sz="1200" dirty="0">
              <a:solidFill>
                <a:schemeClr val="accent5">
                  <a:lumMod val="50000"/>
                </a:schemeClr>
              </a:solidFill>
              <a:latin typeface="Roboto" pitchFamily="2" charset="0"/>
              <a:ea typeface="Roboto" pitchFamily="2" charset="0"/>
            </a:endParaRPr>
          </a:p>
        </p:txBody>
      </p:sp>
      <p:grpSp>
        <p:nvGrpSpPr>
          <p:cNvPr id="69" name="Group 68">
            <a:extLst>
              <a:ext uri="{FF2B5EF4-FFF2-40B4-BE49-F238E27FC236}">
                <a16:creationId xmlns:a16="http://schemas.microsoft.com/office/drawing/2014/main" id="{885A4914-CEA0-5BF2-F814-56F22F27D9DF}"/>
              </a:ext>
            </a:extLst>
          </p:cNvPr>
          <p:cNvGrpSpPr/>
          <p:nvPr/>
        </p:nvGrpSpPr>
        <p:grpSpPr>
          <a:xfrm>
            <a:off x="353529" y="5506327"/>
            <a:ext cx="5316718" cy="276999"/>
            <a:chOff x="353529" y="2900025"/>
            <a:chExt cx="5316718" cy="276999"/>
          </a:xfrm>
        </p:grpSpPr>
        <p:sp>
          <p:nvSpPr>
            <p:cNvPr id="73" name="Rectangle 72">
              <a:extLst>
                <a:ext uri="{FF2B5EF4-FFF2-40B4-BE49-F238E27FC236}">
                  <a16:creationId xmlns:a16="http://schemas.microsoft.com/office/drawing/2014/main" id="{7A6A5BB2-6C9D-583E-9611-9685A22BE96A}"/>
                </a:ext>
              </a:extLst>
            </p:cNvPr>
            <p:cNvSpPr/>
            <p:nvPr/>
          </p:nvSpPr>
          <p:spPr>
            <a:xfrm>
              <a:off x="353529" y="2972536"/>
              <a:ext cx="131976" cy="131976"/>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8" name="TextBox 77">
              <a:extLst>
                <a:ext uri="{FF2B5EF4-FFF2-40B4-BE49-F238E27FC236}">
                  <a16:creationId xmlns:a16="http://schemas.microsoft.com/office/drawing/2014/main" id="{95D0878D-4C1D-ACB3-D8FA-464F1E3EBFEE}"/>
                </a:ext>
              </a:extLst>
            </p:cNvPr>
            <p:cNvSpPr txBox="1"/>
            <p:nvPr/>
          </p:nvSpPr>
          <p:spPr>
            <a:xfrm>
              <a:off x="530346" y="2900025"/>
              <a:ext cx="5139901" cy="276999"/>
            </a:xfrm>
            <a:prstGeom prst="rect">
              <a:avLst/>
            </a:prstGeom>
            <a:noFill/>
          </p:spPr>
          <p:txBody>
            <a:bodyPr wrap="square" rtlCol="0">
              <a:spAutoFit/>
            </a:bodyPr>
            <a:lstStyle/>
            <a:p>
              <a:pPr algn="just"/>
              <a:r>
                <a:rPr lang="vi-VN" sz="1200" b="1" dirty="0">
                  <a:solidFill>
                    <a:schemeClr val="accent5">
                      <a:lumMod val="50000"/>
                    </a:schemeClr>
                  </a:solidFill>
                  <a:latin typeface="Roboto" pitchFamily="2" charset="0"/>
                  <a:ea typeface="Roboto" pitchFamily="2" charset="0"/>
                </a:rPr>
                <a:t>Mô hình kinh doanh đề xuất</a:t>
              </a:r>
              <a:r>
                <a:rPr lang="vi-VN" sz="1200" dirty="0">
                  <a:solidFill>
                    <a:schemeClr val="accent5">
                      <a:lumMod val="50000"/>
                    </a:schemeClr>
                  </a:solidFill>
                  <a:latin typeface="Roboto" pitchFamily="2" charset="0"/>
                  <a:ea typeface="Roboto" pitchFamily="2" charset="0"/>
                </a:rPr>
                <a:t> </a:t>
              </a:r>
              <a:r>
                <a:rPr lang="vi-VN" sz="1200" dirty="0"/>
                <a:t> </a:t>
              </a:r>
              <a:endParaRPr lang="en-US" sz="1200" dirty="0">
                <a:solidFill>
                  <a:schemeClr val="accent5">
                    <a:lumMod val="50000"/>
                  </a:schemeClr>
                </a:solidFill>
                <a:latin typeface="Roboto" pitchFamily="2" charset="0"/>
                <a:ea typeface="Roboto" pitchFamily="2" charset="0"/>
              </a:endParaRPr>
            </a:p>
          </p:txBody>
        </p:sp>
      </p:grpSp>
      <p:grpSp>
        <p:nvGrpSpPr>
          <p:cNvPr id="96" name="Group 95">
            <a:extLst>
              <a:ext uri="{FF2B5EF4-FFF2-40B4-BE49-F238E27FC236}">
                <a16:creationId xmlns:a16="http://schemas.microsoft.com/office/drawing/2014/main" id="{FCAA0C88-BA54-98AA-35D8-064D4AF87E6C}"/>
              </a:ext>
            </a:extLst>
          </p:cNvPr>
          <p:cNvGrpSpPr/>
          <p:nvPr/>
        </p:nvGrpSpPr>
        <p:grpSpPr>
          <a:xfrm>
            <a:off x="386522" y="5826076"/>
            <a:ext cx="5571427" cy="413245"/>
            <a:chOff x="386522" y="5826076"/>
            <a:chExt cx="5571427" cy="413245"/>
          </a:xfrm>
        </p:grpSpPr>
        <p:sp>
          <p:nvSpPr>
            <p:cNvPr id="82" name="Rectangle 81">
              <a:extLst>
                <a:ext uri="{FF2B5EF4-FFF2-40B4-BE49-F238E27FC236}">
                  <a16:creationId xmlns:a16="http://schemas.microsoft.com/office/drawing/2014/main" id="{0DA9C46F-EEF0-707B-0F56-63B72FE5B500}"/>
                </a:ext>
              </a:extLst>
            </p:cNvPr>
            <p:cNvSpPr/>
            <p:nvPr/>
          </p:nvSpPr>
          <p:spPr>
            <a:xfrm>
              <a:off x="386522" y="5826076"/>
              <a:ext cx="47134" cy="413245"/>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5" name="TextBox 94">
              <a:extLst>
                <a:ext uri="{FF2B5EF4-FFF2-40B4-BE49-F238E27FC236}">
                  <a16:creationId xmlns:a16="http://schemas.microsoft.com/office/drawing/2014/main" id="{769908F7-49F7-921E-1D37-438541B9DFFE}"/>
                </a:ext>
              </a:extLst>
            </p:cNvPr>
            <p:cNvSpPr txBox="1"/>
            <p:nvPr/>
          </p:nvSpPr>
          <p:spPr>
            <a:xfrm>
              <a:off x="410089" y="5894199"/>
              <a:ext cx="5547860" cy="276999"/>
            </a:xfrm>
            <a:prstGeom prst="rect">
              <a:avLst/>
            </a:prstGeom>
            <a:noFill/>
          </p:spPr>
          <p:txBody>
            <a:bodyPr wrap="square" rtlCol="0">
              <a:spAutoFit/>
            </a:bodyPr>
            <a:lstStyle/>
            <a:p>
              <a:r>
                <a:rPr lang="vi-VN" sz="1200" b="1" dirty="0">
                  <a:solidFill>
                    <a:schemeClr val="accent5">
                      <a:lumMod val="50000"/>
                    </a:schemeClr>
                  </a:solidFill>
                  <a:latin typeface="Roboto" pitchFamily="2" charset="0"/>
                  <a:ea typeface="Roboto" pitchFamily="2" charset="0"/>
                </a:rPr>
                <a:t>API Platform + Wholesale Transaction + White-label Add-on</a:t>
              </a:r>
              <a:endParaRPr lang="en-US" sz="1200" b="1" dirty="0">
                <a:solidFill>
                  <a:schemeClr val="accent5">
                    <a:lumMod val="50000"/>
                  </a:schemeClr>
                </a:solidFill>
                <a:latin typeface="Roboto" pitchFamily="2" charset="0"/>
                <a:ea typeface="Roboto" pitchFamily="2" charset="0"/>
              </a:endParaRPr>
            </a:p>
          </p:txBody>
        </p:sp>
      </p:grpSp>
      <p:grpSp>
        <p:nvGrpSpPr>
          <p:cNvPr id="97" name="Group 96">
            <a:extLst>
              <a:ext uri="{FF2B5EF4-FFF2-40B4-BE49-F238E27FC236}">
                <a16:creationId xmlns:a16="http://schemas.microsoft.com/office/drawing/2014/main" id="{A791F381-15CB-DB0A-C16D-3A95F9F31256}"/>
              </a:ext>
            </a:extLst>
          </p:cNvPr>
          <p:cNvGrpSpPr/>
          <p:nvPr/>
        </p:nvGrpSpPr>
        <p:grpSpPr>
          <a:xfrm>
            <a:off x="7838861" y="1371233"/>
            <a:ext cx="2569013" cy="414779"/>
            <a:chOff x="393529" y="1358345"/>
            <a:chExt cx="2569013" cy="414779"/>
          </a:xfrm>
        </p:grpSpPr>
        <p:sp>
          <p:nvSpPr>
            <p:cNvPr id="98" name="Rectangle: Rounded Corners 97">
              <a:extLst>
                <a:ext uri="{FF2B5EF4-FFF2-40B4-BE49-F238E27FC236}">
                  <a16:creationId xmlns:a16="http://schemas.microsoft.com/office/drawing/2014/main" id="{6EACD036-3EB1-CB19-E4FD-A800C9F3B06D}"/>
                </a:ext>
              </a:extLst>
            </p:cNvPr>
            <p:cNvSpPr/>
            <p:nvPr/>
          </p:nvSpPr>
          <p:spPr>
            <a:xfrm>
              <a:off x="393529" y="1358345"/>
              <a:ext cx="2569013" cy="414779"/>
            </a:xfrm>
            <a:prstGeom prst="roundRect">
              <a:avLst>
                <a:gd name="adj" fmla="val 5000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9" name="TextBox 98">
              <a:extLst>
                <a:ext uri="{FF2B5EF4-FFF2-40B4-BE49-F238E27FC236}">
                  <a16:creationId xmlns:a16="http://schemas.microsoft.com/office/drawing/2014/main" id="{596ACD46-4734-9370-3E18-5FAFBFC19F4A}"/>
                </a:ext>
              </a:extLst>
            </p:cNvPr>
            <p:cNvSpPr txBox="1"/>
            <p:nvPr/>
          </p:nvSpPr>
          <p:spPr>
            <a:xfrm>
              <a:off x="535036" y="1411846"/>
              <a:ext cx="2285999" cy="307777"/>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TÀI CHÍNH/BẢO HIỂM</a:t>
              </a:r>
              <a:endParaRPr lang="en-US" sz="1400" b="1" dirty="0">
                <a:solidFill>
                  <a:schemeClr val="bg1"/>
                </a:solidFill>
                <a:latin typeface="Roboto" pitchFamily="2" charset="0"/>
                <a:ea typeface="Roboto" pitchFamily="2" charset="0"/>
              </a:endParaRPr>
            </a:p>
          </p:txBody>
        </p:sp>
      </p:grpSp>
      <p:grpSp>
        <p:nvGrpSpPr>
          <p:cNvPr id="100" name="Group 99">
            <a:extLst>
              <a:ext uri="{FF2B5EF4-FFF2-40B4-BE49-F238E27FC236}">
                <a16:creationId xmlns:a16="http://schemas.microsoft.com/office/drawing/2014/main" id="{0B04BAA8-88A5-48D8-3D91-60586F7090E3}"/>
              </a:ext>
            </a:extLst>
          </p:cNvPr>
          <p:cNvGrpSpPr/>
          <p:nvPr/>
        </p:nvGrpSpPr>
        <p:grpSpPr>
          <a:xfrm>
            <a:off x="6408264" y="1877704"/>
            <a:ext cx="5321408" cy="461665"/>
            <a:chOff x="353529" y="1877704"/>
            <a:chExt cx="5321408" cy="461665"/>
          </a:xfrm>
        </p:grpSpPr>
        <p:sp>
          <p:nvSpPr>
            <p:cNvPr id="101" name="Rectangle 100">
              <a:extLst>
                <a:ext uri="{FF2B5EF4-FFF2-40B4-BE49-F238E27FC236}">
                  <a16:creationId xmlns:a16="http://schemas.microsoft.com/office/drawing/2014/main" id="{A2EBD531-3DC6-9E51-E2D6-A59B37DE3A74}"/>
                </a:ext>
              </a:extLst>
            </p:cNvPr>
            <p:cNvSpPr/>
            <p:nvPr/>
          </p:nvSpPr>
          <p:spPr>
            <a:xfrm>
              <a:off x="353529" y="1956508"/>
              <a:ext cx="131976" cy="131976"/>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2" name="TextBox 101">
              <a:extLst>
                <a:ext uri="{FF2B5EF4-FFF2-40B4-BE49-F238E27FC236}">
                  <a16:creationId xmlns:a16="http://schemas.microsoft.com/office/drawing/2014/main" id="{9FD92EE2-AB7C-A76C-53E8-C9930C3CE718}"/>
                </a:ext>
              </a:extLst>
            </p:cNvPr>
            <p:cNvSpPr txBox="1"/>
            <p:nvPr/>
          </p:nvSpPr>
          <p:spPr>
            <a:xfrm>
              <a:off x="535036" y="1877704"/>
              <a:ext cx="5139901" cy="461665"/>
            </a:xfrm>
            <a:prstGeom prst="rect">
              <a:avLst/>
            </a:prstGeom>
            <a:noFill/>
          </p:spPr>
          <p:txBody>
            <a:bodyPr wrap="square" rtlCol="0">
              <a:spAutoFit/>
            </a:bodyPr>
            <a:lstStyle/>
            <a:p>
              <a:pPr algn="just"/>
              <a:r>
                <a:rPr lang="vi-VN" sz="1200" b="1" dirty="0">
                  <a:solidFill>
                    <a:schemeClr val="accent5">
                      <a:lumMod val="50000"/>
                    </a:schemeClr>
                  </a:solidFill>
                  <a:latin typeface="Roboto" pitchFamily="2" charset="0"/>
                  <a:ea typeface="Roboto" pitchFamily="2" charset="0"/>
                </a:rPr>
                <a:t>Đối tượng</a:t>
              </a:r>
              <a:r>
                <a:rPr lang="vi-VN" sz="1200" dirty="0">
                  <a:solidFill>
                    <a:schemeClr val="accent5">
                      <a:lumMod val="50000"/>
                    </a:schemeClr>
                  </a:solidFill>
                  <a:latin typeface="Roboto" pitchFamily="2" charset="0"/>
                  <a:ea typeface="Roboto" pitchFamily="2" charset="0"/>
                </a:rPr>
                <a:t>: Ngân hàng; Công ty tài chính, Chứng khoán; Ví điện tử và Fintech; Bảo hiểm nhân thọ, phi nhân thọ, Công ty quản lý quỹ, ...</a:t>
              </a:r>
              <a:endParaRPr lang="en-US" sz="1200" dirty="0">
                <a:solidFill>
                  <a:schemeClr val="accent5">
                    <a:lumMod val="50000"/>
                  </a:schemeClr>
                </a:solidFill>
                <a:latin typeface="Roboto" pitchFamily="2" charset="0"/>
                <a:ea typeface="Roboto" pitchFamily="2" charset="0"/>
              </a:endParaRPr>
            </a:p>
          </p:txBody>
        </p:sp>
      </p:grpSp>
      <p:grpSp>
        <p:nvGrpSpPr>
          <p:cNvPr id="103" name="Group 102">
            <a:extLst>
              <a:ext uri="{FF2B5EF4-FFF2-40B4-BE49-F238E27FC236}">
                <a16:creationId xmlns:a16="http://schemas.microsoft.com/office/drawing/2014/main" id="{EE1F6A1D-2D78-5D87-4240-F022EA0D9D63}"/>
              </a:ext>
            </a:extLst>
          </p:cNvPr>
          <p:cNvGrpSpPr/>
          <p:nvPr/>
        </p:nvGrpSpPr>
        <p:grpSpPr>
          <a:xfrm>
            <a:off x="6408264" y="2561545"/>
            <a:ext cx="5316718" cy="276999"/>
            <a:chOff x="358218" y="1863191"/>
            <a:chExt cx="5316718" cy="276999"/>
          </a:xfrm>
        </p:grpSpPr>
        <p:sp>
          <p:nvSpPr>
            <p:cNvPr id="104" name="Rectangle 103">
              <a:extLst>
                <a:ext uri="{FF2B5EF4-FFF2-40B4-BE49-F238E27FC236}">
                  <a16:creationId xmlns:a16="http://schemas.microsoft.com/office/drawing/2014/main" id="{94906DFD-FEA4-157F-2933-01643AE5ED09}"/>
                </a:ext>
              </a:extLst>
            </p:cNvPr>
            <p:cNvSpPr/>
            <p:nvPr/>
          </p:nvSpPr>
          <p:spPr>
            <a:xfrm>
              <a:off x="358218" y="1935702"/>
              <a:ext cx="131976" cy="131976"/>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5" name="TextBox 104">
              <a:extLst>
                <a:ext uri="{FF2B5EF4-FFF2-40B4-BE49-F238E27FC236}">
                  <a16:creationId xmlns:a16="http://schemas.microsoft.com/office/drawing/2014/main" id="{05D73D09-D892-0A8E-7A19-7B68257D976E}"/>
                </a:ext>
              </a:extLst>
            </p:cNvPr>
            <p:cNvSpPr txBox="1"/>
            <p:nvPr/>
          </p:nvSpPr>
          <p:spPr>
            <a:xfrm>
              <a:off x="535035" y="1863191"/>
              <a:ext cx="5139901" cy="276999"/>
            </a:xfrm>
            <a:prstGeom prst="rect">
              <a:avLst/>
            </a:prstGeom>
            <a:noFill/>
          </p:spPr>
          <p:txBody>
            <a:bodyPr wrap="square" rtlCol="0">
              <a:spAutoFit/>
            </a:bodyPr>
            <a:lstStyle/>
            <a:p>
              <a:pPr algn="just"/>
              <a:r>
                <a:rPr lang="vi-VN" sz="1200" b="1" dirty="0">
                  <a:solidFill>
                    <a:schemeClr val="accent5">
                      <a:lumMod val="50000"/>
                    </a:schemeClr>
                  </a:solidFill>
                  <a:latin typeface="Roboto" pitchFamily="2" charset="0"/>
                  <a:ea typeface="Roboto" pitchFamily="2" charset="0"/>
                </a:rPr>
                <a:t>Gói chi phí</a:t>
              </a:r>
              <a:r>
                <a:rPr lang="vi-VN" sz="1200" dirty="0">
                  <a:solidFill>
                    <a:schemeClr val="accent5">
                      <a:lumMod val="50000"/>
                    </a:schemeClr>
                  </a:solidFill>
                  <a:latin typeface="Roboto" pitchFamily="2" charset="0"/>
                  <a:ea typeface="Roboto" pitchFamily="2" charset="0"/>
                </a:rPr>
                <a:t>: Gói Pilot, Enterprise, Mission Critical</a:t>
              </a:r>
              <a:endParaRPr lang="en-US" sz="1200" dirty="0">
                <a:solidFill>
                  <a:schemeClr val="accent5">
                    <a:lumMod val="50000"/>
                  </a:schemeClr>
                </a:solidFill>
                <a:latin typeface="Roboto" pitchFamily="2" charset="0"/>
                <a:ea typeface="Roboto" pitchFamily="2" charset="0"/>
              </a:endParaRPr>
            </a:p>
          </p:txBody>
        </p:sp>
      </p:grpSp>
      <p:grpSp>
        <p:nvGrpSpPr>
          <p:cNvPr id="106" name="Group 105">
            <a:extLst>
              <a:ext uri="{FF2B5EF4-FFF2-40B4-BE49-F238E27FC236}">
                <a16:creationId xmlns:a16="http://schemas.microsoft.com/office/drawing/2014/main" id="{9E6AABEA-65E7-B7E1-BB3D-16A9497897B4}"/>
              </a:ext>
            </a:extLst>
          </p:cNvPr>
          <p:cNvGrpSpPr/>
          <p:nvPr/>
        </p:nvGrpSpPr>
        <p:grpSpPr>
          <a:xfrm>
            <a:off x="6408264" y="2900025"/>
            <a:ext cx="5316718" cy="276999"/>
            <a:chOff x="353529" y="2900025"/>
            <a:chExt cx="5316718" cy="276999"/>
          </a:xfrm>
        </p:grpSpPr>
        <p:sp>
          <p:nvSpPr>
            <p:cNvPr id="107" name="Rectangle 106">
              <a:extLst>
                <a:ext uri="{FF2B5EF4-FFF2-40B4-BE49-F238E27FC236}">
                  <a16:creationId xmlns:a16="http://schemas.microsoft.com/office/drawing/2014/main" id="{32BBE170-A1CB-B1C0-1598-F5E228249138}"/>
                </a:ext>
              </a:extLst>
            </p:cNvPr>
            <p:cNvSpPr/>
            <p:nvPr/>
          </p:nvSpPr>
          <p:spPr>
            <a:xfrm>
              <a:off x="353529" y="2972536"/>
              <a:ext cx="131976" cy="131976"/>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8" name="TextBox 107">
              <a:extLst>
                <a:ext uri="{FF2B5EF4-FFF2-40B4-BE49-F238E27FC236}">
                  <a16:creationId xmlns:a16="http://schemas.microsoft.com/office/drawing/2014/main" id="{EAAE11A1-62F0-828A-0F89-0B877882F382}"/>
                </a:ext>
              </a:extLst>
            </p:cNvPr>
            <p:cNvSpPr txBox="1"/>
            <p:nvPr/>
          </p:nvSpPr>
          <p:spPr>
            <a:xfrm>
              <a:off x="530346" y="2900025"/>
              <a:ext cx="5139901" cy="276999"/>
            </a:xfrm>
            <a:prstGeom prst="rect">
              <a:avLst/>
            </a:prstGeom>
            <a:noFill/>
          </p:spPr>
          <p:txBody>
            <a:bodyPr wrap="square" rtlCol="0">
              <a:spAutoFit/>
            </a:bodyPr>
            <a:lstStyle/>
            <a:p>
              <a:pPr algn="just"/>
              <a:r>
                <a:rPr lang="vi-VN" sz="1200" b="1" dirty="0">
                  <a:solidFill>
                    <a:schemeClr val="accent5">
                      <a:lumMod val="50000"/>
                    </a:schemeClr>
                  </a:solidFill>
                  <a:latin typeface="Roboto" pitchFamily="2" charset="0"/>
                  <a:ea typeface="Roboto" pitchFamily="2" charset="0"/>
                </a:rPr>
                <a:t>Nhu cầu chính</a:t>
              </a:r>
              <a:r>
                <a:rPr lang="vi-VN" sz="1200" dirty="0">
                  <a:solidFill>
                    <a:schemeClr val="accent5">
                      <a:lumMod val="50000"/>
                    </a:schemeClr>
                  </a:solidFill>
                  <a:latin typeface="Roboto" pitchFamily="2" charset="0"/>
                  <a:ea typeface="Roboto" pitchFamily="2" charset="0"/>
                </a:rPr>
                <a:t>: </a:t>
              </a:r>
              <a:r>
                <a:rPr lang="vi-VN" sz="1200" dirty="0"/>
                <a:t> </a:t>
              </a:r>
              <a:endParaRPr lang="en-US" sz="1200" dirty="0">
                <a:solidFill>
                  <a:schemeClr val="accent5">
                    <a:lumMod val="50000"/>
                  </a:schemeClr>
                </a:solidFill>
                <a:latin typeface="Roboto" pitchFamily="2" charset="0"/>
                <a:ea typeface="Roboto" pitchFamily="2" charset="0"/>
              </a:endParaRPr>
            </a:p>
          </p:txBody>
        </p:sp>
      </p:grpSp>
      <p:sp>
        <p:nvSpPr>
          <p:cNvPr id="109" name="TextBox 108">
            <a:extLst>
              <a:ext uri="{FF2B5EF4-FFF2-40B4-BE49-F238E27FC236}">
                <a16:creationId xmlns:a16="http://schemas.microsoft.com/office/drawing/2014/main" id="{FAB03661-BAFB-CF96-220A-0FC33DEC173A}"/>
              </a:ext>
            </a:extLst>
          </p:cNvPr>
          <p:cNvSpPr txBox="1"/>
          <p:nvPr/>
        </p:nvSpPr>
        <p:spPr>
          <a:xfrm>
            <a:off x="6540240" y="3177024"/>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Mở tài khoản và onboarding từ xa</a:t>
            </a:r>
            <a:endParaRPr lang="en-US" sz="1200" dirty="0">
              <a:solidFill>
                <a:schemeClr val="accent5">
                  <a:lumMod val="50000"/>
                </a:schemeClr>
              </a:solidFill>
              <a:latin typeface="Roboto" pitchFamily="2" charset="0"/>
              <a:ea typeface="Roboto" pitchFamily="2" charset="0"/>
            </a:endParaRPr>
          </a:p>
        </p:txBody>
      </p:sp>
      <p:sp>
        <p:nvSpPr>
          <p:cNvPr id="110" name="TextBox 109">
            <a:extLst>
              <a:ext uri="{FF2B5EF4-FFF2-40B4-BE49-F238E27FC236}">
                <a16:creationId xmlns:a16="http://schemas.microsoft.com/office/drawing/2014/main" id="{8197E92C-6058-0DB4-D355-D55EADE91CFC}"/>
              </a:ext>
            </a:extLst>
          </p:cNvPr>
          <p:cNvSpPr txBox="1"/>
          <p:nvPr/>
        </p:nvSpPr>
        <p:spPr>
          <a:xfrm>
            <a:off x="6540240" y="3461427"/>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Xác minh danh tính khách hàng</a:t>
            </a:r>
            <a:r>
              <a:rPr lang="vi-VN" sz="1200" dirty="0"/>
              <a:t>.</a:t>
            </a:r>
            <a:endParaRPr lang="en-US" sz="1200" dirty="0">
              <a:solidFill>
                <a:schemeClr val="accent5">
                  <a:lumMod val="50000"/>
                </a:schemeClr>
              </a:solidFill>
              <a:latin typeface="Roboto" pitchFamily="2" charset="0"/>
              <a:ea typeface="Roboto" pitchFamily="2" charset="0"/>
            </a:endParaRPr>
          </a:p>
        </p:txBody>
      </p:sp>
      <p:sp>
        <p:nvSpPr>
          <p:cNvPr id="111" name="TextBox 110">
            <a:extLst>
              <a:ext uri="{FF2B5EF4-FFF2-40B4-BE49-F238E27FC236}">
                <a16:creationId xmlns:a16="http://schemas.microsoft.com/office/drawing/2014/main" id="{59BAB11A-BD9A-3383-2C4D-B31029A35570}"/>
              </a:ext>
            </a:extLst>
          </p:cNvPr>
          <p:cNvSpPr txBox="1"/>
          <p:nvPr/>
        </p:nvSpPr>
        <p:spPr>
          <a:xfrm>
            <a:off x="6540240" y="3745830"/>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Thu thập và lưu bằng chứng consent.</a:t>
            </a:r>
            <a:endParaRPr lang="en-US" sz="1200" dirty="0">
              <a:solidFill>
                <a:schemeClr val="accent5">
                  <a:lumMod val="50000"/>
                </a:schemeClr>
              </a:solidFill>
              <a:latin typeface="Roboto" pitchFamily="2" charset="0"/>
              <a:ea typeface="Roboto" pitchFamily="2" charset="0"/>
            </a:endParaRPr>
          </a:p>
        </p:txBody>
      </p:sp>
      <p:sp>
        <p:nvSpPr>
          <p:cNvPr id="112" name="TextBox 111">
            <a:extLst>
              <a:ext uri="{FF2B5EF4-FFF2-40B4-BE49-F238E27FC236}">
                <a16:creationId xmlns:a16="http://schemas.microsoft.com/office/drawing/2014/main" id="{A1AB6BF2-C6FF-90B4-83C9-DD764092EC0C}"/>
              </a:ext>
            </a:extLst>
          </p:cNvPr>
          <p:cNvSpPr txBox="1"/>
          <p:nvPr/>
        </p:nvSpPr>
        <p:spPr>
          <a:xfrm>
            <a:off x="6540240" y="4030233"/>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Ký hợp đồng tín dụng, bảo hiểm, đầu tư.</a:t>
            </a:r>
            <a:endParaRPr lang="en-US" sz="1200" dirty="0">
              <a:solidFill>
                <a:schemeClr val="accent5">
                  <a:lumMod val="50000"/>
                </a:schemeClr>
              </a:solidFill>
              <a:latin typeface="Roboto" pitchFamily="2" charset="0"/>
              <a:ea typeface="Roboto" pitchFamily="2" charset="0"/>
            </a:endParaRPr>
          </a:p>
        </p:txBody>
      </p:sp>
      <p:sp>
        <p:nvSpPr>
          <p:cNvPr id="113" name="TextBox 112">
            <a:extLst>
              <a:ext uri="{FF2B5EF4-FFF2-40B4-BE49-F238E27FC236}">
                <a16:creationId xmlns:a16="http://schemas.microsoft.com/office/drawing/2014/main" id="{AD5CC821-C1C7-1930-2E5B-CEFDC4B5BE6D}"/>
              </a:ext>
            </a:extLst>
          </p:cNvPr>
          <p:cNvSpPr txBox="1"/>
          <p:nvPr/>
        </p:nvSpPr>
        <p:spPr>
          <a:xfrm>
            <a:off x="6540240" y="4314636"/>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Xác minh người đại diện doanh nghiệp.</a:t>
            </a:r>
            <a:endParaRPr lang="en-US" sz="1200" dirty="0">
              <a:solidFill>
                <a:schemeClr val="accent5">
                  <a:lumMod val="50000"/>
                </a:schemeClr>
              </a:solidFill>
              <a:latin typeface="Roboto" pitchFamily="2" charset="0"/>
              <a:ea typeface="Roboto" pitchFamily="2" charset="0"/>
            </a:endParaRPr>
          </a:p>
        </p:txBody>
      </p:sp>
      <p:sp>
        <p:nvSpPr>
          <p:cNvPr id="114" name="TextBox 113">
            <a:extLst>
              <a:ext uri="{FF2B5EF4-FFF2-40B4-BE49-F238E27FC236}">
                <a16:creationId xmlns:a16="http://schemas.microsoft.com/office/drawing/2014/main" id="{6F2CCB67-AD28-9E15-77D4-5E9C7AF1C16B}"/>
              </a:ext>
            </a:extLst>
          </p:cNvPr>
          <p:cNvSpPr txBox="1"/>
          <p:nvPr/>
        </p:nvSpPr>
        <p:spPr>
          <a:xfrm>
            <a:off x="6540240" y="4599039"/>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Phê duyệt nhiều cấp.</a:t>
            </a:r>
            <a:endParaRPr lang="en-US" sz="1200" dirty="0">
              <a:solidFill>
                <a:schemeClr val="accent5">
                  <a:lumMod val="50000"/>
                </a:schemeClr>
              </a:solidFill>
              <a:latin typeface="Roboto" pitchFamily="2" charset="0"/>
              <a:ea typeface="Roboto" pitchFamily="2" charset="0"/>
            </a:endParaRPr>
          </a:p>
        </p:txBody>
      </p:sp>
      <p:sp>
        <p:nvSpPr>
          <p:cNvPr id="115" name="TextBox 114">
            <a:extLst>
              <a:ext uri="{FF2B5EF4-FFF2-40B4-BE49-F238E27FC236}">
                <a16:creationId xmlns:a16="http://schemas.microsoft.com/office/drawing/2014/main" id="{BFE5BDB1-242E-3991-9A94-A2A2DFDBC3E8}"/>
              </a:ext>
            </a:extLst>
          </p:cNvPr>
          <p:cNvSpPr txBox="1"/>
          <p:nvPr/>
        </p:nvSpPr>
        <p:spPr>
          <a:xfrm>
            <a:off x="6540240" y="4883442"/>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Đảm bảo audit trail và đối soát.</a:t>
            </a:r>
            <a:endParaRPr lang="en-US" sz="1200" dirty="0">
              <a:solidFill>
                <a:schemeClr val="accent5">
                  <a:lumMod val="50000"/>
                </a:schemeClr>
              </a:solidFill>
              <a:latin typeface="Roboto" pitchFamily="2" charset="0"/>
              <a:ea typeface="Roboto" pitchFamily="2" charset="0"/>
            </a:endParaRPr>
          </a:p>
        </p:txBody>
      </p:sp>
      <p:sp>
        <p:nvSpPr>
          <p:cNvPr id="116" name="TextBox 115">
            <a:extLst>
              <a:ext uri="{FF2B5EF4-FFF2-40B4-BE49-F238E27FC236}">
                <a16:creationId xmlns:a16="http://schemas.microsoft.com/office/drawing/2014/main" id="{C88F4E54-8BE6-1D85-6698-EB28A599B2FC}"/>
              </a:ext>
            </a:extLst>
          </p:cNvPr>
          <p:cNvSpPr txBox="1"/>
          <p:nvPr/>
        </p:nvSpPr>
        <p:spPr>
          <a:xfrm>
            <a:off x="6540240" y="5167847"/>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Tích hợp Core Banking/Core Insurance.</a:t>
            </a:r>
            <a:endParaRPr lang="en-US" sz="1200" dirty="0">
              <a:solidFill>
                <a:schemeClr val="accent5">
                  <a:lumMod val="50000"/>
                </a:schemeClr>
              </a:solidFill>
              <a:latin typeface="Roboto" pitchFamily="2" charset="0"/>
              <a:ea typeface="Roboto" pitchFamily="2" charset="0"/>
            </a:endParaRPr>
          </a:p>
        </p:txBody>
      </p:sp>
      <p:grpSp>
        <p:nvGrpSpPr>
          <p:cNvPr id="117" name="Group 116">
            <a:extLst>
              <a:ext uri="{FF2B5EF4-FFF2-40B4-BE49-F238E27FC236}">
                <a16:creationId xmlns:a16="http://schemas.microsoft.com/office/drawing/2014/main" id="{0E5CB1B6-386C-CF92-B94C-5FCB493C4C2F}"/>
              </a:ext>
            </a:extLst>
          </p:cNvPr>
          <p:cNvGrpSpPr/>
          <p:nvPr/>
        </p:nvGrpSpPr>
        <p:grpSpPr>
          <a:xfrm>
            <a:off x="6408264" y="5506327"/>
            <a:ext cx="5316718" cy="276999"/>
            <a:chOff x="353529" y="2900025"/>
            <a:chExt cx="5316718" cy="276999"/>
          </a:xfrm>
        </p:grpSpPr>
        <p:sp>
          <p:nvSpPr>
            <p:cNvPr id="118" name="Rectangle 117">
              <a:extLst>
                <a:ext uri="{FF2B5EF4-FFF2-40B4-BE49-F238E27FC236}">
                  <a16:creationId xmlns:a16="http://schemas.microsoft.com/office/drawing/2014/main" id="{14792C60-93CA-B358-5BF5-4062E29C0347}"/>
                </a:ext>
              </a:extLst>
            </p:cNvPr>
            <p:cNvSpPr/>
            <p:nvPr/>
          </p:nvSpPr>
          <p:spPr>
            <a:xfrm>
              <a:off x="353529" y="2972536"/>
              <a:ext cx="131976" cy="131976"/>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TextBox 118">
              <a:extLst>
                <a:ext uri="{FF2B5EF4-FFF2-40B4-BE49-F238E27FC236}">
                  <a16:creationId xmlns:a16="http://schemas.microsoft.com/office/drawing/2014/main" id="{7FC2EFD6-76D3-1CCF-5E79-FBAF928833B3}"/>
                </a:ext>
              </a:extLst>
            </p:cNvPr>
            <p:cNvSpPr txBox="1"/>
            <p:nvPr/>
          </p:nvSpPr>
          <p:spPr>
            <a:xfrm>
              <a:off x="530346" y="2900025"/>
              <a:ext cx="5139901" cy="276999"/>
            </a:xfrm>
            <a:prstGeom prst="rect">
              <a:avLst/>
            </a:prstGeom>
            <a:noFill/>
          </p:spPr>
          <p:txBody>
            <a:bodyPr wrap="square" rtlCol="0">
              <a:spAutoFit/>
            </a:bodyPr>
            <a:lstStyle/>
            <a:p>
              <a:pPr algn="just"/>
              <a:r>
                <a:rPr lang="vi-VN" sz="1200" b="1" dirty="0">
                  <a:solidFill>
                    <a:schemeClr val="accent5">
                      <a:lumMod val="50000"/>
                    </a:schemeClr>
                  </a:solidFill>
                  <a:latin typeface="Roboto" pitchFamily="2" charset="0"/>
                  <a:ea typeface="Roboto" pitchFamily="2" charset="0"/>
                </a:rPr>
                <a:t>Mô hình kinh doanh đề xuất</a:t>
              </a:r>
              <a:r>
                <a:rPr lang="vi-VN" sz="1200" dirty="0">
                  <a:solidFill>
                    <a:schemeClr val="accent5">
                      <a:lumMod val="50000"/>
                    </a:schemeClr>
                  </a:solidFill>
                  <a:latin typeface="Roboto" pitchFamily="2" charset="0"/>
                  <a:ea typeface="Roboto" pitchFamily="2" charset="0"/>
                </a:rPr>
                <a:t> </a:t>
              </a:r>
              <a:r>
                <a:rPr lang="vi-VN" sz="1200" dirty="0"/>
                <a:t> </a:t>
              </a:r>
              <a:endParaRPr lang="en-US" sz="1200" dirty="0">
                <a:solidFill>
                  <a:schemeClr val="accent5">
                    <a:lumMod val="50000"/>
                  </a:schemeClr>
                </a:solidFill>
                <a:latin typeface="Roboto" pitchFamily="2" charset="0"/>
                <a:ea typeface="Roboto" pitchFamily="2" charset="0"/>
              </a:endParaRPr>
            </a:p>
          </p:txBody>
        </p:sp>
      </p:grpSp>
      <p:grpSp>
        <p:nvGrpSpPr>
          <p:cNvPr id="120" name="Group 119">
            <a:extLst>
              <a:ext uri="{FF2B5EF4-FFF2-40B4-BE49-F238E27FC236}">
                <a16:creationId xmlns:a16="http://schemas.microsoft.com/office/drawing/2014/main" id="{F23DEFCE-A129-405B-DC27-67DEAA4C239E}"/>
              </a:ext>
            </a:extLst>
          </p:cNvPr>
          <p:cNvGrpSpPr/>
          <p:nvPr/>
        </p:nvGrpSpPr>
        <p:grpSpPr>
          <a:xfrm>
            <a:off x="6441257" y="5826076"/>
            <a:ext cx="5571427" cy="413245"/>
            <a:chOff x="386522" y="5826076"/>
            <a:chExt cx="5571427" cy="413245"/>
          </a:xfrm>
        </p:grpSpPr>
        <p:sp>
          <p:nvSpPr>
            <p:cNvPr id="121" name="Rectangle 120">
              <a:extLst>
                <a:ext uri="{FF2B5EF4-FFF2-40B4-BE49-F238E27FC236}">
                  <a16:creationId xmlns:a16="http://schemas.microsoft.com/office/drawing/2014/main" id="{0E310CC5-C010-7581-7211-A4B6ECC407F4}"/>
                </a:ext>
              </a:extLst>
            </p:cNvPr>
            <p:cNvSpPr/>
            <p:nvPr/>
          </p:nvSpPr>
          <p:spPr>
            <a:xfrm>
              <a:off x="386522" y="5826076"/>
              <a:ext cx="47134" cy="413245"/>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2" name="TextBox 121">
              <a:extLst>
                <a:ext uri="{FF2B5EF4-FFF2-40B4-BE49-F238E27FC236}">
                  <a16:creationId xmlns:a16="http://schemas.microsoft.com/office/drawing/2014/main" id="{76FFA663-4663-C556-42F6-E56C1728C660}"/>
                </a:ext>
              </a:extLst>
            </p:cNvPr>
            <p:cNvSpPr txBox="1"/>
            <p:nvPr/>
          </p:nvSpPr>
          <p:spPr>
            <a:xfrm>
              <a:off x="410089" y="5894199"/>
              <a:ext cx="5547860" cy="276999"/>
            </a:xfrm>
            <a:prstGeom prst="rect">
              <a:avLst/>
            </a:prstGeom>
            <a:noFill/>
          </p:spPr>
          <p:txBody>
            <a:bodyPr wrap="square" rtlCol="0">
              <a:spAutoFit/>
            </a:bodyPr>
            <a:lstStyle/>
            <a:p>
              <a:r>
                <a:rPr lang="vi-VN" sz="1200" b="1" dirty="0">
                  <a:solidFill>
                    <a:schemeClr val="accent5">
                      <a:lumMod val="50000"/>
                    </a:schemeClr>
                  </a:solidFill>
                  <a:latin typeface="Roboto" pitchFamily="2" charset="0"/>
                  <a:ea typeface="Roboto" pitchFamily="2" charset="0"/>
                </a:rPr>
                <a:t>Enterprise Subscription + Committed Transaction Volume + Managed Service</a:t>
              </a:r>
              <a:endParaRPr lang="en-US" sz="1200" b="1" dirty="0">
                <a:solidFill>
                  <a:schemeClr val="accent5">
                    <a:lumMod val="50000"/>
                  </a:schemeClr>
                </a:solidFill>
                <a:latin typeface="Roboto" pitchFamily="2" charset="0"/>
                <a:ea typeface="Roboto" pitchFamily="2" charset="0"/>
              </a:endParaRPr>
            </a:p>
          </p:txBody>
        </p:sp>
      </p:grpSp>
    </p:spTree>
    <p:extLst>
      <p:ext uri="{BB962C8B-B14F-4D97-AF65-F5344CB8AC3E}">
        <p14:creationId xmlns:p14="http://schemas.microsoft.com/office/powerpoint/2010/main" val="2338526315"/>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9000" b="-9000"/>
          </a:stretch>
        </a:blipFill>
        <a:effectLst/>
      </p:bgPr>
    </p:bg>
    <p:spTree>
      <p:nvGrpSpPr>
        <p:cNvPr id="1" name="">
          <a:extLst>
            <a:ext uri="{FF2B5EF4-FFF2-40B4-BE49-F238E27FC236}">
              <a16:creationId xmlns:a16="http://schemas.microsoft.com/office/drawing/2014/main" id="{A11CA219-FF7B-F9B3-D43E-49262FF4D180}"/>
            </a:ext>
          </a:extLst>
        </p:cNvPr>
        <p:cNvGrpSpPr/>
        <p:nvPr/>
      </p:nvGrpSpPr>
      <p:grpSpPr>
        <a:xfrm>
          <a:off x="0" y="0"/>
          <a:ext cx="0" cy="0"/>
          <a:chOff x="0" y="0"/>
          <a:chExt cx="0" cy="0"/>
        </a:xfrm>
      </p:grpSpPr>
      <p:sp>
        <p:nvSpPr>
          <p:cNvPr id="8" name="Oval 7">
            <a:extLst>
              <a:ext uri="{FF2B5EF4-FFF2-40B4-BE49-F238E27FC236}">
                <a16:creationId xmlns:a16="http://schemas.microsoft.com/office/drawing/2014/main" id="{2FD55D14-1420-90FC-DB16-8FF15674D034}"/>
              </a:ext>
            </a:extLst>
          </p:cNvPr>
          <p:cNvSpPr/>
          <p:nvPr/>
        </p:nvSpPr>
        <p:spPr>
          <a:xfrm>
            <a:off x="8458104" y="0"/>
            <a:ext cx="1053142" cy="105314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AD0EC8B-1DDB-F0A9-6089-BBEC6483177E}"/>
              </a:ext>
            </a:extLst>
          </p:cNvPr>
          <p:cNvSpPr/>
          <p:nvPr/>
        </p:nvSpPr>
        <p:spPr>
          <a:xfrm>
            <a:off x="2435971" y="17239"/>
            <a:ext cx="1053142" cy="105314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3D1F11D-A98E-8F1C-AD07-BDAC59BC6C87}"/>
              </a:ext>
            </a:extLst>
          </p:cNvPr>
          <p:cNvGrpSpPr/>
          <p:nvPr/>
        </p:nvGrpSpPr>
        <p:grpSpPr>
          <a:xfrm>
            <a:off x="2680754" y="134235"/>
            <a:ext cx="6548704" cy="781050"/>
            <a:chOff x="-397669" y="304800"/>
            <a:chExt cx="3241258" cy="781050"/>
          </a:xfrm>
        </p:grpSpPr>
        <p:sp>
          <p:nvSpPr>
            <p:cNvPr id="5" name="Rectangle: Rounded Corners 4">
              <a:extLst>
                <a:ext uri="{FF2B5EF4-FFF2-40B4-BE49-F238E27FC236}">
                  <a16:creationId xmlns:a16="http://schemas.microsoft.com/office/drawing/2014/main" id="{90C875E9-312B-ECD8-68E6-3B014BE4F8D6}"/>
                </a:ext>
              </a:extLst>
            </p:cNvPr>
            <p:cNvSpPr/>
            <p:nvPr/>
          </p:nvSpPr>
          <p:spPr>
            <a:xfrm>
              <a:off x="-397669" y="304800"/>
              <a:ext cx="3241258" cy="781050"/>
            </a:xfrm>
            <a:prstGeom prst="roundRect">
              <a:avLst>
                <a:gd name="adj" fmla="val 5000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9994450-F4F8-BF9F-BA79-1A269A0F4073}"/>
                </a:ext>
              </a:extLst>
            </p:cNvPr>
            <p:cNvSpPr txBox="1"/>
            <p:nvPr/>
          </p:nvSpPr>
          <p:spPr>
            <a:xfrm>
              <a:off x="-205689" y="475848"/>
              <a:ext cx="2942149" cy="477054"/>
            </a:xfrm>
            <a:prstGeom prst="rect">
              <a:avLst/>
            </a:prstGeom>
            <a:noFill/>
          </p:spPr>
          <p:txBody>
            <a:bodyPr wrap="square" rtlCol="0">
              <a:spAutoFit/>
            </a:bodyPr>
            <a:lstStyle/>
            <a:p>
              <a:pPr algn="ctr"/>
              <a:r>
                <a:rPr lang="en-US" sz="2500" b="1" dirty="0">
                  <a:solidFill>
                    <a:schemeClr val="bg1"/>
                  </a:solidFill>
                  <a:latin typeface="Roboto" pitchFamily="2" charset="0"/>
                  <a:ea typeface="Roboto" pitchFamily="2" charset="0"/>
                </a:rPr>
                <a:t>MÔ HÌNH KINH DOANH</a:t>
              </a:r>
            </a:p>
          </p:txBody>
        </p:sp>
      </p:grpSp>
      <p:sp>
        <p:nvSpPr>
          <p:cNvPr id="2" name="Rectangle: Rounded Corners 1">
            <a:extLst>
              <a:ext uri="{FF2B5EF4-FFF2-40B4-BE49-F238E27FC236}">
                <a16:creationId xmlns:a16="http://schemas.microsoft.com/office/drawing/2014/main" id="{6AF91556-6885-9F6F-FB64-E9AAF6849A50}"/>
              </a:ext>
            </a:extLst>
          </p:cNvPr>
          <p:cNvSpPr/>
          <p:nvPr/>
        </p:nvSpPr>
        <p:spPr>
          <a:xfrm>
            <a:off x="179318" y="1253765"/>
            <a:ext cx="5778631" cy="5298952"/>
          </a:xfrm>
          <a:prstGeom prst="roundRect">
            <a:avLst>
              <a:gd name="adj" fmla="val 8484"/>
            </a:avLst>
          </a:prstGeom>
          <a:no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Rounded Corners 9">
            <a:extLst>
              <a:ext uri="{FF2B5EF4-FFF2-40B4-BE49-F238E27FC236}">
                <a16:creationId xmlns:a16="http://schemas.microsoft.com/office/drawing/2014/main" id="{7128ED8D-B63D-CDA4-E368-E320E467ADC1}"/>
              </a:ext>
            </a:extLst>
          </p:cNvPr>
          <p:cNvSpPr/>
          <p:nvPr/>
        </p:nvSpPr>
        <p:spPr>
          <a:xfrm>
            <a:off x="6239927" y="1253765"/>
            <a:ext cx="5778631" cy="5298952"/>
          </a:xfrm>
          <a:prstGeom prst="roundRect">
            <a:avLst>
              <a:gd name="adj" fmla="val 9195"/>
            </a:avLst>
          </a:prstGeom>
          <a:no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1" name="Group 20">
            <a:extLst>
              <a:ext uri="{FF2B5EF4-FFF2-40B4-BE49-F238E27FC236}">
                <a16:creationId xmlns:a16="http://schemas.microsoft.com/office/drawing/2014/main" id="{A0498A78-0AB9-0170-B081-FF8C25B4AB2A}"/>
              </a:ext>
            </a:extLst>
          </p:cNvPr>
          <p:cNvGrpSpPr/>
          <p:nvPr/>
        </p:nvGrpSpPr>
        <p:grpSpPr>
          <a:xfrm>
            <a:off x="1784126" y="1371233"/>
            <a:ext cx="2618545" cy="414779"/>
            <a:chOff x="393529" y="1358345"/>
            <a:chExt cx="2618545" cy="414779"/>
          </a:xfrm>
        </p:grpSpPr>
        <p:sp>
          <p:nvSpPr>
            <p:cNvPr id="18" name="Rectangle: Rounded Corners 17">
              <a:extLst>
                <a:ext uri="{FF2B5EF4-FFF2-40B4-BE49-F238E27FC236}">
                  <a16:creationId xmlns:a16="http://schemas.microsoft.com/office/drawing/2014/main" id="{C3770759-70B5-1B7A-8380-E18AA75AF19D}"/>
                </a:ext>
              </a:extLst>
            </p:cNvPr>
            <p:cNvSpPr/>
            <p:nvPr/>
          </p:nvSpPr>
          <p:spPr>
            <a:xfrm>
              <a:off x="393529" y="1358345"/>
              <a:ext cx="2569013" cy="414779"/>
            </a:xfrm>
            <a:prstGeom prst="roundRect">
              <a:avLst>
                <a:gd name="adj" fmla="val 5000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37AF0A6B-9821-FF48-B646-5DEC49D77758}"/>
                </a:ext>
              </a:extLst>
            </p:cNvPr>
            <p:cNvSpPr txBox="1"/>
            <p:nvPr/>
          </p:nvSpPr>
          <p:spPr>
            <a:xfrm>
              <a:off x="393530" y="1411846"/>
              <a:ext cx="2618544" cy="307777"/>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CHÍNH PHỦ/DỊCH VỤ CÔNG</a:t>
              </a:r>
              <a:endParaRPr lang="en-US" sz="1400" b="1" dirty="0">
                <a:solidFill>
                  <a:schemeClr val="bg1"/>
                </a:solidFill>
                <a:latin typeface="Roboto" pitchFamily="2" charset="0"/>
                <a:ea typeface="Roboto" pitchFamily="2" charset="0"/>
              </a:endParaRPr>
            </a:p>
          </p:txBody>
        </p:sp>
      </p:grpSp>
      <p:grpSp>
        <p:nvGrpSpPr>
          <p:cNvPr id="25" name="Group 24">
            <a:extLst>
              <a:ext uri="{FF2B5EF4-FFF2-40B4-BE49-F238E27FC236}">
                <a16:creationId xmlns:a16="http://schemas.microsoft.com/office/drawing/2014/main" id="{E00D3F90-7DAC-88C8-DA1E-344DDC35CD42}"/>
              </a:ext>
            </a:extLst>
          </p:cNvPr>
          <p:cNvGrpSpPr/>
          <p:nvPr/>
        </p:nvGrpSpPr>
        <p:grpSpPr>
          <a:xfrm>
            <a:off x="353529" y="1877704"/>
            <a:ext cx="5321408" cy="461665"/>
            <a:chOff x="353529" y="1877704"/>
            <a:chExt cx="5321408" cy="461665"/>
          </a:xfrm>
        </p:grpSpPr>
        <p:sp>
          <p:nvSpPr>
            <p:cNvPr id="22" name="Rectangle 21">
              <a:extLst>
                <a:ext uri="{FF2B5EF4-FFF2-40B4-BE49-F238E27FC236}">
                  <a16:creationId xmlns:a16="http://schemas.microsoft.com/office/drawing/2014/main" id="{CE16589E-6707-1A74-1EB1-681FB190FA69}"/>
                </a:ext>
              </a:extLst>
            </p:cNvPr>
            <p:cNvSpPr/>
            <p:nvPr/>
          </p:nvSpPr>
          <p:spPr>
            <a:xfrm>
              <a:off x="353529" y="1956508"/>
              <a:ext cx="131976" cy="131976"/>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xtBox 23">
              <a:extLst>
                <a:ext uri="{FF2B5EF4-FFF2-40B4-BE49-F238E27FC236}">
                  <a16:creationId xmlns:a16="http://schemas.microsoft.com/office/drawing/2014/main" id="{07E4342C-F61A-D967-250E-C0582CC4ABCB}"/>
                </a:ext>
              </a:extLst>
            </p:cNvPr>
            <p:cNvSpPr txBox="1"/>
            <p:nvPr/>
          </p:nvSpPr>
          <p:spPr>
            <a:xfrm>
              <a:off x="535036" y="1877704"/>
              <a:ext cx="5139901" cy="461665"/>
            </a:xfrm>
            <a:prstGeom prst="rect">
              <a:avLst/>
            </a:prstGeom>
            <a:noFill/>
          </p:spPr>
          <p:txBody>
            <a:bodyPr wrap="square" rtlCol="0">
              <a:spAutoFit/>
            </a:bodyPr>
            <a:lstStyle/>
            <a:p>
              <a:pPr algn="just"/>
              <a:r>
                <a:rPr lang="vi-VN" sz="1200" b="1" dirty="0">
                  <a:solidFill>
                    <a:schemeClr val="accent5">
                      <a:lumMod val="50000"/>
                    </a:schemeClr>
                  </a:solidFill>
                  <a:latin typeface="Roboto" pitchFamily="2" charset="0"/>
                  <a:ea typeface="Roboto" pitchFamily="2" charset="0"/>
                </a:rPr>
                <a:t>Đối tượng</a:t>
              </a:r>
              <a:r>
                <a:rPr lang="vi-VN" sz="1200" dirty="0">
                  <a:solidFill>
                    <a:schemeClr val="accent5">
                      <a:lumMod val="50000"/>
                    </a:schemeClr>
                  </a:solidFill>
                  <a:latin typeface="Roboto" pitchFamily="2" charset="0"/>
                  <a:ea typeface="Roboto" pitchFamily="2" charset="0"/>
                </a:rPr>
                <a:t>: Bộ, ngành; UBND tỉnh/thành phố; Cơ quan thuế, tư pháp và bảo hiểm xã hội.; Doanh nghiệp nhà nước, ...</a:t>
              </a:r>
              <a:endParaRPr lang="en-US" sz="1200" dirty="0">
                <a:solidFill>
                  <a:schemeClr val="accent5">
                    <a:lumMod val="50000"/>
                  </a:schemeClr>
                </a:solidFill>
                <a:latin typeface="Roboto" pitchFamily="2" charset="0"/>
                <a:ea typeface="Roboto" pitchFamily="2" charset="0"/>
              </a:endParaRPr>
            </a:p>
          </p:txBody>
        </p:sp>
      </p:grpSp>
      <p:grpSp>
        <p:nvGrpSpPr>
          <p:cNvPr id="26" name="Group 25">
            <a:extLst>
              <a:ext uri="{FF2B5EF4-FFF2-40B4-BE49-F238E27FC236}">
                <a16:creationId xmlns:a16="http://schemas.microsoft.com/office/drawing/2014/main" id="{44C9D115-42A1-15F2-3E0B-E8D6CBB6051F}"/>
              </a:ext>
            </a:extLst>
          </p:cNvPr>
          <p:cNvGrpSpPr/>
          <p:nvPr/>
        </p:nvGrpSpPr>
        <p:grpSpPr>
          <a:xfrm>
            <a:off x="353529" y="2561545"/>
            <a:ext cx="5316718" cy="276999"/>
            <a:chOff x="358218" y="1863191"/>
            <a:chExt cx="5316718" cy="276999"/>
          </a:xfrm>
        </p:grpSpPr>
        <p:sp>
          <p:nvSpPr>
            <p:cNvPr id="27" name="Rectangle 26">
              <a:extLst>
                <a:ext uri="{FF2B5EF4-FFF2-40B4-BE49-F238E27FC236}">
                  <a16:creationId xmlns:a16="http://schemas.microsoft.com/office/drawing/2014/main" id="{7C1941C5-594B-B042-C095-B510EBB87A15}"/>
                </a:ext>
              </a:extLst>
            </p:cNvPr>
            <p:cNvSpPr/>
            <p:nvPr/>
          </p:nvSpPr>
          <p:spPr>
            <a:xfrm>
              <a:off x="358218" y="1935702"/>
              <a:ext cx="131976" cy="131976"/>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id="{AC67218B-7202-5693-4AE1-7D345017A87F}"/>
                </a:ext>
              </a:extLst>
            </p:cNvPr>
            <p:cNvSpPr txBox="1"/>
            <p:nvPr/>
          </p:nvSpPr>
          <p:spPr>
            <a:xfrm>
              <a:off x="535035" y="1863191"/>
              <a:ext cx="5139901" cy="276999"/>
            </a:xfrm>
            <a:prstGeom prst="rect">
              <a:avLst/>
            </a:prstGeom>
            <a:noFill/>
          </p:spPr>
          <p:txBody>
            <a:bodyPr wrap="square" rtlCol="0">
              <a:spAutoFit/>
            </a:bodyPr>
            <a:lstStyle/>
            <a:p>
              <a:pPr algn="just"/>
              <a:r>
                <a:rPr lang="vi-VN" sz="1200" b="1" dirty="0">
                  <a:solidFill>
                    <a:schemeClr val="accent5">
                      <a:lumMod val="50000"/>
                    </a:schemeClr>
                  </a:solidFill>
                  <a:latin typeface="Roboto" pitchFamily="2" charset="0"/>
                  <a:ea typeface="Roboto" pitchFamily="2" charset="0"/>
                </a:rPr>
                <a:t>Gói chi phí</a:t>
              </a:r>
              <a:r>
                <a:rPr lang="vi-VN" sz="1200" dirty="0">
                  <a:solidFill>
                    <a:schemeClr val="accent5">
                      <a:lumMod val="50000"/>
                    </a:schemeClr>
                  </a:solidFill>
                  <a:latin typeface="Roboto" pitchFamily="2" charset="0"/>
                  <a:ea typeface="Roboto" pitchFamily="2" charset="0"/>
                </a:rPr>
                <a:t>: Gói Public Platform, National/Dedicated Platform</a:t>
              </a:r>
              <a:endParaRPr lang="en-US" sz="1200" dirty="0">
                <a:solidFill>
                  <a:schemeClr val="accent5">
                    <a:lumMod val="50000"/>
                  </a:schemeClr>
                </a:solidFill>
                <a:latin typeface="Roboto" pitchFamily="2" charset="0"/>
                <a:ea typeface="Roboto" pitchFamily="2" charset="0"/>
              </a:endParaRPr>
            </a:p>
          </p:txBody>
        </p:sp>
      </p:grpSp>
      <p:grpSp>
        <p:nvGrpSpPr>
          <p:cNvPr id="65" name="Group 64">
            <a:extLst>
              <a:ext uri="{FF2B5EF4-FFF2-40B4-BE49-F238E27FC236}">
                <a16:creationId xmlns:a16="http://schemas.microsoft.com/office/drawing/2014/main" id="{97002B66-DE3E-28D2-789C-5EC4C411894F}"/>
              </a:ext>
            </a:extLst>
          </p:cNvPr>
          <p:cNvGrpSpPr/>
          <p:nvPr/>
        </p:nvGrpSpPr>
        <p:grpSpPr>
          <a:xfrm>
            <a:off x="353529" y="2900025"/>
            <a:ext cx="5316718" cy="276999"/>
            <a:chOff x="353529" y="2900025"/>
            <a:chExt cx="5316718" cy="276999"/>
          </a:xfrm>
        </p:grpSpPr>
        <p:sp>
          <p:nvSpPr>
            <p:cNvPr id="31" name="Rectangle 30">
              <a:extLst>
                <a:ext uri="{FF2B5EF4-FFF2-40B4-BE49-F238E27FC236}">
                  <a16:creationId xmlns:a16="http://schemas.microsoft.com/office/drawing/2014/main" id="{4EE59CC3-D052-3683-3B25-1C5BB7F4E6CF}"/>
                </a:ext>
              </a:extLst>
            </p:cNvPr>
            <p:cNvSpPr/>
            <p:nvPr/>
          </p:nvSpPr>
          <p:spPr>
            <a:xfrm>
              <a:off x="353529" y="2972536"/>
              <a:ext cx="131976" cy="131976"/>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TextBox 31">
              <a:extLst>
                <a:ext uri="{FF2B5EF4-FFF2-40B4-BE49-F238E27FC236}">
                  <a16:creationId xmlns:a16="http://schemas.microsoft.com/office/drawing/2014/main" id="{43AB4048-DA32-9144-5092-FABEA2A00CCD}"/>
                </a:ext>
              </a:extLst>
            </p:cNvPr>
            <p:cNvSpPr txBox="1"/>
            <p:nvPr/>
          </p:nvSpPr>
          <p:spPr>
            <a:xfrm>
              <a:off x="530346" y="2900025"/>
              <a:ext cx="5139901" cy="276999"/>
            </a:xfrm>
            <a:prstGeom prst="rect">
              <a:avLst/>
            </a:prstGeom>
            <a:noFill/>
          </p:spPr>
          <p:txBody>
            <a:bodyPr wrap="square" rtlCol="0">
              <a:spAutoFit/>
            </a:bodyPr>
            <a:lstStyle/>
            <a:p>
              <a:pPr algn="just"/>
              <a:r>
                <a:rPr lang="vi-VN" sz="1200" b="1" dirty="0">
                  <a:solidFill>
                    <a:schemeClr val="accent5">
                      <a:lumMod val="50000"/>
                    </a:schemeClr>
                  </a:solidFill>
                  <a:latin typeface="Roboto" pitchFamily="2" charset="0"/>
                  <a:ea typeface="Roboto" pitchFamily="2" charset="0"/>
                </a:rPr>
                <a:t>Nhu cầu chính</a:t>
              </a:r>
              <a:r>
                <a:rPr lang="vi-VN" sz="1200" dirty="0">
                  <a:solidFill>
                    <a:schemeClr val="accent5">
                      <a:lumMod val="50000"/>
                    </a:schemeClr>
                  </a:solidFill>
                  <a:latin typeface="Roboto" pitchFamily="2" charset="0"/>
                  <a:ea typeface="Roboto" pitchFamily="2" charset="0"/>
                </a:rPr>
                <a:t>: </a:t>
              </a:r>
              <a:r>
                <a:rPr lang="vi-VN" sz="1200" dirty="0"/>
                <a:t> </a:t>
              </a:r>
              <a:endParaRPr lang="en-US" sz="1200" dirty="0">
                <a:solidFill>
                  <a:schemeClr val="accent5">
                    <a:lumMod val="50000"/>
                  </a:schemeClr>
                </a:solidFill>
                <a:latin typeface="Roboto" pitchFamily="2" charset="0"/>
                <a:ea typeface="Roboto" pitchFamily="2" charset="0"/>
              </a:endParaRPr>
            </a:p>
          </p:txBody>
        </p:sp>
      </p:grpSp>
      <p:sp>
        <p:nvSpPr>
          <p:cNvPr id="35" name="TextBox 34">
            <a:extLst>
              <a:ext uri="{FF2B5EF4-FFF2-40B4-BE49-F238E27FC236}">
                <a16:creationId xmlns:a16="http://schemas.microsoft.com/office/drawing/2014/main" id="{6C9759C7-371D-1194-8EE7-1C8D88482EA8}"/>
              </a:ext>
            </a:extLst>
          </p:cNvPr>
          <p:cNvSpPr txBox="1"/>
          <p:nvPr/>
        </p:nvSpPr>
        <p:spPr>
          <a:xfrm>
            <a:off x="485505" y="3177024"/>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Xác thực công dân</a:t>
            </a:r>
            <a:endParaRPr lang="en-US" sz="1200" dirty="0">
              <a:solidFill>
                <a:schemeClr val="accent5">
                  <a:lumMod val="50000"/>
                </a:schemeClr>
              </a:solidFill>
              <a:latin typeface="Roboto" pitchFamily="2" charset="0"/>
              <a:ea typeface="Roboto" pitchFamily="2" charset="0"/>
            </a:endParaRPr>
          </a:p>
        </p:txBody>
      </p:sp>
      <p:sp>
        <p:nvSpPr>
          <p:cNvPr id="37" name="TextBox 36">
            <a:extLst>
              <a:ext uri="{FF2B5EF4-FFF2-40B4-BE49-F238E27FC236}">
                <a16:creationId xmlns:a16="http://schemas.microsoft.com/office/drawing/2014/main" id="{85648B21-24C1-E1AB-34D9-930F1F6D6CEA}"/>
              </a:ext>
            </a:extLst>
          </p:cNvPr>
          <p:cNvSpPr txBox="1"/>
          <p:nvPr/>
        </p:nvSpPr>
        <p:spPr>
          <a:xfrm>
            <a:off x="485505" y="3461427"/>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Tiếp nhận hồ sơ trực tuyến.</a:t>
            </a:r>
            <a:endParaRPr lang="en-US" sz="1200" dirty="0">
              <a:solidFill>
                <a:schemeClr val="accent5">
                  <a:lumMod val="50000"/>
                </a:schemeClr>
              </a:solidFill>
              <a:latin typeface="Roboto" pitchFamily="2" charset="0"/>
              <a:ea typeface="Roboto" pitchFamily="2" charset="0"/>
            </a:endParaRPr>
          </a:p>
        </p:txBody>
      </p:sp>
      <p:sp>
        <p:nvSpPr>
          <p:cNvPr id="39" name="TextBox 38">
            <a:extLst>
              <a:ext uri="{FF2B5EF4-FFF2-40B4-BE49-F238E27FC236}">
                <a16:creationId xmlns:a16="http://schemas.microsoft.com/office/drawing/2014/main" id="{1FD91A99-C41E-D457-5907-3B8B235C3C79}"/>
              </a:ext>
            </a:extLst>
          </p:cNvPr>
          <p:cNvSpPr txBox="1"/>
          <p:nvPr/>
        </p:nvSpPr>
        <p:spPr>
          <a:xfrm>
            <a:off x="485505" y="3745830"/>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Chia sẻ dữ liệu theo consent.</a:t>
            </a:r>
            <a:endParaRPr lang="en-US" sz="1200" dirty="0">
              <a:solidFill>
                <a:schemeClr val="accent5">
                  <a:lumMod val="50000"/>
                </a:schemeClr>
              </a:solidFill>
              <a:latin typeface="Roboto" pitchFamily="2" charset="0"/>
              <a:ea typeface="Roboto" pitchFamily="2" charset="0"/>
            </a:endParaRPr>
          </a:p>
        </p:txBody>
      </p:sp>
      <p:sp>
        <p:nvSpPr>
          <p:cNvPr id="41" name="TextBox 40">
            <a:extLst>
              <a:ext uri="{FF2B5EF4-FFF2-40B4-BE49-F238E27FC236}">
                <a16:creationId xmlns:a16="http://schemas.microsoft.com/office/drawing/2014/main" id="{CE845009-5725-0DF8-BB27-D183BDBB63AC}"/>
              </a:ext>
            </a:extLst>
          </p:cNvPr>
          <p:cNvSpPr txBox="1"/>
          <p:nvPr/>
        </p:nvSpPr>
        <p:spPr>
          <a:xfrm>
            <a:off x="485505" y="4030233"/>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Xác minh đại diện tổ chức.</a:t>
            </a:r>
            <a:endParaRPr lang="en-US" sz="1200" dirty="0">
              <a:solidFill>
                <a:schemeClr val="accent5">
                  <a:lumMod val="50000"/>
                </a:schemeClr>
              </a:solidFill>
              <a:latin typeface="Roboto" pitchFamily="2" charset="0"/>
              <a:ea typeface="Roboto" pitchFamily="2" charset="0"/>
            </a:endParaRPr>
          </a:p>
        </p:txBody>
      </p:sp>
      <p:sp>
        <p:nvSpPr>
          <p:cNvPr id="45" name="TextBox 44">
            <a:extLst>
              <a:ext uri="{FF2B5EF4-FFF2-40B4-BE49-F238E27FC236}">
                <a16:creationId xmlns:a16="http://schemas.microsoft.com/office/drawing/2014/main" id="{4CC80696-848D-23B7-39D6-4C376385774D}"/>
              </a:ext>
            </a:extLst>
          </p:cNvPr>
          <p:cNvSpPr txBox="1"/>
          <p:nvPr/>
        </p:nvSpPr>
        <p:spPr>
          <a:xfrm>
            <a:off x="485505" y="4314636"/>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Ký phê duyệt văn bản.</a:t>
            </a:r>
            <a:endParaRPr lang="en-US" sz="1200" dirty="0">
              <a:solidFill>
                <a:schemeClr val="accent5">
                  <a:lumMod val="50000"/>
                </a:schemeClr>
              </a:solidFill>
              <a:latin typeface="Roboto" pitchFamily="2" charset="0"/>
              <a:ea typeface="Roboto" pitchFamily="2" charset="0"/>
            </a:endParaRPr>
          </a:p>
        </p:txBody>
      </p:sp>
      <p:sp>
        <p:nvSpPr>
          <p:cNvPr id="52" name="TextBox 51">
            <a:extLst>
              <a:ext uri="{FF2B5EF4-FFF2-40B4-BE49-F238E27FC236}">
                <a16:creationId xmlns:a16="http://schemas.microsoft.com/office/drawing/2014/main" id="{73228EFD-665D-9FF0-070F-B7C98DF53F15}"/>
              </a:ext>
            </a:extLst>
          </p:cNvPr>
          <p:cNvSpPr txBox="1"/>
          <p:nvPr/>
        </p:nvSpPr>
        <p:spPr>
          <a:xfrm>
            <a:off x="485505" y="4599039"/>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Ký số nhiều cấp.</a:t>
            </a:r>
            <a:endParaRPr lang="en-US" sz="1200" dirty="0">
              <a:solidFill>
                <a:schemeClr val="accent5">
                  <a:lumMod val="50000"/>
                </a:schemeClr>
              </a:solidFill>
              <a:latin typeface="Roboto" pitchFamily="2" charset="0"/>
              <a:ea typeface="Roboto" pitchFamily="2" charset="0"/>
            </a:endParaRPr>
          </a:p>
        </p:txBody>
      </p:sp>
      <p:grpSp>
        <p:nvGrpSpPr>
          <p:cNvPr id="69" name="Group 68">
            <a:extLst>
              <a:ext uri="{FF2B5EF4-FFF2-40B4-BE49-F238E27FC236}">
                <a16:creationId xmlns:a16="http://schemas.microsoft.com/office/drawing/2014/main" id="{7372FC5E-8B1A-9281-2773-110CB50FE417}"/>
              </a:ext>
            </a:extLst>
          </p:cNvPr>
          <p:cNvGrpSpPr/>
          <p:nvPr/>
        </p:nvGrpSpPr>
        <p:grpSpPr>
          <a:xfrm>
            <a:off x="353529" y="5506327"/>
            <a:ext cx="5316718" cy="276999"/>
            <a:chOff x="353529" y="2900025"/>
            <a:chExt cx="5316718" cy="276999"/>
          </a:xfrm>
        </p:grpSpPr>
        <p:sp>
          <p:nvSpPr>
            <p:cNvPr id="73" name="Rectangle 72">
              <a:extLst>
                <a:ext uri="{FF2B5EF4-FFF2-40B4-BE49-F238E27FC236}">
                  <a16:creationId xmlns:a16="http://schemas.microsoft.com/office/drawing/2014/main" id="{C57EE46D-F041-4E4D-19E2-145813B8845D}"/>
                </a:ext>
              </a:extLst>
            </p:cNvPr>
            <p:cNvSpPr/>
            <p:nvPr/>
          </p:nvSpPr>
          <p:spPr>
            <a:xfrm>
              <a:off x="353529" y="2972536"/>
              <a:ext cx="131976" cy="131976"/>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8" name="TextBox 77">
              <a:extLst>
                <a:ext uri="{FF2B5EF4-FFF2-40B4-BE49-F238E27FC236}">
                  <a16:creationId xmlns:a16="http://schemas.microsoft.com/office/drawing/2014/main" id="{07062A02-496A-BDD4-E71F-9CE0E65F83A1}"/>
                </a:ext>
              </a:extLst>
            </p:cNvPr>
            <p:cNvSpPr txBox="1"/>
            <p:nvPr/>
          </p:nvSpPr>
          <p:spPr>
            <a:xfrm>
              <a:off x="530346" y="2900025"/>
              <a:ext cx="5139901" cy="276999"/>
            </a:xfrm>
            <a:prstGeom prst="rect">
              <a:avLst/>
            </a:prstGeom>
            <a:noFill/>
          </p:spPr>
          <p:txBody>
            <a:bodyPr wrap="square" rtlCol="0">
              <a:spAutoFit/>
            </a:bodyPr>
            <a:lstStyle/>
            <a:p>
              <a:pPr algn="just"/>
              <a:r>
                <a:rPr lang="vi-VN" sz="1200" b="1" dirty="0">
                  <a:solidFill>
                    <a:schemeClr val="accent5">
                      <a:lumMod val="50000"/>
                    </a:schemeClr>
                  </a:solidFill>
                  <a:latin typeface="Roboto" pitchFamily="2" charset="0"/>
                  <a:ea typeface="Roboto" pitchFamily="2" charset="0"/>
                </a:rPr>
                <a:t>Mô hình kinh doanh đề xuất</a:t>
              </a:r>
              <a:r>
                <a:rPr lang="vi-VN" sz="1200" dirty="0">
                  <a:solidFill>
                    <a:schemeClr val="accent5">
                      <a:lumMod val="50000"/>
                    </a:schemeClr>
                  </a:solidFill>
                  <a:latin typeface="Roboto" pitchFamily="2" charset="0"/>
                  <a:ea typeface="Roboto" pitchFamily="2" charset="0"/>
                </a:rPr>
                <a:t> </a:t>
              </a:r>
              <a:r>
                <a:rPr lang="vi-VN" sz="1200" dirty="0"/>
                <a:t> </a:t>
              </a:r>
              <a:endParaRPr lang="en-US" sz="1200" dirty="0">
                <a:solidFill>
                  <a:schemeClr val="accent5">
                    <a:lumMod val="50000"/>
                  </a:schemeClr>
                </a:solidFill>
                <a:latin typeface="Roboto" pitchFamily="2" charset="0"/>
                <a:ea typeface="Roboto" pitchFamily="2" charset="0"/>
              </a:endParaRPr>
            </a:p>
          </p:txBody>
        </p:sp>
      </p:grpSp>
      <p:grpSp>
        <p:nvGrpSpPr>
          <p:cNvPr id="96" name="Group 95">
            <a:extLst>
              <a:ext uri="{FF2B5EF4-FFF2-40B4-BE49-F238E27FC236}">
                <a16:creationId xmlns:a16="http://schemas.microsoft.com/office/drawing/2014/main" id="{F718486E-457C-F0DA-0619-C72499746F03}"/>
              </a:ext>
            </a:extLst>
          </p:cNvPr>
          <p:cNvGrpSpPr/>
          <p:nvPr/>
        </p:nvGrpSpPr>
        <p:grpSpPr>
          <a:xfrm>
            <a:off x="386522" y="5826076"/>
            <a:ext cx="5571427" cy="413245"/>
            <a:chOff x="386522" y="5826076"/>
            <a:chExt cx="5571427" cy="413245"/>
          </a:xfrm>
        </p:grpSpPr>
        <p:sp>
          <p:nvSpPr>
            <p:cNvPr id="82" name="Rectangle 81">
              <a:extLst>
                <a:ext uri="{FF2B5EF4-FFF2-40B4-BE49-F238E27FC236}">
                  <a16:creationId xmlns:a16="http://schemas.microsoft.com/office/drawing/2014/main" id="{C78E29D9-3E3E-BDEF-A417-9EAF0407CDF1}"/>
                </a:ext>
              </a:extLst>
            </p:cNvPr>
            <p:cNvSpPr/>
            <p:nvPr/>
          </p:nvSpPr>
          <p:spPr>
            <a:xfrm>
              <a:off x="386522" y="5826076"/>
              <a:ext cx="47134" cy="413245"/>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5" name="TextBox 94">
              <a:extLst>
                <a:ext uri="{FF2B5EF4-FFF2-40B4-BE49-F238E27FC236}">
                  <a16:creationId xmlns:a16="http://schemas.microsoft.com/office/drawing/2014/main" id="{80CE50D9-E0D0-563F-9291-3170E72C806F}"/>
                </a:ext>
              </a:extLst>
            </p:cNvPr>
            <p:cNvSpPr txBox="1"/>
            <p:nvPr/>
          </p:nvSpPr>
          <p:spPr>
            <a:xfrm>
              <a:off x="410089" y="5894199"/>
              <a:ext cx="5547860" cy="276999"/>
            </a:xfrm>
            <a:prstGeom prst="rect">
              <a:avLst/>
            </a:prstGeom>
            <a:noFill/>
          </p:spPr>
          <p:txBody>
            <a:bodyPr wrap="square" rtlCol="0">
              <a:spAutoFit/>
            </a:bodyPr>
            <a:lstStyle/>
            <a:p>
              <a:r>
                <a:rPr lang="vi-VN" sz="1200" b="1" dirty="0">
                  <a:solidFill>
                    <a:schemeClr val="accent5">
                      <a:lumMod val="50000"/>
                    </a:schemeClr>
                  </a:solidFill>
                  <a:latin typeface="Roboto" pitchFamily="2" charset="0"/>
                  <a:ea typeface="Roboto" pitchFamily="2" charset="0"/>
                </a:rPr>
                <a:t>Project License + Annual Capacity + Maintenance/Managed Service</a:t>
              </a:r>
              <a:endParaRPr lang="en-US" sz="1200" b="1" dirty="0">
                <a:solidFill>
                  <a:schemeClr val="accent5">
                    <a:lumMod val="50000"/>
                  </a:schemeClr>
                </a:solidFill>
                <a:latin typeface="Roboto" pitchFamily="2" charset="0"/>
                <a:ea typeface="Roboto" pitchFamily="2" charset="0"/>
              </a:endParaRPr>
            </a:p>
          </p:txBody>
        </p:sp>
      </p:grpSp>
      <p:grpSp>
        <p:nvGrpSpPr>
          <p:cNvPr id="97" name="Group 96">
            <a:extLst>
              <a:ext uri="{FF2B5EF4-FFF2-40B4-BE49-F238E27FC236}">
                <a16:creationId xmlns:a16="http://schemas.microsoft.com/office/drawing/2014/main" id="{5F81518B-059A-45CF-5D6F-89BF3B4F7947}"/>
              </a:ext>
            </a:extLst>
          </p:cNvPr>
          <p:cNvGrpSpPr/>
          <p:nvPr/>
        </p:nvGrpSpPr>
        <p:grpSpPr>
          <a:xfrm>
            <a:off x="7838861" y="1371233"/>
            <a:ext cx="2569013" cy="414779"/>
            <a:chOff x="393529" y="1358345"/>
            <a:chExt cx="2569013" cy="414779"/>
          </a:xfrm>
        </p:grpSpPr>
        <p:sp>
          <p:nvSpPr>
            <p:cNvPr id="98" name="Rectangle: Rounded Corners 97">
              <a:extLst>
                <a:ext uri="{FF2B5EF4-FFF2-40B4-BE49-F238E27FC236}">
                  <a16:creationId xmlns:a16="http://schemas.microsoft.com/office/drawing/2014/main" id="{63E6F037-B10A-88BF-DFB8-3947CE8AF183}"/>
                </a:ext>
              </a:extLst>
            </p:cNvPr>
            <p:cNvSpPr/>
            <p:nvPr/>
          </p:nvSpPr>
          <p:spPr>
            <a:xfrm>
              <a:off x="393529" y="1358345"/>
              <a:ext cx="2569013" cy="414779"/>
            </a:xfrm>
            <a:prstGeom prst="roundRect">
              <a:avLst>
                <a:gd name="adj" fmla="val 5000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9" name="TextBox 98">
              <a:extLst>
                <a:ext uri="{FF2B5EF4-FFF2-40B4-BE49-F238E27FC236}">
                  <a16:creationId xmlns:a16="http://schemas.microsoft.com/office/drawing/2014/main" id="{2E054D11-ADF5-1D20-E834-EC9938B6FEEA}"/>
                </a:ext>
              </a:extLst>
            </p:cNvPr>
            <p:cNvSpPr txBox="1"/>
            <p:nvPr/>
          </p:nvSpPr>
          <p:spPr>
            <a:xfrm>
              <a:off x="535036" y="1411846"/>
              <a:ext cx="2285999" cy="307777"/>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VIỄN THÔNG</a:t>
              </a:r>
              <a:endParaRPr lang="en-US" sz="1400" b="1" dirty="0">
                <a:solidFill>
                  <a:schemeClr val="bg1"/>
                </a:solidFill>
                <a:latin typeface="Roboto" pitchFamily="2" charset="0"/>
                <a:ea typeface="Roboto" pitchFamily="2" charset="0"/>
              </a:endParaRPr>
            </a:p>
          </p:txBody>
        </p:sp>
      </p:grpSp>
      <p:grpSp>
        <p:nvGrpSpPr>
          <p:cNvPr id="100" name="Group 99">
            <a:extLst>
              <a:ext uri="{FF2B5EF4-FFF2-40B4-BE49-F238E27FC236}">
                <a16:creationId xmlns:a16="http://schemas.microsoft.com/office/drawing/2014/main" id="{9CFFAD26-3EFB-AE27-2B66-98C1A89A391E}"/>
              </a:ext>
            </a:extLst>
          </p:cNvPr>
          <p:cNvGrpSpPr/>
          <p:nvPr/>
        </p:nvGrpSpPr>
        <p:grpSpPr>
          <a:xfrm>
            <a:off x="6408264" y="1877704"/>
            <a:ext cx="5321408" cy="461665"/>
            <a:chOff x="353529" y="1877704"/>
            <a:chExt cx="5321408" cy="461665"/>
          </a:xfrm>
        </p:grpSpPr>
        <p:sp>
          <p:nvSpPr>
            <p:cNvPr id="101" name="Rectangle 100">
              <a:extLst>
                <a:ext uri="{FF2B5EF4-FFF2-40B4-BE49-F238E27FC236}">
                  <a16:creationId xmlns:a16="http://schemas.microsoft.com/office/drawing/2014/main" id="{F5B190DD-F693-4993-C448-353F1559A83C}"/>
                </a:ext>
              </a:extLst>
            </p:cNvPr>
            <p:cNvSpPr/>
            <p:nvPr/>
          </p:nvSpPr>
          <p:spPr>
            <a:xfrm>
              <a:off x="353529" y="1956508"/>
              <a:ext cx="131976" cy="131976"/>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2" name="TextBox 101">
              <a:extLst>
                <a:ext uri="{FF2B5EF4-FFF2-40B4-BE49-F238E27FC236}">
                  <a16:creationId xmlns:a16="http://schemas.microsoft.com/office/drawing/2014/main" id="{3ADAD380-2DEF-5780-98A4-152C00980F99}"/>
                </a:ext>
              </a:extLst>
            </p:cNvPr>
            <p:cNvSpPr txBox="1"/>
            <p:nvPr/>
          </p:nvSpPr>
          <p:spPr>
            <a:xfrm>
              <a:off x="535036" y="1877704"/>
              <a:ext cx="5139901" cy="461665"/>
            </a:xfrm>
            <a:prstGeom prst="rect">
              <a:avLst/>
            </a:prstGeom>
            <a:noFill/>
          </p:spPr>
          <p:txBody>
            <a:bodyPr wrap="square" rtlCol="0">
              <a:spAutoFit/>
            </a:bodyPr>
            <a:lstStyle/>
            <a:p>
              <a:pPr algn="just"/>
              <a:r>
                <a:rPr lang="vi-VN" sz="1200" b="1" dirty="0">
                  <a:solidFill>
                    <a:schemeClr val="accent5">
                      <a:lumMod val="50000"/>
                    </a:schemeClr>
                  </a:solidFill>
                  <a:latin typeface="Roboto" pitchFamily="2" charset="0"/>
                  <a:ea typeface="Roboto" pitchFamily="2" charset="0"/>
                </a:rPr>
                <a:t>Đối tượng</a:t>
              </a:r>
              <a:r>
                <a:rPr lang="vi-VN" sz="1200" dirty="0">
                  <a:solidFill>
                    <a:schemeClr val="accent5">
                      <a:lumMod val="50000"/>
                    </a:schemeClr>
                  </a:solidFill>
                  <a:latin typeface="Roboto" pitchFamily="2" charset="0"/>
                  <a:ea typeface="Roboto" pitchFamily="2" charset="0"/>
                </a:rPr>
                <a:t>: Nhà mạng di động; cung cấp Internet; Nhà cung cấp dịch vụ số; Công ty cung cấp IoT, ...</a:t>
              </a:r>
              <a:endParaRPr lang="en-US" sz="1200" dirty="0">
                <a:solidFill>
                  <a:schemeClr val="accent5">
                    <a:lumMod val="50000"/>
                  </a:schemeClr>
                </a:solidFill>
                <a:latin typeface="Roboto" pitchFamily="2" charset="0"/>
                <a:ea typeface="Roboto" pitchFamily="2" charset="0"/>
              </a:endParaRPr>
            </a:p>
          </p:txBody>
        </p:sp>
      </p:grpSp>
      <p:grpSp>
        <p:nvGrpSpPr>
          <p:cNvPr id="103" name="Group 102">
            <a:extLst>
              <a:ext uri="{FF2B5EF4-FFF2-40B4-BE49-F238E27FC236}">
                <a16:creationId xmlns:a16="http://schemas.microsoft.com/office/drawing/2014/main" id="{870D0390-DAE9-AAA8-4423-AAEA829BCC7D}"/>
              </a:ext>
            </a:extLst>
          </p:cNvPr>
          <p:cNvGrpSpPr/>
          <p:nvPr/>
        </p:nvGrpSpPr>
        <p:grpSpPr>
          <a:xfrm>
            <a:off x="6408264" y="2561545"/>
            <a:ext cx="5316718" cy="276999"/>
            <a:chOff x="358218" y="1863191"/>
            <a:chExt cx="5316718" cy="276999"/>
          </a:xfrm>
        </p:grpSpPr>
        <p:sp>
          <p:nvSpPr>
            <p:cNvPr id="104" name="Rectangle 103">
              <a:extLst>
                <a:ext uri="{FF2B5EF4-FFF2-40B4-BE49-F238E27FC236}">
                  <a16:creationId xmlns:a16="http://schemas.microsoft.com/office/drawing/2014/main" id="{577A0A35-109D-12EE-BE89-2C405D7AD271}"/>
                </a:ext>
              </a:extLst>
            </p:cNvPr>
            <p:cNvSpPr/>
            <p:nvPr/>
          </p:nvSpPr>
          <p:spPr>
            <a:xfrm>
              <a:off x="358218" y="1935702"/>
              <a:ext cx="131976" cy="131976"/>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5" name="TextBox 104">
              <a:extLst>
                <a:ext uri="{FF2B5EF4-FFF2-40B4-BE49-F238E27FC236}">
                  <a16:creationId xmlns:a16="http://schemas.microsoft.com/office/drawing/2014/main" id="{99C113B3-71F1-1D4D-3123-D0E3FE091108}"/>
                </a:ext>
              </a:extLst>
            </p:cNvPr>
            <p:cNvSpPr txBox="1"/>
            <p:nvPr/>
          </p:nvSpPr>
          <p:spPr>
            <a:xfrm>
              <a:off x="535035" y="1863191"/>
              <a:ext cx="5139901" cy="276999"/>
            </a:xfrm>
            <a:prstGeom prst="rect">
              <a:avLst/>
            </a:prstGeom>
            <a:noFill/>
          </p:spPr>
          <p:txBody>
            <a:bodyPr wrap="square" rtlCol="0">
              <a:spAutoFit/>
            </a:bodyPr>
            <a:lstStyle/>
            <a:p>
              <a:pPr algn="just"/>
              <a:r>
                <a:rPr lang="vi-VN" sz="1200" b="1" dirty="0">
                  <a:solidFill>
                    <a:schemeClr val="accent5">
                      <a:lumMod val="50000"/>
                    </a:schemeClr>
                  </a:solidFill>
                  <a:latin typeface="Roboto" pitchFamily="2" charset="0"/>
                  <a:ea typeface="Roboto" pitchFamily="2" charset="0"/>
                </a:rPr>
                <a:t>Gói chi phí</a:t>
              </a:r>
              <a:r>
                <a:rPr lang="vi-VN" sz="1200" dirty="0">
                  <a:solidFill>
                    <a:schemeClr val="accent5">
                      <a:lumMod val="50000"/>
                    </a:schemeClr>
                  </a:solidFill>
                  <a:latin typeface="Roboto" pitchFamily="2" charset="0"/>
                  <a:ea typeface="Roboto" pitchFamily="2" charset="0"/>
                </a:rPr>
                <a:t>: Gói Pilot, Enterprise, Mission Critical</a:t>
              </a:r>
              <a:endParaRPr lang="en-US" sz="1200" dirty="0">
                <a:solidFill>
                  <a:schemeClr val="accent5">
                    <a:lumMod val="50000"/>
                  </a:schemeClr>
                </a:solidFill>
                <a:latin typeface="Roboto" pitchFamily="2" charset="0"/>
                <a:ea typeface="Roboto" pitchFamily="2" charset="0"/>
              </a:endParaRPr>
            </a:p>
          </p:txBody>
        </p:sp>
      </p:grpSp>
      <p:grpSp>
        <p:nvGrpSpPr>
          <p:cNvPr id="106" name="Group 105">
            <a:extLst>
              <a:ext uri="{FF2B5EF4-FFF2-40B4-BE49-F238E27FC236}">
                <a16:creationId xmlns:a16="http://schemas.microsoft.com/office/drawing/2014/main" id="{1C0A80FD-DCDD-E9B6-E698-AE2FC4130339}"/>
              </a:ext>
            </a:extLst>
          </p:cNvPr>
          <p:cNvGrpSpPr/>
          <p:nvPr/>
        </p:nvGrpSpPr>
        <p:grpSpPr>
          <a:xfrm>
            <a:off x="6408264" y="2900025"/>
            <a:ext cx="5316718" cy="276999"/>
            <a:chOff x="353529" y="2900025"/>
            <a:chExt cx="5316718" cy="276999"/>
          </a:xfrm>
        </p:grpSpPr>
        <p:sp>
          <p:nvSpPr>
            <p:cNvPr id="107" name="Rectangle 106">
              <a:extLst>
                <a:ext uri="{FF2B5EF4-FFF2-40B4-BE49-F238E27FC236}">
                  <a16:creationId xmlns:a16="http://schemas.microsoft.com/office/drawing/2014/main" id="{92F1D8DD-AEBB-BBDA-1469-910F94FB713E}"/>
                </a:ext>
              </a:extLst>
            </p:cNvPr>
            <p:cNvSpPr/>
            <p:nvPr/>
          </p:nvSpPr>
          <p:spPr>
            <a:xfrm>
              <a:off x="353529" y="2972536"/>
              <a:ext cx="131976" cy="131976"/>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8" name="TextBox 107">
              <a:extLst>
                <a:ext uri="{FF2B5EF4-FFF2-40B4-BE49-F238E27FC236}">
                  <a16:creationId xmlns:a16="http://schemas.microsoft.com/office/drawing/2014/main" id="{577794AB-2194-71F6-D1E6-5EBF8C198F0A}"/>
                </a:ext>
              </a:extLst>
            </p:cNvPr>
            <p:cNvSpPr txBox="1"/>
            <p:nvPr/>
          </p:nvSpPr>
          <p:spPr>
            <a:xfrm>
              <a:off x="530346" y="2900025"/>
              <a:ext cx="5139901" cy="276999"/>
            </a:xfrm>
            <a:prstGeom prst="rect">
              <a:avLst/>
            </a:prstGeom>
            <a:noFill/>
          </p:spPr>
          <p:txBody>
            <a:bodyPr wrap="square" rtlCol="0">
              <a:spAutoFit/>
            </a:bodyPr>
            <a:lstStyle/>
            <a:p>
              <a:pPr algn="just"/>
              <a:r>
                <a:rPr lang="vi-VN" sz="1200" b="1" dirty="0">
                  <a:solidFill>
                    <a:schemeClr val="accent5">
                      <a:lumMod val="50000"/>
                    </a:schemeClr>
                  </a:solidFill>
                  <a:latin typeface="Roboto" pitchFamily="2" charset="0"/>
                  <a:ea typeface="Roboto" pitchFamily="2" charset="0"/>
                </a:rPr>
                <a:t>Nhu cầu chính</a:t>
              </a:r>
              <a:r>
                <a:rPr lang="vi-VN" sz="1200" dirty="0">
                  <a:solidFill>
                    <a:schemeClr val="accent5">
                      <a:lumMod val="50000"/>
                    </a:schemeClr>
                  </a:solidFill>
                  <a:latin typeface="Roboto" pitchFamily="2" charset="0"/>
                  <a:ea typeface="Roboto" pitchFamily="2" charset="0"/>
                </a:rPr>
                <a:t>: </a:t>
              </a:r>
              <a:r>
                <a:rPr lang="vi-VN" sz="1200" dirty="0"/>
                <a:t> </a:t>
              </a:r>
              <a:endParaRPr lang="en-US" sz="1200" dirty="0">
                <a:solidFill>
                  <a:schemeClr val="accent5">
                    <a:lumMod val="50000"/>
                  </a:schemeClr>
                </a:solidFill>
                <a:latin typeface="Roboto" pitchFamily="2" charset="0"/>
                <a:ea typeface="Roboto" pitchFamily="2" charset="0"/>
              </a:endParaRPr>
            </a:p>
          </p:txBody>
        </p:sp>
      </p:grpSp>
      <p:sp>
        <p:nvSpPr>
          <p:cNvPr id="109" name="TextBox 108">
            <a:extLst>
              <a:ext uri="{FF2B5EF4-FFF2-40B4-BE49-F238E27FC236}">
                <a16:creationId xmlns:a16="http://schemas.microsoft.com/office/drawing/2014/main" id="{363E7EC7-2F53-6588-8AE6-7A43B0FB7054}"/>
              </a:ext>
            </a:extLst>
          </p:cNvPr>
          <p:cNvSpPr txBox="1"/>
          <p:nvPr/>
        </p:nvSpPr>
        <p:spPr>
          <a:xfrm>
            <a:off x="6540240" y="3177024"/>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Mở tài khoản và onboarding từ xa</a:t>
            </a:r>
            <a:endParaRPr lang="en-US" sz="1200" dirty="0">
              <a:solidFill>
                <a:schemeClr val="accent5">
                  <a:lumMod val="50000"/>
                </a:schemeClr>
              </a:solidFill>
              <a:latin typeface="Roboto" pitchFamily="2" charset="0"/>
              <a:ea typeface="Roboto" pitchFamily="2" charset="0"/>
            </a:endParaRPr>
          </a:p>
        </p:txBody>
      </p:sp>
      <p:sp>
        <p:nvSpPr>
          <p:cNvPr id="110" name="TextBox 109">
            <a:extLst>
              <a:ext uri="{FF2B5EF4-FFF2-40B4-BE49-F238E27FC236}">
                <a16:creationId xmlns:a16="http://schemas.microsoft.com/office/drawing/2014/main" id="{B61D249B-2CC9-C68F-3BF5-9D67B8DC6EEA}"/>
              </a:ext>
            </a:extLst>
          </p:cNvPr>
          <p:cNvSpPr txBox="1"/>
          <p:nvPr/>
        </p:nvSpPr>
        <p:spPr>
          <a:xfrm>
            <a:off x="6540240" y="3461427"/>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Xác minh thông tin thuê bao</a:t>
            </a:r>
            <a:r>
              <a:rPr lang="vi-VN" sz="1200" dirty="0"/>
              <a:t>.</a:t>
            </a:r>
            <a:endParaRPr lang="en-US" sz="1200" dirty="0">
              <a:solidFill>
                <a:schemeClr val="accent5">
                  <a:lumMod val="50000"/>
                </a:schemeClr>
              </a:solidFill>
              <a:latin typeface="Roboto" pitchFamily="2" charset="0"/>
              <a:ea typeface="Roboto" pitchFamily="2" charset="0"/>
            </a:endParaRPr>
          </a:p>
        </p:txBody>
      </p:sp>
      <p:sp>
        <p:nvSpPr>
          <p:cNvPr id="111" name="TextBox 110">
            <a:extLst>
              <a:ext uri="{FF2B5EF4-FFF2-40B4-BE49-F238E27FC236}">
                <a16:creationId xmlns:a16="http://schemas.microsoft.com/office/drawing/2014/main" id="{91FAF4D5-9947-78AC-0D61-211D44EDFD66}"/>
              </a:ext>
            </a:extLst>
          </p:cNvPr>
          <p:cNvSpPr txBox="1"/>
          <p:nvPr/>
        </p:nvSpPr>
        <p:spPr>
          <a:xfrm>
            <a:off x="6540240" y="3745830"/>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Đối chiếu danh tính.</a:t>
            </a:r>
            <a:endParaRPr lang="en-US" sz="1200" dirty="0">
              <a:solidFill>
                <a:schemeClr val="accent5">
                  <a:lumMod val="50000"/>
                </a:schemeClr>
              </a:solidFill>
              <a:latin typeface="Roboto" pitchFamily="2" charset="0"/>
              <a:ea typeface="Roboto" pitchFamily="2" charset="0"/>
            </a:endParaRPr>
          </a:p>
        </p:txBody>
      </p:sp>
      <p:sp>
        <p:nvSpPr>
          <p:cNvPr id="112" name="TextBox 111">
            <a:extLst>
              <a:ext uri="{FF2B5EF4-FFF2-40B4-BE49-F238E27FC236}">
                <a16:creationId xmlns:a16="http://schemas.microsoft.com/office/drawing/2014/main" id="{E2FE07B7-EB6C-10C3-5E3F-D15C774542F1}"/>
              </a:ext>
            </a:extLst>
          </p:cNvPr>
          <p:cNvSpPr txBox="1"/>
          <p:nvPr/>
        </p:nvSpPr>
        <p:spPr>
          <a:xfrm>
            <a:off x="6540240" y="4030233"/>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Thu thập consent.</a:t>
            </a:r>
            <a:endParaRPr lang="en-US" sz="1200" dirty="0">
              <a:solidFill>
                <a:schemeClr val="accent5">
                  <a:lumMod val="50000"/>
                </a:schemeClr>
              </a:solidFill>
              <a:latin typeface="Roboto" pitchFamily="2" charset="0"/>
              <a:ea typeface="Roboto" pitchFamily="2" charset="0"/>
            </a:endParaRPr>
          </a:p>
        </p:txBody>
      </p:sp>
      <p:sp>
        <p:nvSpPr>
          <p:cNvPr id="113" name="TextBox 112">
            <a:extLst>
              <a:ext uri="{FF2B5EF4-FFF2-40B4-BE49-F238E27FC236}">
                <a16:creationId xmlns:a16="http://schemas.microsoft.com/office/drawing/2014/main" id="{83046634-413F-84AD-F173-44F8A8605F8E}"/>
              </a:ext>
            </a:extLst>
          </p:cNvPr>
          <p:cNvSpPr txBox="1"/>
          <p:nvPr/>
        </p:nvSpPr>
        <p:spPr>
          <a:xfrm>
            <a:off x="6540240" y="4314636"/>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Ký hợp đồng cung cấp dịch vụ..</a:t>
            </a:r>
            <a:endParaRPr lang="en-US" sz="1200" dirty="0">
              <a:solidFill>
                <a:schemeClr val="accent5">
                  <a:lumMod val="50000"/>
                </a:schemeClr>
              </a:solidFill>
              <a:latin typeface="Roboto" pitchFamily="2" charset="0"/>
              <a:ea typeface="Roboto" pitchFamily="2" charset="0"/>
            </a:endParaRPr>
          </a:p>
        </p:txBody>
      </p:sp>
      <p:sp>
        <p:nvSpPr>
          <p:cNvPr id="114" name="TextBox 113">
            <a:extLst>
              <a:ext uri="{FF2B5EF4-FFF2-40B4-BE49-F238E27FC236}">
                <a16:creationId xmlns:a16="http://schemas.microsoft.com/office/drawing/2014/main" id="{50FB4263-C2E6-6D64-CDE3-D2338D6281DF}"/>
              </a:ext>
            </a:extLst>
          </p:cNvPr>
          <p:cNvSpPr txBox="1"/>
          <p:nvPr/>
        </p:nvSpPr>
        <p:spPr>
          <a:xfrm>
            <a:off x="6540240" y="4599039"/>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Đăng ký eSIM, Internet, truyền hình.</a:t>
            </a:r>
            <a:endParaRPr lang="en-US" sz="1200" dirty="0">
              <a:solidFill>
                <a:schemeClr val="accent5">
                  <a:lumMod val="50000"/>
                </a:schemeClr>
              </a:solidFill>
              <a:latin typeface="Roboto" pitchFamily="2" charset="0"/>
              <a:ea typeface="Roboto" pitchFamily="2" charset="0"/>
            </a:endParaRPr>
          </a:p>
        </p:txBody>
      </p:sp>
      <p:sp>
        <p:nvSpPr>
          <p:cNvPr id="115" name="TextBox 114">
            <a:extLst>
              <a:ext uri="{FF2B5EF4-FFF2-40B4-BE49-F238E27FC236}">
                <a16:creationId xmlns:a16="http://schemas.microsoft.com/office/drawing/2014/main" id="{07FBAE98-0875-5F0B-DE96-9DC866E59D9F}"/>
              </a:ext>
            </a:extLst>
          </p:cNvPr>
          <p:cNvSpPr txBox="1"/>
          <p:nvPr/>
        </p:nvSpPr>
        <p:spPr>
          <a:xfrm>
            <a:off x="6540240" y="4883442"/>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Chuyển đổi hoặc nâng cấp gói cước.</a:t>
            </a:r>
            <a:endParaRPr lang="en-US" sz="1200" dirty="0">
              <a:solidFill>
                <a:schemeClr val="accent5">
                  <a:lumMod val="50000"/>
                </a:schemeClr>
              </a:solidFill>
              <a:latin typeface="Roboto" pitchFamily="2" charset="0"/>
              <a:ea typeface="Roboto" pitchFamily="2" charset="0"/>
            </a:endParaRPr>
          </a:p>
        </p:txBody>
      </p:sp>
      <p:sp>
        <p:nvSpPr>
          <p:cNvPr id="116" name="TextBox 115">
            <a:extLst>
              <a:ext uri="{FF2B5EF4-FFF2-40B4-BE49-F238E27FC236}">
                <a16:creationId xmlns:a16="http://schemas.microsoft.com/office/drawing/2014/main" id="{7024CC5B-B847-9564-0679-970437C525A3}"/>
              </a:ext>
            </a:extLst>
          </p:cNvPr>
          <p:cNvSpPr txBox="1"/>
          <p:nvPr/>
        </p:nvSpPr>
        <p:spPr>
          <a:xfrm>
            <a:off x="6540240" y="5167847"/>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Xác minh khách hàng doanh nghiệp, người đại diện.</a:t>
            </a:r>
            <a:endParaRPr lang="en-US" sz="1200" dirty="0">
              <a:solidFill>
                <a:schemeClr val="accent5">
                  <a:lumMod val="50000"/>
                </a:schemeClr>
              </a:solidFill>
              <a:latin typeface="Roboto" pitchFamily="2" charset="0"/>
              <a:ea typeface="Roboto" pitchFamily="2" charset="0"/>
            </a:endParaRPr>
          </a:p>
        </p:txBody>
      </p:sp>
      <p:grpSp>
        <p:nvGrpSpPr>
          <p:cNvPr id="117" name="Group 116">
            <a:extLst>
              <a:ext uri="{FF2B5EF4-FFF2-40B4-BE49-F238E27FC236}">
                <a16:creationId xmlns:a16="http://schemas.microsoft.com/office/drawing/2014/main" id="{B0CE0526-0E71-12FC-F8B4-496FA4E6A164}"/>
              </a:ext>
            </a:extLst>
          </p:cNvPr>
          <p:cNvGrpSpPr/>
          <p:nvPr/>
        </p:nvGrpSpPr>
        <p:grpSpPr>
          <a:xfrm>
            <a:off x="6408264" y="5506327"/>
            <a:ext cx="5316718" cy="276999"/>
            <a:chOff x="353529" y="2900025"/>
            <a:chExt cx="5316718" cy="276999"/>
          </a:xfrm>
        </p:grpSpPr>
        <p:sp>
          <p:nvSpPr>
            <p:cNvPr id="118" name="Rectangle 117">
              <a:extLst>
                <a:ext uri="{FF2B5EF4-FFF2-40B4-BE49-F238E27FC236}">
                  <a16:creationId xmlns:a16="http://schemas.microsoft.com/office/drawing/2014/main" id="{EB0771EE-7457-6994-D39D-FCB04FAFC018}"/>
                </a:ext>
              </a:extLst>
            </p:cNvPr>
            <p:cNvSpPr/>
            <p:nvPr/>
          </p:nvSpPr>
          <p:spPr>
            <a:xfrm>
              <a:off x="353529" y="2972536"/>
              <a:ext cx="131976" cy="131976"/>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TextBox 118">
              <a:extLst>
                <a:ext uri="{FF2B5EF4-FFF2-40B4-BE49-F238E27FC236}">
                  <a16:creationId xmlns:a16="http://schemas.microsoft.com/office/drawing/2014/main" id="{1D05E688-4917-DD5D-0B66-07FF075E8FBA}"/>
                </a:ext>
              </a:extLst>
            </p:cNvPr>
            <p:cNvSpPr txBox="1"/>
            <p:nvPr/>
          </p:nvSpPr>
          <p:spPr>
            <a:xfrm>
              <a:off x="530346" y="2900025"/>
              <a:ext cx="5139901" cy="276999"/>
            </a:xfrm>
            <a:prstGeom prst="rect">
              <a:avLst/>
            </a:prstGeom>
            <a:noFill/>
          </p:spPr>
          <p:txBody>
            <a:bodyPr wrap="square" rtlCol="0">
              <a:spAutoFit/>
            </a:bodyPr>
            <a:lstStyle/>
            <a:p>
              <a:pPr algn="just"/>
              <a:r>
                <a:rPr lang="vi-VN" sz="1200" b="1" dirty="0">
                  <a:solidFill>
                    <a:schemeClr val="accent5">
                      <a:lumMod val="50000"/>
                    </a:schemeClr>
                  </a:solidFill>
                  <a:latin typeface="Roboto" pitchFamily="2" charset="0"/>
                  <a:ea typeface="Roboto" pitchFamily="2" charset="0"/>
                </a:rPr>
                <a:t>Mô hình kinh doanh đề xuất</a:t>
              </a:r>
              <a:r>
                <a:rPr lang="vi-VN" sz="1200" dirty="0">
                  <a:solidFill>
                    <a:schemeClr val="accent5">
                      <a:lumMod val="50000"/>
                    </a:schemeClr>
                  </a:solidFill>
                  <a:latin typeface="Roboto" pitchFamily="2" charset="0"/>
                  <a:ea typeface="Roboto" pitchFamily="2" charset="0"/>
                </a:rPr>
                <a:t> </a:t>
              </a:r>
              <a:r>
                <a:rPr lang="vi-VN" sz="1200" dirty="0"/>
                <a:t> </a:t>
              </a:r>
              <a:endParaRPr lang="en-US" sz="1200" dirty="0">
                <a:solidFill>
                  <a:schemeClr val="accent5">
                    <a:lumMod val="50000"/>
                  </a:schemeClr>
                </a:solidFill>
                <a:latin typeface="Roboto" pitchFamily="2" charset="0"/>
                <a:ea typeface="Roboto" pitchFamily="2" charset="0"/>
              </a:endParaRPr>
            </a:p>
          </p:txBody>
        </p:sp>
      </p:grpSp>
      <p:grpSp>
        <p:nvGrpSpPr>
          <p:cNvPr id="120" name="Group 119">
            <a:extLst>
              <a:ext uri="{FF2B5EF4-FFF2-40B4-BE49-F238E27FC236}">
                <a16:creationId xmlns:a16="http://schemas.microsoft.com/office/drawing/2014/main" id="{933A973C-BFCE-1349-788F-C2BDD049C702}"/>
              </a:ext>
            </a:extLst>
          </p:cNvPr>
          <p:cNvGrpSpPr/>
          <p:nvPr/>
        </p:nvGrpSpPr>
        <p:grpSpPr>
          <a:xfrm>
            <a:off x="6441257" y="5826076"/>
            <a:ext cx="5571427" cy="413245"/>
            <a:chOff x="386522" y="5826076"/>
            <a:chExt cx="5571427" cy="413245"/>
          </a:xfrm>
        </p:grpSpPr>
        <p:sp>
          <p:nvSpPr>
            <p:cNvPr id="121" name="Rectangle 120">
              <a:extLst>
                <a:ext uri="{FF2B5EF4-FFF2-40B4-BE49-F238E27FC236}">
                  <a16:creationId xmlns:a16="http://schemas.microsoft.com/office/drawing/2014/main" id="{05A77A63-BA5D-A7DE-BBA6-E7F0F9450CBF}"/>
                </a:ext>
              </a:extLst>
            </p:cNvPr>
            <p:cNvSpPr/>
            <p:nvPr/>
          </p:nvSpPr>
          <p:spPr>
            <a:xfrm>
              <a:off x="386522" y="5826076"/>
              <a:ext cx="47134" cy="413245"/>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2" name="TextBox 121">
              <a:extLst>
                <a:ext uri="{FF2B5EF4-FFF2-40B4-BE49-F238E27FC236}">
                  <a16:creationId xmlns:a16="http://schemas.microsoft.com/office/drawing/2014/main" id="{68B9F819-483F-DC1C-55D5-2EA6F7D9C431}"/>
                </a:ext>
              </a:extLst>
            </p:cNvPr>
            <p:cNvSpPr txBox="1"/>
            <p:nvPr/>
          </p:nvSpPr>
          <p:spPr>
            <a:xfrm>
              <a:off x="410089" y="5894199"/>
              <a:ext cx="5547860" cy="276999"/>
            </a:xfrm>
            <a:prstGeom prst="rect">
              <a:avLst/>
            </a:prstGeom>
            <a:noFill/>
          </p:spPr>
          <p:txBody>
            <a:bodyPr wrap="square" rtlCol="0">
              <a:spAutoFit/>
            </a:bodyPr>
            <a:lstStyle/>
            <a:p>
              <a:r>
                <a:rPr lang="vi-VN" sz="1200" b="1" dirty="0">
                  <a:solidFill>
                    <a:schemeClr val="accent5">
                      <a:lumMod val="50000"/>
                    </a:schemeClr>
                  </a:solidFill>
                  <a:latin typeface="Roboto" pitchFamily="2" charset="0"/>
                  <a:ea typeface="Roboto" pitchFamily="2" charset="0"/>
                </a:rPr>
                <a:t>High-volume Transaction + Enterprise Subscription + Campaign Capacity</a:t>
              </a:r>
              <a:endParaRPr lang="en-US" sz="1200" b="1" dirty="0">
                <a:solidFill>
                  <a:schemeClr val="accent5">
                    <a:lumMod val="50000"/>
                  </a:schemeClr>
                </a:solidFill>
                <a:latin typeface="Roboto" pitchFamily="2" charset="0"/>
                <a:ea typeface="Roboto" pitchFamily="2" charset="0"/>
              </a:endParaRPr>
            </a:p>
          </p:txBody>
        </p:sp>
      </p:grpSp>
      <p:sp>
        <p:nvSpPr>
          <p:cNvPr id="9" name="TextBox 8">
            <a:extLst>
              <a:ext uri="{FF2B5EF4-FFF2-40B4-BE49-F238E27FC236}">
                <a16:creationId xmlns:a16="http://schemas.microsoft.com/office/drawing/2014/main" id="{A5DF40AA-A895-227F-A8EE-FF86063E4647}"/>
              </a:ext>
            </a:extLst>
          </p:cNvPr>
          <p:cNvSpPr txBox="1"/>
          <p:nvPr/>
        </p:nvSpPr>
        <p:spPr>
          <a:xfrm>
            <a:off x="485505" y="4883442"/>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Liên thông dữ liệu giữa các cơ quan.</a:t>
            </a:r>
            <a:endParaRPr lang="en-US" sz="1200" dirty="0">
              <a:solidFill>
                <a:schemeClr val="accent5">
                  <a:lumMod val="50000"/>
                </a:schemeClr>
              </a:solidFill>
              <a:latin typeface="Roboto" pitchFamily="2" charset="0"/>
              <a:ea typeface="Roboto" pitchFamily="2" charset="0"/>
            </a:endParaRPr>
          </a:p>
        </p:txBody>
      </p:sp>
      <p:sp>
        <p:nvSpPr>
          <p:cNvPr id="12" name="TextBox 11">
            <a:extLst>
              <a:ext uri="{FF2B5EF4-FFF2-40B4-BE49-F238E27FC236}">
                <a16:creationId xmlns:a16="http://schemas.microsoft.com/office/drawing/2014/main" id="{C45090C7-0579-CD38-94A6-849324E92468}"/>
              </a:ext>
            </a:extLst>
          </p:cNvPr>
          <p:cNvSpPr txBox="1"/>
          <p:nvPr/>
        </p:nvSpPr>
        <p:spPr>
          <a:xfrm>
            <a:off x="485505" y="5167847"/>
            <a:ext cx="5139901" cy="276999"/>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Lưu trữ hồ sơ và bằng chứng giao dịch.</a:t>
            </a:r>
            <a:endParaRPr lang="en-US" sz="1200" dirty="0">
              <a:solidFill>
                <a:schemeClr val="accent5">
                  <a:lumMod val="50000"/>
                </a:schemeClr>
              </a:solidFill>
              <a:latin typeface="Roboto" pitchFamily="2" charset="0"/>
              <a:ea typeface="Roboto" pitchFamily="2" charset="0"/>
            </a:endParaRPr>
          </a:p>
        </p:txBody>
      </p:sp>
    </p:spTree>
    <p:extLst>
      <p:ext uri="{BB962C8B-B14F-4D97-AF65-F5344CB8AC3E}">
        <p14:creationId xmlns:p14="http://schemas.microsoft.com/office/powerpoint/2010/main" val="378971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AF0E4D-5B26-B3BC-E264-DE8942889942}"/>
              </a:ext>
            </a:extLst>
          </p:cNvPr>
          <p:cNvGrpSpPr/>
          <p:nvPr/>
        </p:nvGrpSpPr>
        <p:grpSpPr>
          <a:xfrm>
            <a:off x="5357091" y="273696"/>
            <a:ext cx="6622473" cy="2189645"/>
            <a:chOff x="5357091" y="273696"/>
            <a:chExt cx="6622473" cy="2189645"/>
          </a:xfrm>
        </p:grpSpPr>
        <p:sp>
          <p:nvSpPr>
            <p:cNvPr id="62" name="Rectangle 61">
              <a:extLst>
                <a:ext uri="{FF2B5EF4-FFF2-40B4-BE49-F238E27FC236}">
                  <a16:creationId xmlns:a16="http://schemas.microsoft.com/office/drawing/2014/main" id="{BDDECB7A-B1E4-485A-65E2-7C61C7D9B304}"/>
                </a:ext>
              </a:extLst>
            </p:cNvPr>
            <p:cNvSpPr/>
            <p:nvPr/>
          </p:nvSpPr>
          <p:spPr>
            <a:xfrm>
              <a:off x="5357091" y="273696"/>
              <a:ext cx="6622473" cy="218964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757A9E1-8913-B22E-FD04-2E6BE3545748}"/>
                </a:ext>
              </a:extLst>
            </p:cNvPr>
            <p:cNvGrpSpPr/>
            <p:nvPr/>
          </p:nvGrpSpPr>
          <p:grpSpPr>
            <a:xfrm>
              <a:off x="5796130" y="1171762"/>
              <a:ext cx="5727339" cy="914400"/>
              <a:chOff x="5796130" y="1171762"/>
              <a:chExt cx="5727339" cy="914400"/>
            </a:xfrm>
          </p:grpSpPr>
          <p:grpSp>
            <p:nvGrpSpPr>
              <p:cNvPr id="30" name="Group 29">
                <a:extLst>
                  <a:ext uri="{FF2B5EF4-FFF2-40B4-BE49-F238E27FC236}">
                    <a16:creationId xmlns:a16="http://schemas.microsoft.com/office/drawing/2014/main" id="{84F5C619-5860-2E0F-FEF2-4E032E4D517D}"/>
                  </a:ext>
                </a:extLst>
              </p:cNvPr>
              <p:cNvGrpSpPr/>
              <p:nvPr/>
            </p:nvGrpSpPr>
            <p:grpSpPr>
              <a:xfrm>
                <a:off x="5796130" y="1171762"/>
                <a:ext cx="1188720" cy="914400"/>
                <a:chOff x="5819917" y="854363"/>
                <a:chExt cx="1188720" cy="914400"/>
              </a:xfrm>
            </p:grpSpPr>
            <p:sp>
              <p:nvSpPr>
                <p:cNvPr id="11" name="Rectangle: Rounded Corners 10">
                  <a:extLst>
                    <a:ext uri="{FF2B5EF4-FFF2-40B4-BE49-F238E27FC236}">
                      <a16:creationId xmlns:a16="http://schemas.microsoft.com/office/drawing/2014/main" id="{E7F829E0-763C-90F0-D3EE-6CCFA7CF7013}"/>
                    </a:ext>
                  </a:extLst>
                </p:cNvPr>
                <p:cNvSpPr/>
                <p:nvPr/>
              </p:nvSpPr>
              <p:spPr>
                <a:xfrm>
                  <a:off x="5819917" y="854363"/>
                  <a:ext cx="1188720" cy="914400"/>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868ED26-43B3-0F83-3529-C5783D176436}"/>
                    </a:ext>
                  </a:extLst>
                </p:cNvPr>
                <p:cNvSpPr txBox="1"/>
                <p:nvPr/>
              </p:nvSpPr>
              <p:spPr>
                <a:xfrm>
                  <a:off x="5854901" y="1049953"/>
                  <a:ext cx="1118751" cy="523220"/>
                </a:xfrm>
                <a:prstGeom prst="rect">
                  <a:avLst/>
                </a:prstGeom>
                <a:noFill/>
              </p:spPr>
              <p:txBody>
                <a:bodyPr wrap="square" rtlCol="0">
                  <a:spAutoFit/>
                </a:bodyPr>
                <a:lstStyle/>
                <a:p>
                  <a:pPr algn="ctr"/>
                  <a:r>
                    <a:rPr lang="en-US" sz="1400" b="1" dirty="0">
                      <a:solidFill>
                        <a:schemeClr val="bg1"/>
                      </a:solidFill>
                      <a:latin typeface="Roboto" pitchFamily="2" charset="0"/>
                      <a:ea typeface="Roboto" pitchFamily="2" charset="0"/>
                    </a:rPr>
                    <a:t>Chuẩn bị tài liệu</a:t>
                  </a:r>
                </a:p>
              </p:txBody>
            </p:sp>
          </p:grpSp>
          <p:grpSp>
            <p:nvGrpSpPr>
              <p:cNvPr id="33" name="Group 32">
                <a:extLst>
                  <a:ext uri="{FF2B5EF4-FFF2-40B4-BE49-F238E27FC236}">
                    <a16:creationId xmlns:a16="http://schemas.microsoft.com/office/drawing/2014/main" id="{F5B7DC24-5F11-FF0F-FFF7-935DA1AC19A4}"/>
                  </a:ext>
                </a:extLst>
              </p:cNvPr>
              <p:cNvGrpSpPr/>
              <p:nvPr/>
            </p:nvGrpSpPr>
            <p:grpSpPr>
              <a:xfrm>
                <a:off x="7309003" y="1171762"/>
                <a:ext cx="1188720" cy="914400"/>
                <a:chOff x="7554925" y="854363"/>
                <a:chExt cx="1188720" cy="914400"/>
              </a:xfrm>
            </p:grpSpPr>
            <p:sp>
              <p:nvSpPr>
                <p:cNvPr id="12" name="Rectangle: Rounded Corners 11">
                  <a:extLst>
                    <a:ext uri="{FF2B5EF4-FFF2-40B4-BE49-F238E27FC236}">
                      <a16:creationId xmlns:a16="http://schemas.microsoft.com/office/drawing/2014/main" id="{7FE8A20F-2B9F-AC8A-F9CC-0F4581AD261F}"/>
                    </a:ext>
                  </a:extLst>
                </p:cNvPr>
                <p:cNvSpPr/>
                <p:nvPr/>
              </p:nvSpPr>
              <p:spPr>
                <a:xfrm>
                  <a:off x="7554925" y="854363"/>
                  <a:ext cx="1188720" cy="914400"/>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0AA0120-9FE7-2748-B485-FEE9DA74A1A9}"/>
                    </a:ext>
                  </a:extLst>
                </p:cNvPr>
                <p:cNvSpPr txBox="1"/>
                <p:nvPr/>
              </p:nvSpPr>
              <p:spPr>
                <a:xfrm>
                  <a:off x="7589909" y="1157674"/>
                  <a:ext cx="1118751" cy="307777"/>
                </a:xfrm>
                <a:prstGeom prst="rect">
                  <a:avLst/>
                </a:prstGeom>
                <a:noFill/>
              </p:spPr>
              <p:txBody>
                <a:bodyPr wrap="square" rtlCol="0">
                  <a:spAutoFit/>
                </a:bodyPr>
                <a:lstStyle/>
                <a:p>
                  <a:pPr algn="ctr"/>
                  <a:r>
                    <a:rPr lang="en-US" sz="1400" b="1" dirty="0">
                      <a:solidFill>
                        <a:schemeClr val="bg1"/>
                      </a:solidFill>
                      <a:latin typeface="Roboto" pitchFamily="2" charset="0"/>
                      <a:ea typeface="Roboto" pitchFamily="2" charset="0"/>
                    </a:rPr>
                    <a:t>In ấn</a:t>
                  </a:r>
                </a:p>
              </p:txBody>
            </p:sp>
          </p:grpSp>
          <p:grpSp>
            <p:nvGrpSpPr>
              <p:cNvPr id="34" name="Group 33">
                <a:extLst>
                  <a:ext uri="{FF2B5EF4-FFF2-40B4-BE49-F238E27FC236}">
                    <a16:creationId xmlns:a16="http://schemas.microsoft.com/office/drawing/2014/main" id="{FD422C41-2306-24B0-8262-9504D1EF67D1}"/>
                  </a:ext>
                </a:extLst>
              </p:cNvPr>
              <p:cNvGrpSpPr/>
              <p:nvPr/>
            </p:nvGrpSpPr>
            <p:grpSpPr>
              <a:xfrm>
                <a:off x="8821876" y="1171762"/>
                <a:ext cx="1188720" cy="914400"/>
                <a:chOff x="9138961" y="854363"/>
                <a:chExt cx="1188720" cy="914400"/>
              </a:xfrm>
            </p:grpSpPr>
            <p:sp>
              <p:nvSpPr>
                <p:cNvPr id="27" name="Rectangle: Rounded Corners 26">
                  <a:extLst>
                    <a:ext uri="{FF2B5EF4-FFF2-40B4-BE49-F238E27FC236}">
                      <a16:creationId xmlns:a16="http://schemas.microsoft.com/office/drawing/2014/main" id="{F15F6D95-2FA9-FB45-DBE0-D09372CE121F}"/>
                    </a:ext>
                  </a:extLst>
                </p:cNvPr>
                <p:cNvSpPr/>
                <p:nvPr/>
              </p:nvSpPr>
              <p:spPr>
                <a:xfrm>
                  <a:off x="9138961" y="854363"/>
                  <a:ext cx="1188720" cy="914400"/>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F790132-A7A2-F0CE-0D33-E78FC52D58E0}"/>
                    </a:ext>
                  </a:extLst>
                </p:cNvPr>
                <p:cNvSpPr txBox="1"/>
                <p:nvPr/>
              </p:nvSpPr>
              <p:spPr>
                <a:xfrm>
                  <a:off x="9138961" y="1157673"/>
                  <a:ext cx="1118751" cy="307777"/>
                </a:xfrm>
                <a:prstGeom prst="rect">
                  <a:avLst/>
                </a:prstGeom>
                <a:noFill/>
              </p:spPr>
              <p:txBody>
                <a:bodyPr wrap="square" rtlCol="0">
                  <a:spAutoFit/>
                </a:bodyPr>
                <a:lstStyle/>
                <a:p>
                  <a:pPr algn="ctr"/>
                  <a:r>
                    <a:rPr lang="en-US" sz="1400" b="1" dirty="0">
                      <a:solidFill>
                        <a:schemeClr val="bg1"/>
                      </a:solidFill>
                      <a:latin typeface="Roboto" pitchFamily="2" charset="0"/>
                      <a:ea typeface="Roboto" pitchFamily="2" charset="0"/>
                    </a:rPr>
                    <a:t>Ký</a:t>
                  </a:r>
                </a:p>
              </p:txBody>
            </p:sp>
          </p:grpSp>
          <p:grpSp>
            <p:nvGrpSpPr>
              <p:cNvPr id="35" name="Group 34">
                <a:extLst>
                  <a:ext uri="{FF2B5EF4-FFF2-40B4-BE49-F238E27FC236}">
                    <a16:creationId xmlns:a16="http://schemas.microsoft.com/office/drawing/2014/main" id="{78F4ED3F-71B9-55AD-805B-38DBB7D17D62}"/>
                  </a:ext>
                </a:extLst>
              </p:cNvPr>
              <p:cNvGrpSpPr/>
              <p:nvPr/>
            </p:nvGrpSpPr>
            <p:grpSpPr>
              <a:xfrm>
                <a:off x="10334749" y="1171762"/>
                <a:ext cx="1188720" cy="914400"/>
                <a:chOff x="10722997" y="854363"/>
                <a:chExt cx="1188720" cy="914400"/>
              </a:xfrm>
            </p:grpSpPr>
            <p:sp>
              <p:nvSpPr>
                <p:cNvPr id="28" name="Rectangle: Rounded Corners 27">
                  <a:extLst>
                    <a:ext uri="{FF2B5EF4-FFF2-40B4-BE49-F238E27FC236}">
                      <a16:creationId xmlns:a16="http://schemas.microsoft.com/office/drawing/2014/main" id="{CEEE8025-304A-3946-6DFE-4262EA99F417}"/>
                    </a:ext>
                  </a:extLst>
                </p:cNvPr>
                <p:cNvSpPr/>
                <p:nvPr/>
              </p:nvSpPr>
              <p:spPr>
                <a:xfrm>
                  <a:off x="10722997" y="854363"/>
                  <a:ext cx="1188720" cy="914400"/>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D92BC6B-9C38-7AE7-2609-FAC6DF09A9D8}"/>
                    </a:ext>
                  </a:extLst>
                </p:cNvPr>
                <p:cNvSpPr txBox="1"/>
                <p:nvPr/>
              </p:nvSpPr>
              <p:spPr>
                <a:xfrm>
                  <a:off x="10769180" y="1156603"/>
                  <a:ext cx="1118751" cy="307777"/>
                </a:xfrm>
                <a:prstGeom prst="rect">
                  <a:avLst/>
                </a:prstGeom>
                <a:noFill/>
              </p:spPr>
              <p:txBody>
                <a:bodyPr wrap="square" rtlCol="0">
                  <a:spAutoFit/>
                </a:bodyPr>
                <a:lstStyle/>
                <a:p>
                  <a:pPr algn="ctr"/>
                  <a:r>
                    <a:rPr lang="en-US" sz="1400" b="1" dirty="0">
                      <a:solidFill>
                        <a:schemeClr val="bg1"/>
                      </a:solidFill>
                      <a:latin typeface="Roboto" pitchFamily="2" charset="0"/>
                      <a:ea typeface="Roboto" pitchFamily="2" charset="0"/>
                    </a:rPr>
                    <a:t>Lưu trữ</a:t>
                  </a:r>
                </a:p>
              </p:txBody>
            </p:sp>
          </p:grpSp>
          <p:cxnSp>
            <p:nvCxnSpPr>
              <p:cNvPr id="37" name="Straight Arrow Connector 36">
                <a:extLst>
                  <a:ext uri="{FF2B5EF4-FFF2-40B4-BE49-F238E27FC236}">
                    <a16:creationId xmlns:a16="http://schemas.microsoft.com/office/drawing/2014/main" id="{173E2942-A581-A24A-929F-587C8594C1AD}"/>
                  </a:ext>
                </a:extLst>
              </p:cNvPr>
              <p:cNvCxnSpPr>
                <a:stCxn id="25" idx="3"/>
                <a:endCxn id="29" idx="1"/>
              </p:cNvCxnSpPr>
              <p:nvPr/>
            </p:nvCxnSpPr>
            <p:spPr>
              <a:xfrm>
                <a:off x="6949865" y="1628962"/>
                <a:ext cx="394122"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0343BB3-DC77-BF2B-7E6D-FBA8E3A4A124}"/>
                  </a:ext>
                </a:extLst>
              </p:cNvPr>
              <p:cNvCxnSpPr/>
              <p:nvPr/>
            </p:nvCxnSpPr>
            <p:spPr>
              <a:xfrm>
                <a:off x="8462738" y="1628960"/>
                <a:ext cx="394122"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D74F6CC-D4CC-5F17-338B-C8EF905632C1}"/>
                  </a:ext>
                </a:extLst>
              </p:cNvPr>
              <p:cNvCxnSpPr/>
              <p:nvPr/>
            </p:nvCxnSpPr>
            <p:spPr>
              <a:xfrm>
                <a:off x="9975611" y="1628958"/>
                <a:ext cx="394122"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文本框 65">
              <a:extLst>
                <a:ext uri="{FF2B5EF4-FFF2-40B4-BE49-F238E27FC236}">
                  <a16:creationId xmlns:a16="http://schemas.microsoft.com/office/drawing/2014/main" id="{43C0BE7E-6A6B-4376-EDFD-E80229F1BB64}"/>
                </a:ext>
              </a:extLst>
            </p:cNvPr>
            <p:cNvSpPr txBox="1"/>
            <p:nvPr/>
          </p:nvSpPr>
          <p:spPr>
            <a:xfrm>
              <a:off x="5849184" y="568365"/>
              <a:ext cx="5674285" cy="292388"/>
            </a:xfrm>
            <a:prstGeom prst="rect">
              <a:avLst/>
            </a:prstGeom>
            <a:noFill/>
            <a:ln w="12700" cap="flat">
              <a:noFill/>
              <a:miter lim="400000"/>
            </a:ln>
            <a:effectLst/>
          </p:spPr>
          <p:txBody>
            <a:bodyPr wrap="square" lIns="22860" tIns="22860" rIns="22860" bIns="22860" numCol="1" anchor="t">
              <a:spAutoFit/>
            </a:bodyPr>
            <a:lstStyle>
              <a:lvl1pPr defTabSz="685800">
                <a:defRPr sz="2800">
                  <a:latin typeface="微软雅黑"/>
                  <a:ea typeface="微软雅黑"/>
                  <a:cs typeface="微软雅黑"/>
                  <a:sym typeface="微软雅黑"/>
                </a:defRPr>
              </a:lvl1pPr>
            </a:lstStyle>
            <a:p>
              <a:pPr algn="ctr"/>
              <a:r>
                <a:rPr lang="en-US" sz="1600" b="1" dirty="0">
                  <a:solidFill>
                    <a:srgbClr val="1F4E79"/>
                  </a:solidFill>
                  <a:latin typeface="Roboto" pitchFamily="2" charset="0"/>
                  <a:ea typeface="Roboto" pitchFamily="2" charset="0"/>
                  <a:cs typeface="Times New Roman" panose="02020603050405020304" pitchFamily="18" charset="0"/>
                </a:rPr>
                <a:t>QUY TRÌNH KÝ TRUYỀN THỐNG</a:t>
              </a:r>
            </a:p>
          </p:txBody>
        </p:sp>
      </p:grpSp>
      <p:pic>
        <p:nvPicPr>
          <p:cNvPr id="41" name="Picture 40" descr="A circular arrangement of documents&#10;&#10;Description automatically generated">
            <a:extLst>
              <a:ext uri="{FF2B5EF4-FFF2-40B4-BE49-F238E27FC236}">
                <a16:creationId xmlns:a16="http://schemas.microsoft.com/office/drawing/2014/main" id="{006A8F7D-AF43-CCFB-6935-FDAE2A83B2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347" y="273696"/>
            <a:ext cx="2868558" cy="2868558"/>
          </a:xfrm>
          <a:prstGeom prst="ellipse">
            <a:avLst/>
          </a:prstGeom>
        </p:spPr>
      </p:pic>
      <p:pic>
        <p:nvPicPr>
          <p:cNvPr id="42" name="Picture 41" descr="A cartoon of a person holding a stack of papers&#10;&#10;Description automatically generated">
            <a:extLst>
              <a:ext uri="{FF2B5EF4-FFF2-40B4-BE49-F238E27FC236}">
                <a16:creationId xmlns:a16="http://schemas.microsoft.com/office/drawing/2014/main" id="{1A66D84F-5B83-E697-9EF2-F4F6BB32978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201" b="91041" l="9806" r="89952">
                        <a14:foregroundMark x1="41525" y1="83293" x2="41041" y2="87409"/>
                        <a14:foregroundMark x1="43826" y1="72397" x2="42494" y2="84383"/>
                        <a14:foregroundMark x1="41404" y1="87893" x2="44552" y2="91041"/>
                        <a14:foregroundMark x1="50121" y1="88499" x2="53027" y2="90920"/>
                      </a14:backgroundRemoval>
                    </a14:imgEffect>
                  </a14:imgLayer>
                </a14:imgProps>
              </a:ext>
              <a:ext uri="{28A0092B-C50C-407E-A947-70E740481C1C}">
                <a14:useLocalDpi xmlns:a14="http://schemas.microsoft.com/office/drawing/2010/main" val="0"/>
              </a:ext>
            </a:extLst>
          </a:blip>
          <a:srcRect l="21753" t="8720" r="19249" b="6401"/>
          <a:stretch/>
        </p:blipFill>
        <p:spPr>
          <a:xfrm>
            <a:off x="2373507" y="2705994"/>
            <a:ext cx="2695743" cy="3878310"/>
          </a:xfrm>
          <a:prstGeom prst="rect">
            <a:avLst/>
          </a:prstGeom>
          <a:effectLst>
            <a:outerShdw blurRad="76200" dir="13500000" sy="23000" kx="1200000" algn="br" rotWithShape="0">
              <a:prstClr val="black">
                <a:alpha val="20000"/>
              </a:prstClr>
            </a:outerShdw>
          </a:effectLst>
        </p:spPr>
      </p:pic>
      <p:grpSp>
        <p:nvGrpSpPr>
          <p:cNvPr id="2" name="Group 1">
            <a:extLst>
              <a:ext uri="{FF2B5EF4-FFF2-40B4-BE49-F238E27FC236}">
                <a16:creationId xmlns:a16="http://schemas.microsoft.com/office/drawing/2014/main" id="{9874921A-D4A9-9B6C-F031-D21757A15489}"/>
              </a:ext>
            </a:extLst>
          </p:cNvPr>
          <p:cNvGrpSpPr/>
          <p:nvPr/>
        </p:nvGrpSpPr>
        <p:grpSpPr>
          <a:xfrm>
            <a:off x="5856906" y="3162074"/>
            <a:ext cx="6122657" cy="545656"/>
            <a:chOff x="5856906" y="3162074"/>
            <a:chExt cx="6122657" cy="545656"/>
          </a:xfrm>
        </p:grpSpPr>
        <p:sp>
          <p:nvSpPr>
            <p:cNvPr id="4" name="Rectangle 3">
              <a:extLst>
                <a:ext uri="{FF2B5EF4-FFF2-40B4-BE49-F238E27FC236}">
                  <a16:creationId xmlns:a16="http://schemas.microsoft.com/office/drawing/2014/main" id="{305E6791-DEE3-1D1B-2C01-770B5F0F5D0F}"/>
                </a:ext>
              </a:extLst>
            </p:cNvPr>
            <p:cNvSpPr/>
            <p:nvPr/>
          </p:nvSpPr>
          <p:spPr>
            <a:xfrm>
              <a:off x="5856906" y="3162074"/>
              <a:ext cx="6122657" cy="54565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70B936AA-99E6-536B-4219-110421691191}"/>
                </a:ext>
              </a:extLst>
            </p:cNvPr>
            <p:cNvGrpSpPr/>
            <p:nvPr/>
          </p:nvGrpSpPr>
          <p:grpSpPr>
            <a:xfrm>
              <a:off x="5922818" y="3261720"/>
              <a:ext cx="5576865" cy="346364"/>
              <a:chOff x="5922818" y="3362666"/>
              <a:chExt cx="5576865" cy="346364"/>
            </a:xfrm>
          </p:grpSpPr>
          <p:pic>
            <p:nvPicPr>
              <p:cNvPr id="9" name="Graphic 8" descr="Confused face with solid fill with solid fill">
                <a:extLst>
                  <a:ext uri="{FF2B5EF4-FFF2-40B4-BE49-F238E27FC236}">
                    <a16:creationId xmlns:a16="http://schemas.microsoft.com/office/drawing/2014/main" id="{7F339038-1664-35E2-FB62-1CA1F67F61F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22818" y="3362666"/>
                <a:ext cx="346364" cy="346364"/>
              </a:xfrm>
              <a:prstGeom prst="rect">
                <a:avLst/>
              </a:prstGeom>
            </p:spPr>
          </p:pic>
          <p:sp>
            <p:nvSpPr>
              <p:cNvPr id="45" name="TextBox 44">
                <a:extLst>
                  <a:ext uri="{FF2B5EF4-FFF2-40B4-BE49-F238E27FC236}">
                    <a16:creationId xmlns:a16="http://schemas.microsoft.com/office/drawing/2014/main" id="{B0DBB292-D29E-9A3A-935D-58A4FF97F331}"/>
                  </a:ext>
                </a:extLst>
              </p:cNvPr>
              <p:cNvSpPr txBox="1"/>
              <p:nvPr/>
            </p:nvSpPr>
            <p:spPr>
              <a:xfrm>
                <a:off x="6269183" y="3381959"/>
                <a:ext cx="5230500" cy="307777"/>
              </a:xfrm>
              <a:prstGeom prst="rect">
                <a:avLst/>
              </a:prstGeom>
              <a:noFill/>
            </p:spPr>
            <p:txBody>
              <a:bodyPr wrap="square" rtlCol="0">
                <a:spAutoFit/>
              </a:bodyPr>
              <a:lstStyle/>
              <a:p>
                <a:r>
                  <a:rPr lang="en-US" sz="1400" b="1" dirty="0">
                    <a:solidFill>
                      <a:schemeClr val="accent5">
                        <a:lumMod val="50000"/>
                      </a:schemeClr>
                    </a:solidFill>
                    <a:latin typeface="Roboto" pitchFamily="2" charset="0"/>
                    <a:ea typeface="Roboto" pitchFamily="2" charset="0"/>
                  </a:rPr>
                  <a:t>Chi phí in ấn, xử lý và vận hành cao</a:t>
                </a:r>
              </a:p>
            </p:txBody>
          </p:sp>
        </p:grpSp>
      </p:grpSp>
      <p:grpSp>
        <p:nvGrpSpPr>
          <p:cNvPr id="5" name="Group 4">
            <a:extLst>
              <a:ext uri="{FF2B5EF4-FFF2-40B4-BE49-F238E27FC236}">
                <a16:creationId xmlns:a16="http://schemas.microsoft.com/office/drawing/2014/main" id="{FBFCFB14-9DE4-EED2-9957-9C75799BF67D}"/>
              </a:ext>
            </a:extLst>
          </p:cNvPr>
          <p:cNvGrpSpPr/>
          <p:nvPr/>
        </p:nvGrpSpPr>
        <p:grpSpPr>
          <a:xfrm>
            <a:off x="5839948" y="4593258"/>
            <a:ext cx="6122657" cy="653268"/>
            <a:chOff x="5839948" y="4593258"/>
            <a:chExt cx="6122657" cy="653268"/>
          </a:xfrm>
        </p:grpSpPr>
        <p:sp>
          <p:nvSpPr>
            <p:cNvPr id="6" name="Rectangle 5">
              <a:extLst>
                <a:ext uri="{FF2B5EF4-FFF2-40B4-BE49-F238E27FC236}">
                  <a16:creationId xmlns:a16="http://schemas.microsoft.com/office/drawing/2014/main" id="{C2FD72E5-D327-9C70-D7B1-30A484878380}"/>
                </a:ext>
              </a:extLst>
            </p:cNvPr>
            <p:cNvSpPr/>
            <p:nvPr/>
          </p:nvSpPr>
          <p:spPr>
            <a:xfrm>
              <a:off x="5839948" y="4593258"/>
              <a:ext cx="6122657" cy="653268"/>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56AF40BA-37D2-753C-5070-065F89FE8F21}"/>
                </a:ext>
              </a:extLst>
            </p:cNvPr>
            <p:cNvGrpSpPr/>
            <p:nvPr/>
          </p:nvGrpSpPr>
          <p:grpSpPr>
            <a:xfrm>
              <a:off x="5946604" y="4648636"/>
              <a:ext cx="5576865" cy="542513"/>
              <a:chOff x="5922818" y="3362666"/>
              <a:chExt cx="5576865" cy="542513"/>
            </a:xfrm>
          </p:grpSpPr>
          <p:pic>
            <p:nvPicPr>
              <p:cNvPr id="49" name="Graphic 48" descr="Confused face with solid fill with solid fill">
                <a:extLst>
                  <a:ext uri="{FF2B5EF4-FFF2-40B4-BE49-F238E27FC236}">
                    <a16:creationId xmlns:a16="http://schemas.microsoft.com/office/drawing/2014/main" id="{9AD078A8-1E83-9950-0B34-4EF446BF6FB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22818" y="3362666"/>
                <a:ext cx="346364" cy="346364"/>
              </a:xfrm>
              <a:prstGeom prst="rect">
                <a:avLst/>
              </a:prstGeom>
            </p:spPr>
          </p:pic>
          <p:sp>
            <p:nvSpPr>
              <p:cNvPr id="50" name="TextBox 49">
                <a:extLst>
                  <a:ext uri="{FF2B5EF4-FFF2-40B4-BE49-F238E27FC236}">
                    <a16:creationId xmlns:a16="http://schemas.microsoft.com/office/drawing/2014/main" id="{F09084F9-2C9B-D347-9203-053DAB7C7609}"/>
                  </a:ext>
                </a:extLst>
              </p:cNvPr>
              <p:cNvSpPr txBox="1"/>
              <p:nvPr/>
            </p:nvSpPr>
            <p:spPr>
              <a:xfrm>
                <a:off x="6269183" y="3381959"/>
                <a:ext cx="5230500" cy="523220"/>
              </a:xfrm>
              <a:prstGeom prst="rect">
                <a:avLst/>
              </a:prstGeom>
              <a:noFill/>
            </p:spPr>
            <p:txBody>
              <a:bodyPr wrap="square" rtlCol="0">
                <a:spAutoFit/>
              </a:bodyPr>
              <a:lstStyle/>
              <a:p>
                <a:r>
                  <a:rPr lang="vi-VN" sz="1400" b="1" dirty="0">
                    <a:solidFill>
                      <a:schemeClr val="accent5">
                        <a:lumMod val="50000"/>
                      </a:schemeClr>
                    </a:solidFill>
                    <a:latin typeface="Roboto" pitchFamily="2" charset="0"/>
                    <a:ea typeface="Roboto" pitchFamily="2" charset="0"/>
                  </a:rPr>
                  <a:t>Quy trình ký phức tạp, mất nhiều thời gian. Tài liệu dễ bị đánh cắp thông tin, chỉnh sửa hoặc giả mạo chữ ký</a:t>
                </a:r>
                <a:endParaRPr lang="en-US" sz="1400" b="1" dirty="0">
                  <a:solidFill>
                    <a:schemeClr val="accent5">
                      <a:lumMod val="50000"/>
                    </a:schemeClr>
                  </a:solidFill>
                  <a:latin typeface="Roboto" pitchFamily="2" charset="0"/>
                  <a:ea typeface="Roboto" pitchFamily="2" charset="0"/>
                </a:endParaRPr>
              </a:p>
            </p:txBody>
          </p:sp>
        </p:grpSp>
      </p:grpSp>
      <p:grpSp>
        <p:nvGrpSpPr>
          <p:cNvPr id="60" name="Group 59">
            <a:extLst>
              <a:ext uri="{FF2B5EF4-FFF2-40B4-BE49-F238E27FC236}">
                <a16:creationId xmlns:a16="http://schemas.microsoft.com/office/drawing/2014/main" id="{4A9E289C-7FF7-C6BF-4C42-89B77C5E8FCD}"/>
              </a:ext>
            </a:extLst>
          </p:cNvPr>
          <p:cNvGrpSpPr/>
          <p:nvPr/>
        </p:nvGrpSpPr>
        <p:grpSpPr>
          <a:xfrm>
            <a:off x="5572872" y="2854367"/>
            <a:ext cx="6167781" cy="307777"/>
            <a:chOff x="5572872" y="2938404"/>
            <a:chExt cx="6167781" cy="307777"/>
          </a:xfrm>
        </p:grpSpPr>
        <p:sp>
          <p:nvSpPr>
            <p:cNvPr id="10" name="TextBox 9">
              <a:extLst>
                <a:ext uri="{FF2B5EF4-FFF2-40B4-BE49-F238E27FC236}">
                  <a16:creationId xmlns:a16="http://schemas.microsoft.com/office/drawing/2014/main" id="{250FE856-3488-D463-1BBE-749FCAC188F5}"/>
                </a:ext>
              </a:extLst>
            </p:cNvPr>
            <p:cNvSpPr txBox="1"/>
            <p:nvPr/>
          </p:nvSpPr>
          <p:spPr>
            <a:xfrm>
              <a:off x="5849184" y="2938404"/>
              <a:ext cx="5891469" cy="307777"/>
            </a:xfrm>
            <a:prstGeom prst="rect">
              <a:avLst/>
            </a:prstGeom>
            <a:noFill/>
          </p:spPr>
          <p:txBody>
            <a:bodyPr wrap="square" rtlCol="0">
              <a:spAutoFit/>
            </a:bodyPr>
            <a:lstStyle/>
            <a:p>
              <a:r>
                <a:rPr lang="en-US" sz="1400" dirty="0">
                  <a:solidFill>
                    <a:schemeClr val="accent5">
                      <a:lumMod val="50000"/>
                    </a:schemeClr>
                  </a:solidFill>
                  <a:latin typeface="Roboto" pitchFamily="2" charset="0"/>
                  <a:ea typeface="Roboto" pitchFamily="2" charset="0"/>
                </a:rPr>
                <a:t>Tài liệu cần được in ra trước khi trình ký</a:t>
              </a:r>
            </a:p>
          </p:txBody>
        </p:sp>
        <p:pic>
          <p:nvPicPr>
            <p:cNvPr id="53" name="Graphic 52" descr="Arrow Right with solid fill">
              <a:extLst>
                <a:ext uri="{FF2B5EF4-FFF2-40B4-BE49-F238E27FC236}">
                  <a16:creationId xmlns:a16="http://schemas.microsoft.com/office/drawing/2014/main" id="{B14D62BF-5FCE-1520-9A5C-0C363A4B9B5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72872" y="2950274"/>
              <a:ext cx="284035" cy="284035"/>
            </a:xfrm>
            <a:prstGeom prst="rect">
              <a:avLst/>
            </a:prstGeom>
          </p:spPr>
        </p:pic>
      </p:grpSp>
      <p:grpSp>
        <p:nvGrpSpPr>
          <p:cNvPr id="61" name="Group 60">
            <a:extLst>
              <a:ext uri="{FF2B5EF4-FFF2-40B4-BE49-F238E27FC236}">
                <a16:creationId xmlns:a16="http://schemas.microsoft.com/office/drawing/2014/main" id="{D366CFF2-80EE-017F-58EF-836CD32D5051}"/>
              </a:ext>
            </a:extLst>
          </p:cNvPr>
          <p:cNvGrpSpPr/>
          <p:nvPr/>
        </p:nvGrpSpPr>
        <p:grpSpPr>
          <a:xfrm>
            <a:off x="5567860" y="3995286"/>
            <a:ext cx="6172793" cy="523220"/>
            <a:chOff x="5567860" y="3830552"/>
            <a:chExt cx="6172793" cy="523220"/>
          </a:xfrm>
        </p:grpSpPr>
        <p:sp>
          <p:nvSpPr>
            <p:cNvPr id="47" name="TextBox 46">
              <a:extLst>
                <a:ext uri="{FF2B5EF4-FFF2-40B4-BE49-F238E27FC236}">
                  <a16:creationId xmlns:a16="http://schemas.microsoft.com/office/drawing/2014/main" id="{5E5F64EB-5469-95E6-B724-0460F43562D2}"/>
                </a:ext>
              </a:extLst>
            </p:cNvPr>
            <p:cNvSpPr txBox="1"/>
            <p:nvPr/>
          </p:nvSpPr>
          <p:spPr>
            <a:xfrm>
              <a:off x="5849184" y="3830552"/>
              <a:ext cx="5891469" cy="523220"/>
            </a:xfrm>
            <a:prstGeom prst="rect">
              <a:avLst/>
            </a:prstGeom>
            <a:noFill/>
          </p:spPr>
          <p:txBody>
            <a:bodyPr wrap="square" rtlCol="0">
              <a:spAutoFit/>
            </a:bodyPr>
            <a:lstStyle/>
            <a:p>
              <a:r>
                <a:rPr lang="vi-VN" sz="1400" dirty="0">
                  <a:solidFill>
                    <a:schemeClr val="accent5">
                      <a:lumMod val="50000"/>
                    </a:schemeClr>
                  </a:solidFill>
                  <a:latin typeface="Roboto" pitchFamily="2" charset="0"/>
                  <a:ea typeface="Roboto" pitchFamily="2" charset="0"/>
                </a:rPr>
                <a:t>Tài liệu phải được gửi trực tiếp đến từng người ký và mất thời gian chờ phê duyệt</a:t>
              </a:r>
              <a:endParaRPr lang="en-US" sz="1400" dirty="0">
                <a:solidFill>
                  <a:schemeClr val="accent5">
                    <a:lumMod val="50000"/>
                  </a:schemeClr>
                </a:solidFill>
                <a:latin typeface="Roboto" pitchFamily="2" charset="0"/>
                <a:ea typeface="Roboto" pitchFamily="2" charset="0"/>
              </a:endParaRPr>
            </a:p>
          </p:txBody>
        </p:sp>
        <p:pic>
          <p:nvPicPr>
            <p:cNvPr id="54" name="Graphic 53" descr="Arrow Right with solid fill">
              <a:extLst>
                <a:ext uri="{FF2B5EF4-FFF2-40B4-BE49-F238E27FC236}">
                  <a16:creationId xmlns:a16="http://schemas.microsoft.com/office/drawing/2014/main" id="{997296BB-9C56-61B1-118D-23E2F80BB3E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67860" y="3837403"/>
              <a:ext cx="284035" cy="284035"/>
            </a:xfrm>
            <a:prstGeom prst="rect">
              <a:avLst/>
            </a:prstGeom>
          </p:spPr>
        </p:pic>
      </p:grpSp>
      <p:grpSp>
        <p:nvGrpSpPr>
          <p:cNvPr id="59" name="Group 58">
            <a:extLst>
              <a:ext uri="{FF2B5EF4-FFF2-40B4-BE49-F238E27FC236}">
                <a16:creationId xmlns:a16="http://schemas.microsoft.com/office/drawing/2014/main" id="{B7365BDF-AED7-AB57-5070-904B143C49D0}"/>
              </a:ext>
            </a:extLst>
          </p:cNvPr>
          <p:cNvGrpSpPr/>
          <p:nvPr/>
        </p:nvGrpSpPr>
        <p:grpSpPr>
          <a:xfrm>
            <a:off x="5573983" y="5462952"/>
            <a:ext cx="6157434" cy="307777"/>
            <a:chOff x="5565149" y="4967428"/>
            <a:chExt cx="6157434" cy="307777"/>
          </a:xfrm>
        </p:grpSpPr>
        <p:sp>
          <p:nvSpPr>
            <p:cNvPr id="51" name="TextBox 50">
              <a:extLst>
                <a:ext uri="{FF2B5EF4-FFF2-40B4-BE49-F238E27FC236}">
                  <a16:creationId xmlns:a16="http://schemas.microsoft.com/office/drawing/2014/main" id="{AA889DE0-F29C-8418-DEF8-51224DE2BDA0}"/>
                </a:ext>
              </a:extLst>
            </p:cNvPr>
            <p:cNvSpPr txBox="1"/>
            <p:nvPr/>
          </p:nvSpPr>
          <p:spPr>
            <a:xfrm>
              <a:off x="5831114" y="4967428"/>
              <a:ext cx="5891469" cy="307777"/>
            </a:xfrm>
            <a:prstGeom prst="rect">
              <a:avLst/>
            </a:prstGeom>
            <a:noFill/>
          </p:spPr>
          <p:txBody>
            <a:bodyPr wrap="square" rtlCol="0">
              <a:spAutoFit/>
            </a:bodyPr>
            <a:lstStyle/>
            <a:p>
              <a:r>
                <a:rPr lang="vi-VN" sz="1400" dirty="0">
                  <a:solidFill>
                    <a:schemeClr val="accent5">
                      <a:lumMod val="50000"/>
                    </a:schemeClr>
                  </a:solidFill>
                  <a:latin typeface="Roboto" pitchFamily="2" charset="0"/>
                  <a:ea typeface="Roboto" pitchFamily="2" charset="0"/>
                </a:rPr>
                <a:t>Tài liệu cần được lưu trữ, bảo quản và quản lý an toàn</a:t>
              </a:r>
              <a:endParaRPr lang="en-US" sz="1400" dirty="0">
                <a:solidFill>
                  <a:schemeClr val="accent5">
                    <a:lumMod val="50000"/>
                  </a:schemeClr>
                </a:solidFill>
                <a:latin typeface="Roboto" pitchFamily="2" charset="0"/>
                <a:ea typeface="Roboto" pitchFamily="2" charset="0"/>
              </a:endParaRPr>
            </a:p>
          </p:txBody>
        </p:sp>
        <p:pic>
          <p:nvPicPr>
            <p:cNvPr id="55" name="Graphic 54" descr="Arrow Right with solid fill">
              <a:extLst>
                <a:ext uri="{FF2B5EF4-FFF2-40B4-BE49-F238E27FC236}">
                  <a16:creationId xmlns:a16="http://schemas.microsoft.com/office/drawing/2014/main" id="{249C3861-192D-C6D6-63F3-E55F27A8D63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65149" y="4967428"/>
              <a:ext cx="284035" cy="284035"/>
            </a:xfrm>
            <a:prstGeom prst="rect">
              <a:avLst/>
            </a:prstGeom>
          </p:spPr>
        </p:pic>
      </p:grpSp>
      <p:grpSp>
        <p:nvGrpSpPr>
          <p:cNvPr id="7" name="Group 6">
            <a:extLst>
              <a:ext uri="{FF2B5EF4-FFF2-40B4-BE49-F238E27FC236}">
                <a16:creationId xmlns:a16="http://schemas.microsoft.com/office/drawing/2014/main" id="{6770BC99-F154-BF18-838D-95E341DFB42D}"/>
              </a:ext>
            </a:extLst>
          </p:cNvPr>
          <p:cNvGrpSpPr/>
          <p:nvPr/>
        </p:nvGrpSpPr>
        <p:grpSpPr>
          <a:xfrm>
            <a:off x="5831114" y="5874119"/>
            <a:ext cx="6122657" cy="653268"/>
            <a:chOff x="5831114" y="5874119"/>
            <a:chExt cx="6122657" cy="653268"/>
          </a:xfrm>
        </p:grpSpPr>
        <p:sp>
          <p:nvSpPr>
            <p:cNvPr id="8" name="Rectangle 7">
              <a:extLst>
                <a:ext uri="{FF2B5EF4-FFF2-40B4-BE49-F238E27FC236}">
                  <a16:creationId xmlns:a16="http://schemas.microsoft.com/office/drawing/2014/main" id="{4A4CF165-0389-86FA-83BE-ED7AAF929F39}"/>
                </a:ext>
              </a:extLst>
            </p:cNvPr>
            <p:cNvSpPr/>
            <p:nvPr/>
          </p:nvSpPr>
          <p:spPr>
            <a:xfrm>
              <a:off x="5831114" y="5874119"/>
              <a:ext cx="6122657" cy="653268"/>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D24AD882-6344-214A-8E9F-DF2331BF5176}"/>
                </a:ext>
              </a:extLst>
            </p:cNvPr>
            <p:cNvGrpSpPr/>
            <p:nvPr/>
          </p:nvGrpSpPr>
          <p:grpSpPr>
            <a:xfrm>
              <a:off x="5922818" y="5919850"/>
              <a:ext cx="5576865" cy="542513"/>
              <a:chOff x="5922818" y="3362666"/>
              <a:chExt cx="5576865" cy="542513"/>
            </a:xfrm>
          </p:grpSpPr>
          <p:pic>
            <p:nvPicPr>
              <p:cNvPr id="57" name="Graphic 56" descr="Confused face with solid fill with solid fill">
                <a:extLst>
                  <a:ext uri="{FF2B5EF4-FFF2-40B4-BE49-F238E27FC236}">
                    <a16:creationId xmlns:a16="http://schemas.microsoft.com/office/drawing/2014/main" id="{D1B64F1B-FBCC-937B-173A-0E7B7344703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22818" y="3362666"/>
                <a:ext cx="346364" cy="346364"/>
              </a:xfrm>
              <a:prstGeom prst="rect">
                <a:avLst/>
              </a:prstGeom>
            </p:spPr>
          </p:pic>
          <p:sp>
            <p:nvSpPr>
              <p:cNvPr id="58" name="TextBox 57">
                <a:extLst>
                  <a:ext uri="{FF2B5EF4-FFF2-40B4-BE49-F238E27FC236}">
                    <a16:creationId xmlns:a16="http://schemas.microsoft.com/office/drawing/2014/main" id="{188FC169-A998-0C69-10EF-BBA95755899A}"/>
                  </a:ext>
                </a:extLst>
              </p:cNvPr>
              <p:cNvSpPr txBox="1"/>
              <p:nvPr/>
            </p:nvSpPr>
            <p:spPr>
              <a:xfrm>
                <a:off x="6269183" y="3381959"/>
                <a:ext cx="5230500" cy="523220"/>
              </a:xfrm>
              <a:prstGeom prst="rect">
                <a:avLst/>
              </a:prstGeom>
              <a:noFill/>
            </p:spPr>
            <p:txBody>
              <a:bodyPr wrap="square" rtlCol="0">
                <a:spAutoFit/>
              </a:bodyPr>
              <a:lstStyle/>
              <a:p>
                <a:r>
                  <a:rPr lang="vi-VN" sz="1400" b="1" dirty="0">
                    <a:solidFill>
                      <a:schemeClr val="accent5">
                        <a:lumMod val="50000"/>
                      </a:schemeClr>
                    </a:solidFill>
                    <a:latin typeface="Roboto" pitchFamily="2" charset="0"/>
                    <a:ea typeface="Roboto" pitchFamily="2" charset="0"/>
                  </a:rPr>
                  <a:t>Tốn không gian lưu trữ, mức độ bảo mật thấp và khó quản lý thông tin</a:t>
                </a:r>
                <a:endParaRPr lang="en-US" sz="1400" b="1" dirty="0">
                  <a:solidFill>
                    <a:schemeClr val="accent5">
                      <a:lumMod val="50000"/>
                    </a:schemeClr>
                  </a:solidFill>
                  <a:latin typeface="Roboto" pitchFamily="2" charset="0"/>
                  <a:ea typeface="Roboto" pitchFamily="2" charset="0"/>
                </a:endParaRPr>
              </a:p>
            </p:txBody>
          </p:sp>
        </p:grpSp>
      </p:grpSp>
    </p:spTree>
    <p:extLst>
      <p:ext uri="{BB962C8B-B14F-4D97-AF65-F5344CB8AC3E}">
        <p14:creationId xmlns:p14="http://schemas.microsoft.com/office/powerpoint/2010/main" val="7988734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left)">
                                      <p:cBhvr>
                                        <p:cTn id="12" dur="500"/>
                                        <p:tgtEl>
                                          <p:spTgt spid="60"/>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left)">
                                      <p:cBhvr>
                                        <p:cTn id="20" dur="500"/>
                                        <p:tgtEl>
                                          <p:spTgt spid="61"/>
                                        </p:tgtEl>
                                      </p:cBhvr>
                                    </p:animEffect>
                                  </p:childTnLst>
                                </p:cTn>
                              </p:par>
                              <p:par>
                                <p:cTn id="21" presetID="2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left)">
                                      <p:cBhvr>
                                        <p:cTn id="28" dur="500"/>
                                        <p:tgtEl>
                                          <p:spTgt spid="59"/>
                                        </p:tgtEl>
                                      </p:cBhvr>
                                    </p:animEffect>
                                  </p:childTnLst>
                                </p:cTn>
                              </p:par>
                              <p:par>
                                <p:cTn id="29" presetID="22" presetClass="entr" presetSubtype="8"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stretch>
            <a:fillRect t="-17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DA3D845-B521-DF7D-F7A6-8DCDE95BA198}"/>
              </a:ext>
            </a:extLst>
          </p:cNvPr>
          <p:cNvGrpSpPr/>
          <p:nvPr/>
        </p:nvGrpSpPr>
        <p:grpSpPr>
          <a:xfrm>
            <a:off x="1598147" y="1438237"/>
            <a:ext cx="9068794" cy="2489950"/>
            <a:chOff x="-1331666" y="2641886"/>
            <a:chExt cx="9068794" cy="2489950"/>
          </a:xfrm>
        </p:grpSpPr>
        <p:sp>
          <p:nvSpPr>
            <p:cNvPr id="6" name="Rectangle: Rounded Corners 5">
              <a:extLst>
                <a:ext uri="{FF2B5EF4-FFF2-40B4-BE49-F238E27FC236}">
                  <a16:creationId xmlns:a16="http://schemas.microsoft.com/office/drawing/2014/main" id="{1423266B-60AA-322F-B2CB-C1CB632992A0}"/>
                </a:ext>
              </a:extLst>
            </p:cNvPr>
            <p:cNvSpPr/>
            <p:nvPr/>
          </p:nvSpPr>
          <p:spPr>
            <a:xfrm>
              <a:off x="-1233197" y="2641886"/>
              <a:ext cx="8871856" cy="2489950"/>
            </a:xfrm>
            <a:prstGeom prst="roundRect">
              <a:avLst/>
            </a:prstGeom>
            <a:solidFill>
              <a:schemeClr val="bg1">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19F4287-7FA5-2E7B-5222-182A0A8C0C2C}"/>
                </a:ext>
              </a:extLst>
            </p:cNvPr>
            <p:cNvSpPr txBox="1"/>
            <p:nvPr/>
          </p:nvSpPr>
          <p:spPr>
            <a:xfrm>
              <a:off x="-1331666" y="2766557"/>
              <a:ext cx="9068794" cy="2031325"/>
            </a:xfrm>
            <a:prstGeom prst="rect">
              <a:avLst/>
            </a:prstGeom>
            <a:noFill/>
          </p:spPr>
          <p:txBody>
            <a:bodyPr wrap="square" rtlCol="0">
              <a:spAutoFit/>
            </a:bodyPr>
            <a:lstStyle/>
            <a:p>
              <a:pPr algn="ctr"/>
              <a:r>
                <a:rPr lang="en-US" sz="1600" dirty="0">
                  <a:solidFill>
                    <a:schemeClr val="bg1"/>
                  </a:solidFill>
                  <a:latin typeface="Roboto" pitchFamily="2" charset="0"/>
                  <a:ea typeface="Roboto" pitchFamily="2" charset="0"/>
                </a:rPr>
                <a:t> </a:t>
              </a:r>
              <a:endParaRPr lang="en-US" sz="4000" b="1" dirty="0">
                <a:solidFill>
                  <a:schemeClr val="accent4"/>
                </a:solidFill>
                <a:latin typeface="Roboto" pitchFamily="2" charset="0"/>
                <a:ea typeface="Roboto" pitchFamily="2" charset="0"/>
              </a:endParaRPr>
            </a:p>
            <a:p>
              <a:pPr algn="ctr"/>
              <a:r>
                <a:rPr lang="en-US" sz="5500" b="1" dirty="0">
                  <a:solidFill>
                    <a:schemeClr val="accent5">
                      <a:lumMod val="50000"/>
                    </a:schemeClr>
                  </a:solidFill>
                  <a:latin typeface="Roboto" pitchFamily="2" charset="0"/>
                  <a:ea typeface="Roboto" pitchFamily="2" charset="0"/>
                </a:rPr>
                <a:t>LỘ TRÌNH</a:t>
              </a:r>
            </a:p>
            <a:p>
              <a:pPr algn="ctr"/>
              <a:r>
                <a:rPr lang="en-US" sz="5500" b="1" dirty="0">
                  <a:solidFill>
                    <a:schemeClr val="accent5">
                      <a:lumMod val="50000"/>
                    </a:schemeClr>
                  </a:solidFill>
                  <a:latin typeface="Roboto" pitchFamily="2" charset="0"/>
                  <a:ea typeface="Roboto" pitchFamily="2" charset="0"/>
                </a:rPr>
                <a:t>TRIỂN KHAI KINH DOANH</a:t>
              </a:r>
            </a:p>
          </p:txBody>
        </p:sp>
      </p:grpSp>
    </p:spTree>
    <p:extLst>
      <p:ext uri="{BB962C8B-B14F-4D97-AF65-F5344CB8AC3E}">
        <p14:creationId xmlns:p14="http://schemas.microsoft.com/office/powerpoint/2010/main" val="2341286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AA856430-9FCE-3B18-6BCF-5CDB62E950B5}"/>
              </a:ext>
            </a:extLst>
          </p:cNvPr>
          <p:cNvSpPr/>
          <p:nvPr/>
        </p:nvSpPr>
        <p:spPr>
          <a:xfrm>
            <a:off x="0" y="3918986"/>
            <a:ext cx="12192000" cy="2939014"/>
          </a:xfrm>
          <a:custGeom>
            <a:avLst/>
            <a:gdLst>
              <a:gd name="csX0" fmla="*/ 0 w 12192000"/>
              <a:gd name="csY0" fmla="*/ 0 h 4126583"/>
              <a:gd name="csX1" fmla="*/ 12192000 w 12192000"/>
              <a:gd name="csY1" fmla="*/ 0 h 4126583"/>
              <a:gd name="csX2" fmla="*/ 12192000 w 12192000"/>
              <a:gd name="csY2" fmla="*/ 4126583 h 4126583"/>
              <a:gd name="csX3" fmla="*/ 0 w 12192000"/>
              <a:gd name="csY3" fmla="*/ 4126583 h 4126583"/>
              <a:gd name="csX4" fmla="*/ 0 w 12192000"/>
              <a:gd name="csY4" fmla="*/ 0 h 4126583"/>
              <a:gd name="csX0" fmla="*/ 0 w 12192000"/>
              <a:gd name="csY0" fmla="*/ 0 h 4126583"/>
              <a:gd name="csX1" fmla="*/ 5920033 w 12192000"/>
              <a:gd name="csY1" fmla="*/ 926183 h 4126583"/>
              <a:gd name="csX2" fmla="*/ 12192000 w 12192000"/>
              <a:gd name="csY2" fmla="*/ 0 h 4126583"/>
              <a:gd name="csX3" fmla="*/ 12192000 w 12192000"/>
              <a:gd name="csY3" fmla="*/ 4126583 h 4126583"/>
              <a:gd name="csX4" fmla="*/ 0 w 12192000"/>
              <a:gd name="csY4" fmla="*/ 4126583 h 4126583"/>
              <a:gd name="csX5" fmla="*/ 0 w 12192000"/>
              <a:gd name="csY5" fmla="*/ 0 h 4126583"/>
              <a:gd name="csX0" fmla="*/ 0 w 12192000"/>
              <a:gd name="csY0" fmla="*/ 0 h 4126583"/>
              <a:gd name="csX1" fmla="*/ 5920033 w 12192000"/>
              <a:gd name="csY1" fmla="*/ 926183 h 4126583"/>
              <a:gd name="csX2" fmla="*/ 12192000 w 12192000"/>
              <a:gd name="csY2" fmla="*/ 0 h 4126583"/>
              <a:gd name="csX3" fmla="*/ 12192000 w 12192000"/>
              <a:gd name="csY3" fmla="*/ 4126583 h 4126583"/>
              <a:gd name="csX4" fmla="*/ 0 w 12192000"/>
              <a:gd name="csY4" fmla="*/ 4126583 h 4126583"/>
              <a:gd name="csX5" fmla="*/ 0 w 12192000"/>
              <a:gd name="csY5" fmla="*/ 0 h 4126583"/>
              <a:gd name="csX0" fmla="*/ 0 w 12192000"/>
              <a:gd name="csY0" fmla="*/ 0 h 4126583"/>
              <a:gd name="csX1" fmla="*/ 5920033 w 12192000"/>
              <a:gd name="csY1" fmla="*/ 926183 h 4126583"/>
              <a:gd name="csX2" fmla="*/ 12192000 w 12192000"/>
              <a:gd name="csY2" fmla="*/ 0 h 4126583"/>
              <a:gd name="csX3" fmla="*/ 12192000 w 12192000"/>
              <a:gd name="csY3" fmla="*/ 4126583 h 4126583"/>
              <a:gd name="csX4" fmla="*/ 0 w 12192000"/>
              <a:gd name="csY4" fmla="*/ 4126583 h 4126583"/>
              <a:gd name="csX5" fmla="*/ 0 w 12192000"/>
              <a:gd name="csY5" fmla="*/ 0 h 4126583"/>
              <a:gd name="csX0" fmla="*/ 0 w 12192000"/>
              <a:gd name="csY0" fmla="*/ 0 h 4126583"/>
              <a:gd name="csX1" fmla="*/ 5967167 w 12192000"/>
              <a:gd name="csY1" fmla="*/ 2227082 h 4126583"/>
              <a:gd name="csX2" fmla="*/ 12192000 w 12192000"/>
              <a:gd name="csY2" fmla="*/ 0 h 4126583"/>
              <a:gd name="csX3" fmla="*/ 12192000 w 12192000"/>
              <a:gd name="csY3" fmla="*/ 4126583 h 4126583"/>
              <a:gd name="csX4" fmla="*/ 0 w 12192000"/>
              <a:gd name="csY4" fmla="*/ 4126583 h 4126583"/>
              <a:gd name="csX5" fmla="*/ 0 w 12192000"/>
              <a:gd name="csY5" fmla="*/ 0 h 4126583"/>
              <a:gd name="csX0" fmla="*/ 0 w 12192000"/>
              <a:gd name="csY0" fmla="*/ 0 h 4126583"/>
              <a:gd name="csX1" fmla="*/ 5967167 w 12192000"/>
              <a:gd name="csY1" fmla="*/ 2227082 h 4126583"/>
              <a:gd name="csX2" fmla="*/ 12192000 w 12192000"/>
              <a:gd name="csY2" fmla="*/ 0 h 4126583"/>
              <a:gd name="csX3" fmla="*/ 12192000 w 12192000"/>
              <a:gd name="csY3" fmla="*/ 4126583 h 4126583"/>
              <a:gd name="csX4" fmla="*/ 0 w 12192000"/>
              <a:gd name="csY4" fmla="*/ 4126583 h 4126583"/>
              <a:gd name="csX5" fmla="*/ 0 w 12192000"/>
              <a:gd name="csY5" fmla="*/ 0 h 4126583"/>
              <a:gd name="csX0" fmla="*/ 0 w 12192000"/>
              <a:gd name="csY0" fmla="*/ 0 h 4126583"/>
              <a:gd name="csX1" fmla="*/ 5967167 w 12192000"/>
              <a:gd name="csY1" fmla="*/ 2227082 h 4126583"/>
              <a:gd name="csX2" fmla="*/ 12192000 w 12192000"/>
              <a:gd name="csY2" fmla="*/ 0 h 4126583"/>
              <a:gd name="csX3" fmla="*/ 12192000 w 12192000"/>
              <a:gd name="csY3" fmla="*/ 4126583 h 4126583"/>
              <a:gd name="csX4" fmla="*/ 0 w 12192000"/>
              <a:gd name="csY4" fmla="*/ 4126583 h 4126583"/>
              <a:gd name="csX5" fmla="*/ 0 w 12192000"/>
              <a:gd name="csY5" fmla="*/ 0 h 4126583"/>
              <a:gd name="csX0" fmla="*/ 0 w 12192000"/>
              <a:gd name="csY0" fmla="*/ 0 h 4126583"/>
              <a:gd name="csX1" fmla="*/ 5967167 w 12192000"/>
              <a:gd name="csY1" fmla="*/ 2227082 h 4126583"/>
              <a:gd name="csX2" fmla="*/ 12192000 w 12192000"/>
              <a:gd name="csY2" fmla="*/ 0 h 4126583"/>
              <a:gd name="csX3" fmla="*/ 12192000 w 12192000"/>
              <a:gd name="csY3" fmla="*/ 4126583 h 4126583"/>
              <a:gd name="csX4" fmla="*/ 0 w 12192000"/>
              <a:gd name="csY4" fmla="*/ 4126583 h 4126583"/>
              <a:gd name="csX5" fmla="*/ 0 w 12192000"/>
              <a:gd name="csY5" fmla="*/ 0 h 4126583"/>
            </a:gdLst>
            <a:ahLst/>
            <a:cxnLst>
              <a:cxn ang="0">
                <a:pos x="csX0" y="csY0"/>
              </a:cxn>
              <a:cxn ang="0">
                <a:pos x="csX1" y="csY1"/>
              </a:cxn>
              <a:cxn ang="0">
                <a:pos x="csX2" y="csY2"/>
              </a:cxn>
              <a:cxn ang="0">
                <a:pos x="csX3" y="csY3"/>
              </a:cxn>
              <a:cxn ang="0">
                <a:pos x="csX4" y="csY4"/>
              </a:cxn>
              <a:cxn ang="0">
                <a:pos x="csX5" y="csY5"/>
              </a:cxn>
            </a:cxnLst>
            <a:rect l="l" t="t" r="r" b="b"/>
            <a:pathLst>
              <a:path w="12192000" h="4126583">
                <a:moveTo>
                  <a:pt x="0" y="0"/>
                </a:moveTo>
                <a:cubicBezTo>
                  <a:pt x="1948206" y="785"/>
                  <a:pt x="2161881" y="718009"/>
                  <a:pt x="5967167" y="2227082"/>
                </a:cubicBezTo>
                <a:cubicBezTo>
                  <a:pt x="8953370" y="3643459"/>
                  <a:pt x="10101344" y="308728"/>
                  <a:pt x="12192000" y="0"/>
                </a:cubicBezTo>
                <a:lnTo>
                  <a:pt x="12192000" y="4126583"/>
                </a:lnTo>
                <a:lnTo>
                  <a:pt x="0" y="4126583"/>
                </a:lnTo>
                <a:lnTo>
                  <a:pt x="0" y="0"/>
                </a:lnTo>
                <a:close/>
              </a:path>
            </a:pathLst>
          </a:cu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33" name="Straight Connector 32">
            <a:extLst>
              <a:ext uri="{FF2B5EF4-FFF2-40B4-BE49-F238E27FC236}">
                <a16:creationId xmlns:a16="http://schemas.microsoft.com/office/drawing/2014/main" id="{07D3572E-94C1-0714-A537-C752BF6FCE8B}"/>
              </a:ext>
            </a:extLst>
          </p:cNvPr>
          <p:cNvCxnSpPr/>
          <p:nvPr/>
        </p:nvCxnSpPr>
        <p:spPr>
          <a:xfrm>
            <a:off x="0" y="2778407"/>
            <a:ext cx="121920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BA9C2141-E78A-B624-D563-EC9EC309719A}"/>
              </a:ext>
            </a:extLst>
          </p:cNvPr>
          <p:cNvGrpSpPr/>
          <p:nvPr/>
        </p:nvGrpSpPr>
        <p:grpSpPr>
          <a:xfrm>
            <a:off x="120976" y="3541250"/>
            <a:ext cx="2405263" cy="3316750"/>
            <a:chOff x="120976" y="3541250"/>
            <a:chExt cx="2405263" cy="3316750"/>
          </a:xfrm>
        </p:grpSpPr>
        <p:sp>
          <p:nvSpPr>
            <p:cNvPr id="133" name="Rectangle 132">
              <a:extLst>
                <a:ext uri="{FF2B5EF4-FFF2-40B4-BE49-F238E27FC236}">
                  <a16:creationId xmlns:a16="http://schemas.microsoft.com/office/drawing/2014/main" id="{9881D5DD-5444-DD8E-65FD-06A62F654BF7}"/>
                </a:ext>
              </a:extLst>
            </p:cNvPr>
            <p:cNvSpPr/>
            <p:nvPr/>
          </p:nvSpPr>
          <p:spPr>
            <a:xfrm>
              <a:off x="120976" y="3541250"/>
              <a:ext cx="2405263" cy="3316750"/>
            </a:xfrm>
            <a:prstGeom prst="rect">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TextBox 59">
              <a:extLst>
                <a:ext uri="{FF2B5EF4-FFF2-40B4-BE49-F238E27FC236}">
                  <a16:creationId xmlns:a16="http://schemas.microsoft.com/office/drawing/2014/main" id="{EB25FD6F-CE13-BABC-7B66-FDD05C6BC04B}"/>
                </a:ext>
              </a:extLst>
            </p:cNvPr>
            <p:cNvSpPr txBox="1"/>
            <p:nvPr/>
          </p:nvSpPr>
          <p:spPr>
            <a:xfrm>
              <a:off x="159860" y="3651704"/>
              <a:ext cx="2169987"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Sẵn sàng bán hàng và triển khai thử nghiệm</a:t>
              </a:r>
              <a:endParaRPr lang="en-US" sz="1200" dirty="0">
                <a:solidFill>
                  <a:schemeClr val="accent5">
                    <a:lumMod val="50000"/>
                  </a:schemeClr>
                </a:solidFill>
                <a:latin typeface="Roboto" pitchFamily="2" charset="0"/>
                <a:ea typeface="Roboto" pitchFamily="2" charset="0"/>
              </a:endParaRPr>
            </a:p>
          </p:txBody>
        </p:sp>
        <p:sp>
          <p:nvSpPr>
            <p:cNvPr id="61" name="TextBox 60">
              <a:extLst>
                <a:ext uri="{FF2B5EF4-FFF2-40B4-BE49-F238E27FC236}">
                  <a16:creationId xmlns:a16="http://schemas.microsoft.com/office/drawing/2014/main" id="{CF012B1C-989A-19FF-0A53-E992F2CFD109}"/>
                </a:ext>
              </a:extLst>
            </p:cNvPr>
            <p:cNvSpPr txBox="1"/>
            <p:nvPr/>
          </p:nvSpPr>
          <p:spPr>
            <a:xfrm>
              <a:off x="159860" y="4146061"/>
              <a:ext cx="2169987"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Chốt định vị và thông điệp bán hàng</a:t>
              </a:r>
              <a:endParaRPr lang="en-US" sz="1200" dirty="0">
                <a:solidFill>
                  <a:schemeClr val="accent5">
                    <a:lumMod val="50000"/>
                  </a:schemeClr>
                </a:solidFill>
                <a:latin typeface="Roboto" pitchFamily="2" charset="0"/>
                <a:ea typeface="Roboto" pitchFamily="2" charset="0"/>
              </a:endParaRPr>
            </a:p>
          </p:txBody>
        </p:sp>
        <p:sp>
          <p:nvSpPr>
            <p:cNvPr id="63" name="TextBox 62">
              <a:extLst>
                <a:ext uri="{FF2B5EF4-FFF2-40B4-BE49-F238E27FC236}">
                  <a16:creationId xmlns:a16="http://schemas.microsoft.com/office/drawing/2014/main" id="{8C98C7E3-7AFF-DB02-5A54-5BB5C0193598}"/>
                </a:ext>
              </a:extLst>
            </p:cNvPr>
            <p:cNvSpPr txBox="1"/>
            <p:nvPr/>
          </p:nvSpPr>
          <p:spPr>
            <a:xfrm>
              <a:off x="159860" y="4640418"/>
              <a:ext cx="2169987"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Chuẩn hóa bốn gói theo phân khúc.</a:t>
              </a:r>
              <a:endParaRPr lang="en-US" sz="1200" dirty="0">
                <a:solidFill>
                  <a:schemeClr val="accent5">
                    <a:lumMod val="50000"/>
                  </a:schemeClr>
                </a:solidFill>
                <a:latin typeface="Roboto" pitchFamily="2" charset="0"/>
                <a:ea typeface="Roboto" pitchFamily="2" charset="0"/>
              </a:endParaRPr>
            </a:p>
          </p:txBody>
        </p:sp>
        <p:sp>
          <p:nvSpPr>
            <p:cNvPr id="65" name="TextBox 64">
              <a:extLst>
                <a:ext uri="{FF2B5EF4-FFF2-40B4-BE49-F238E27FC236}">
                  <a16:creationId xmlns:a16="http://schemas.microsoft.com/office/drawing/2014/main" id="{E37C3B48-7AB6-369E-6861-E1715FE63ADF}"/>
                </a:ext>
              </a:extLst>
            </p:cNvPr>
            <p:cNvSpPr txBox="1"/>
            <p:nvPr/>
          </p:nvSpPr>
          <p:spPr>
            <a:xfrm>
              <a:off x="159860" y="5134775"/>
              <a:ext cx="2169987"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Hoàn thiện demo và môi trường Sandbox.</a:t>
              </a:r>
              <a:endParaRPr lang="en-US" sz="1200" dirty="0">
                <a:solidFill>
                  <a:schemeClr val="accent5">
                    <a:lumMod val="50000"/>
                  </a:schemeClr>
                </a:solidFill>
                <a:latin typeface="Roboto" pitchFamily="2" charset="0"/>
                <a:ea typeface="Roboto" pitchFamily="2" charset="0"/>
              </a:endParaRPr>
            </a:p>
          </p:txBody>
        </p:sp>
        <p:sp>
          <p:nvSpPr>
            <p:cNvPr id="67" name="TextBox 66">
              <a:extLst>
                <a:ext uri="{FF2B5EF4-FFF2-40B4-BE49-F238E27FC236}">
                  <a16:creationId xmlns:a16="http://schemas.microsoft.com/office/drawing/2014/main" id="{795CCA0F-82E9-5A8F-96A5-94DBB24E7D97}"/>
                </a:ext>
              </a:extLst>
            </p:cNvPr>
            <p:cNvSpPr txBox="1"/>
            <p:nvPr/>
          </p:nvSpPr>
          <p:spPr>
            <a:xfrm>
              <a:off x="159860" y="5629132"/>
              <a:ext cx="2169987"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Chuẩn hóa API và tài liệu tích hợp.</a:t>
              </a:r>
              <a:endParaRPr lang="en-US" sz="1200" dirty="0">
                <a:solidFill>
                  <a:schemeClr val="accent5">
                    <a:lumMod val="50000"/>
                  </a:schemeClr>
                </a:solidFill>
                <a:latin typeface="Roboto" pitchFamily="2" charset="0"/>
                <a:ea typeface="Roboto" pitchFamily="2" charset="0"/>
              </a:endParaRPr>
            </a:p>
          </p:txBody>
        </p:sp>
        <p:sp>
          <p:nvSpPr>
            <p:cNvPr id="69" name="TextBox 68">
              <a:extLst>
                <a:ext uri="{FF2B5EF4-FFF2-40B4-BE49-F238E27FC236}">
                  <a16:creationId xmlns:a16="http://schemas.microsoft.com/office/drawing/2014/main" id="{D673FD03-3AC5-9C50-8C2F-3A40B07B35AD}"/>
                </a:ext>
              </a:extLst>
            </p:cNvPr>
            <p:cNvSpPr txBox="1"/>
            <p:nvPr/>
          </p:nvSpPr>
          <p:spPr>
            <a:xfrm>
              <a:off x="159860" y="6123487"/>
              <a:ext cx="2169987"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Xây dựng bảng giá và chính sách chiết khấu.</a:t>
              </a:r>
              <a:endParaRPr lang="en-US" sz="1200" dirty="0">
                <a:solidFill>
                  <a:schemeClr val="accent5">
                    <a:lumMod val="50000"/>
                  </a:schemeClr>
                </a:solidFill>
                <a:latin typeface="Roboto" pitchFamily="2" charset="0"/>
                <a:ea typeface="Roboto" pitchFamily="2" charset="0"/>
              </a:endParaRPr>
            </a:p>
          </p:txBody>
        </p:sp>
      </p:grpSp>
      <p:grpSp>
        <p:nvGrpSpPr>
          <p:cNvPr id="174" name="Group 173">
            <a:extLst>
              <a:ext uri="{FF2B5EF4-FFF2-40B4-BE49-F238E27FC236}">
                <a16:creationId xmlns:a16="http://schemas.microsoft.com/office/drawing/2014/main" id="{CF3C5664-F866-B623-DCB6-0BEAA3BFBAFC}"/>
              </a:ext>
            </a:extLst>
          </p:cNvPr>
          <p:cNvGrpSpPr/>
          <p:nvPr/>
        </p:nvGrpSpPr>
        <p:grpSpPr>
          <a:xfrm>
            <a:off x="2773686" y="3541250"/>
            <a:ext cx="2405263" cy="3316750"/>
            <a:chOff x="2773686" y="3541250"/>
            <a:chExt cx="2405263" cy="3316750"/>
          </a:xfrm>
        </p:grpSpPr>
        <p:sp>
          <p:nvSpPr>
            <p:cNvPr id="135" name="Rectangle 134">
              <a:extLst>
                <a:ext uri="{FF2B5EF4-FFF2-40B4-BE49-F238E27FC236}">
                  <a16:creationId xmlns:a16="http://schemas.microsoft.com/office/drawing/2014/main" id="{E2637FC5-3ABA-EB9F-251A-BFFA629E1FD2}"/>
                </a:ext>
              </a:extLst>
            </p:cNvPr>
            <p:cNvSpPr/>
            <p:nvPr/>
          </p:nvSpPr>
          <p:spPr>
            <a:xfrm>
              <a:off x="2773686" y="3541250"/>
              <a:ext cx="2405263" cy="3316750"/>
            </a:xfrm>
            <a:prstGeom prst="rect">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1" name="TextBox 70">
              <a:extLst>
                <a:ext uri="{FF2B5EF4-FFF2-40B4-BE49-F238E27FC236}">
                  <a16:creationId xmlns:a16="http://schemas.microsoft.com/office/drawing/2014/main" id="{FF5FE67C-2826-D9BE-11AD-00A6B3B2ED05}"/>
                </a:ext>
              </a:extLst>
            </p:cNvPr>
            <p:cNvSpPr txBox="1"/>
            <p:nvPr/>
          </p:nvSpPr>
          <p:spPr>
            <a:xfrm>
              <a:off x="2791511" y="3641228"/>
              <a:ext cx="2298963"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Kiểm chứng nhu cầu và mô hình giá</a:t>
              </a:r>
              <a:endParaRPr lang="en-US" sz="1200" dirty="0">
                <a:solidFill>
                  <a:schemeClr val="accent5">
                    <a:lumMod val="50000"/>
                  </a:schemeClr>
                </a:solidFill>
                <a:latin typeface="Roboto" pitchFamily="2" charset="0"/>
                <a:ea typeface="Roboto" pitchFamily="2" charset="0"/>
              </a:endParaRPr>
            </a:p>
          </p:txBody>
        </p:sp>
        <p:sp>
          <p:nvSpPr>
            <p:cNvPr id="73" name="TextBox 72">
              <a:extLst>
                <a:ext uri="{FF2B5EF4-FFF2-40B4-BE49-F238E27FC236}">
                  <a16:creationId xmlns:a16="http://schemas.microsoft.com/office/drawing/2014/main" id="{86F8566B-77D0-A25F-9307-01E0CF6AEBD8}"/>
                </a:ext>
              </a:extLst>
            </p:cNvPr>
            <p:cNvSpPr txBox="1"/>
            <p:nvPr/>
          </p:nvSpPr>
          <p:spPr>
            <a:xfrm>
              <a:off x="2791511" y="4135585"/>
              <a:ext cx="2298963"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Phỏng vấn 20 khách hàng mục tiêu</a:t>
              </a:r>
              <a:endParaRPr lang="en-US" sz="1200" dirty="0">
                <a:solidFill>
                  <a:schemeClr val="accent5">
                    <a:lumMod val="50000"/>
                  </a:schemeClr>
                </a:solidFill>
                <a:latin typeface="Roboto" pitchFamily="2" charset="0"/>
                <a:ea typeface="Roboto" pitchFamily="2" charset="0"/>
              </a:endParaRPr>
            </a:p>
          </p:txBody>
        </p:sp>
        <p:sp>
          <p:nvSpPr>
            <p:cNvPr id="75" name="TextBox 74">
              <a:extLst>
                <a:ext uri="{FF2B5EF4-FFF2-40B4-BE49-F238E27FC236}">
                  <a16:creationId xmlns:a16="http://schemas.microsoft.com/office/drawing/2014/main" id="{94A40B22-644E-53AD-6D50-7C273356EFF0}"/>
                </a:ext>
              </a:extLst>
            </p:cNvPr>
            <p:cNvSpPr txBox="1"/>
            <p:nvPr/>
          </p:nvSpPr>
          <p:spPr>
            <a:xfrm>
              <a:off x="2791511" y="4629942"/>
              <a:ext cx="2169987"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Trình diễn giải pháp cho bốn phân khúc.</a:t>
              </a:r>
              <a:endParaRPr lang="en-US" sz="1200" dirty="0">
                <a:solidFill>
                  <a:schemeClr val="accent5">
                    <a:lumMod val="50000"/>
                  </a:schemeClr>
                </a:solidFill>
                <a:latin typeface="Roboto" pitchFamily="2" charset="0"/>
                <a:ea typeface="Roboto" pitchFamily="2" charset="0"/>
              </a:endParaRPr>
            </a:p>
          </p:txBody>
        </p:sp>
        <p:sp>
          <p:nvSpPr>
            <p:cNvPr id="77" name="TextBox 76">
              <a:extLst>
                <a:ext uri="{FF2B5EF4-FFF2-40B4-BE49-F238E27FC236}">
                  <a16:creationId xmlns:a16="http://schemas.microsoft.com/office/drawing/2014/main" id="{4B8AC96D-1EDD-2C70-E502-DF2B1FD820BB}"/>
                </a:ext>
              </a:extLst>
            </p:cNvPr>
            <p:cNvSpPr txBox="1"/>
            <p:nvPr/>
          </p:nvSpPr>
          <p:spPr>
            <a:xfrm>
              <a:off x="2791511" y="5124299"/>
              <a:ext cx="2169987"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Khởi động năm PoC có kiểm soát.</a:t>
              </a:r>
              <a:endParaRPr lang="en-US" sz="1200" dirty="0">
                <a:solidFill>
                  <a:schemeClr val="accent5">
                    <a:lumMod val="50000"/>
                  </a:schemeClr>
                </a:solidFill>
                <a:latin typeface="Roboto" pitchFamily="2" charset="0"/>
                <a:ea typeface="Roboto" pitchFamily="2" charset="0"/>
              </a:endParaRPr>
            </a:p>
          </p:txBody>
        </p:sp>
        <p:sp>
          <p:nvSpPr>
            <p:cNvPr id="79" name="TextBox 78">
              <a:extLst>
                <a:ext uri="{FF2B5EF4-FFF2-40B4-BE49-F238E27FC236}">
                  <a16:creationId xmlns:a16="http://schemas.microsoft.com/office/drawing/2014/main" id="{590CC5E5-8DFF-9E41-F314-3A61EAC0D950}"/>
                </a:ext>
              </a:extLst>
            </p:cNvPr>
            <p:cNvSpPr txBox="1"/>
            <p:nvPr/>
          </p:nvSpPr>
          <p:spPr>
            <a:xfrm>
              <a:off x="2791511" y="5618656"/>
              <a:ext cx="2169987" cy="461665"/>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Đo lường nhu cầu và ngân sách khách hàng.</a:t>
              </a:r>
              <a:endParaRPr lang="en-US" sz="1200" dirty="0">
                <a:solidFill>
                  <a:schemeClr val="accent5">
                    <a:lumMod val="50000"/>
                  </a:schemeClr>
                </a:solidFill>
                <a:latin typeface="Roboto" pitchFamily="2" charset="0"/>
                <a:ea typeface="Roboto" pitchFamily="2" charset="0"/>
              </a:endParaRPr>
            </a:p>
          </p:txBody>
        </p:sp>
        <p:sp>
          <p:nvSpPr>
            <p:cNvPr id="81" name="TextBox 80">
              <a:extLst>
                <a:ext uri="{FF2B5EF4-FFF2-40B4-BE49-F238E27FC236}">
                  <a16:creationId xmlns:a16="http://schemas.microsoft.com/office/drawing/2014/main" id="{58A5C076-768D-5CD6-D162-94D6C1AF444A}"/>
                </a:ext>
              </a:extLst>
            </p:cNvPr>
            <p:cNvSpPr txBox="1"/>
            <p:nvPr/>
          </p:nvSpPr>
          <p:spPr>
            <a:xfrm>
              <a:off x="2791511" y="6113011"/>
              <a:ext cx="2169987"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Tinh chỉnh tính năng theo phản hồi thực tế.</a:t>
              </a:r>
              <a:endParaRPr lang="en-US" sz="1200" dirty="0">
                <a:solidFill>
                  <a:schemeClr val="accent5">
                    <a:lumMod val="50000"/>
                  </a:schemeClr>
                </a:solidFill>
                <a:latin typeface="Roboto" pitchFamily="2" charset="0"/>
                <a:ea typeface="Roboto" pitchFamily="2" charset="0"/>
              </a:endParaRPr>
            </a:p>
          </p:txBody>
        </p:sp>
      </p:grpSp>
      <p:grpSp>
        <p:nvGrpSpPr>
          <p:cNvPr id="19" name="Group 18">
            <a:extLst>
              <a:ext uri="{FF2B5EF4-FFF2-40B4-BE49-F238E27FC236}">
                <a16:creationId xmlns:a16="http://schemas.microsoft.com/office/drawing/2014/main" id="{8827CD08-D054-F1C2-3667-5743112CC549}"/>
              </a:ext>
            </a:extLst>
          </p:cNvPr>
          <p:cNvGrpSpPr/>
          <p:nvPr/>
        </p:nvGrpSpPr>
        <p:grpSpPr>
          <a:xfrm>
            <a:off x="3372844" y="2202124"/>
            <a:ext cx="1055802" cy="1055802"/>
            <a:chOff x="3338660" y="2139885"/>
            <a:chExt cx="1055802" cy="1055802"/>
          </a:xfrm>
        </p:grpSpPr>
        <p:grpSp>
          <p:nvGrpSpPr>
            <p:cNvPr id="9" name="Group 8">
              <a:extLst>
                <a:ext uri="{FF2B5EF4-FFF2-40B4-BE49-F238E27FC236}">
                  <a16:creationId xmlns:a16="http://schemas.microsoft.com/office/drawing/2014/main" id="{BCA7ECD3-9A91-5D41-06BA-0BDF131F19A4}"/>
                </a:ext>
              </a:extLst>
            </p:cNvPr>
            <p:cNvGrpSpPr/>
            <p:nvPr/>
          </p:nvGrpSpPr>
          <p:grpSpPr>
            <a:xfrm>
              <a:off x="3338660" y="2139885"/>
              <a:ext cx="1055802" cy="1055802"/>
              <a:chOff x="1131217" y="2139885"/>
              <a:chExt cx="1055802" cy="1055802"/>
            </a:xfrm>
          </p:grpSpPr>
          <p:sp>
            <p:nvSpPr>
              <p:cNvPr id="10" name="Oval 9">
                <a:extLst>
                  <a:ext uri="{FF2B5EF4-FFF2-40B4-BE49-F238E27FC236}">
                    <a16:creationId xmlns:a16="http://schemas.microsoft.com/office/drawing/2014/main" id="{FE1E184C-7A11-C495-CE8E-A4993BF14C8E}"/>
                  </a:ext>
                </a:extLst>
              </p:cNvPr>
              <p:cNvSpPr/>
              <p:nvPr/>
            </p:nvSpPr>
            <p:spPr>
              <a:xfrm>
                <a:off x="1131217" y="2139885"/>
                <a:ext cx="1055802" cy="1055802"/>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Oval 10">
                <a:extLst>
                  <a:ext uri="{FF2B5EF4-FFF2-40B4-BE49-F238E27FC236}">
                    <a16:creationId xmlns:a16="http://schemas.microsoft.com/office/drawing/2014/main" id="{2365AB93-AC7C-BED3-778F-E1555ED11D00}"/>
                  </a:ext>
                </a:extLst>
              </p:cNvPr>
              <p:cNvSpPr/>
              <p:nvPr/>
            </p:nvSpPr>
            <p:spPr>
              <a:xfrm>
                <a:off x="1234912" y="2243580"/>
                <a:ext cx="848412" cy="848412"/>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4" name="Graphic 13" descr="Target Audience with solid fill">
              <a:extLst>
                <a:ext uri="{FF2B5EF4-FFF2-40B4-BE49-F238E27FC236}">
                  <a16:creationId xmlns:a16="http://schemas.microsoft.com/office/drawing/2014/main" id="{6A21794F-9B80-AE2B-7E79-E0676B51103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521304" y="2316638"/>
              <a:ext cx="690513" cy="690513"/>
            </a:xfrm>
            <a:prstGeom prst="rect">
              <a:avLst/>
            </a:prstGeom>
          </p:spPr>
        </p:pic>
      </p:grpSp>
      <p:grpSp>
        <p:nvGrpSpPr>
          <p:cNvPr id="175" name="Group 174">
            <a:extLst>
              <a:ext uri="{FF2B5EF4-FFF2-40B4-BE49-F238E27FC236}">
                <a16:creationId xmlns:a16="http://schemas.microsoft.com/office/drawing/2014/main" id="{7C892342-E67F-D8AF-2494-25BD56E8CA32}"/>
              </a:ext>
            </a:extLst>
          </p:cNvPr>
          <p:cNvGrpSpPr/>
          <p:nvPr/>
        </p:nvGrpSpPr>
        <p:grpSpPr>
          <a:xfrm>
            <a:off x="5426396" y="3541250"/>
            <a:ext cx="2405263" cy="3316750"/>
            <a:chOff x="5426396" y="3541250"/>
            <a:chExt cx="2405263" cy="3316750"/>
          </a:xfrm>
        </p:grpSpPr>
        <p:sp>
          <p:nvSpPr>
            <p:cNvPr id="137" name="Rectangle 136">
              <a:extLst>
                <a:ext uri="{FF2B5EF4-FFF2-40B4-BE49-F238E27FC236}">
                  <a16:creationId xmlns:a16="http://schemas.microsoft.com/office/drawing/2014/main" id="{F6E9845D-6CD8-1E5E-D5D4-9D18E5E7F461}"/>
                </a:ext>
              </a:extLst>
            </p:cNvPr>
            <p:cNvSpPr/>
            <p:nvPr/>
          </p:nvSpPr>
          <p:spPr>
            <a:xfrm>
              <a:off x="5426396" y="3541250"/>
              <a:ext cx="2405263" cy="3316750"/>
            </a:xfrm>
            <a:prstGeom prst="rect">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7" name="TextBox 96">
              <a:extLst>
                <a:ext uri="{FF2B5EF4-FFF2-40B4-BE49-F238E27FC236}">
                  <a16:creationId xmlns:a16="http://schemas.microsoft.com/office/drawing/2014/main" id="{C99D2348-F8CB-09CF-40B5-E6054128E36D}"/>
                </a:ext>
              </a:extLst>
            </p:cNvPr>
            <p:cNvSpPr txBox="1"/>
            <p:nvPr/>
          </p:nvSpPr>
          <p:spPr>
            <a:xfrm>
              <a:off x="5468870" y="3631369"/>
              <a:ext cx="2298963"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Tạo khách hàng tham chiếu và doanh thu đầu tiên</a:t>
              </a:r>
              <a:endParaRPr lang="en-US" sz="1200" dirty="0">
                <a:solidFill>
                  <a:schemeClr val="accent5">
                    <a:lumMod val="50000"/>
                  </a:schemeClr>
                </a:solidFill>
                <a:latin typeface="Roboto" pitchFamily="2" charset="0"/>
                <a:ea typeface="Roboto" pitchFamily="2" charset="0"/>
              </a:endParaRPr>
            </a:p>
          </p:txBody>
        </p:sp>
        <p:sp>
          <p:nvSpPr>
            <p:cNvPr id="99" name="TextBox 98">
              <a:extLst>
                <a:ext uri="{FF2B5EF4-FFF2-40B4-BE49-F238E27FC236}">
                  <a16:creationId xmlns:a16="http://schemas.microsoft.com/office/drawing/2014/main" id="{CE9A2A68-C517-7A6D-0F63-09446E7FC560}"/>
                </a:ext>
              </a:extLst>
            </p:cNvPr>
            <p:cNvSpPr txBox="1"/>
            <p:nvPr/>
          </p:nvSpPr>
          <p:spPr>
            <a:xfrm>
              <a:off x="5468870" y="4125726"/>
              <a:ext cx="2298963"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Triển khai hai dự án Production.</a:t>
              </a:r>
              <a:endParaRPr lang="en-US" sz="1200" dirty="0">
                <a:solidFill>
                  <a:schemeClr val="accent5">
                    <a:lumMod val="50000"/>
                  </a:schemeClr>
                </a:solidFill>
                <a:latin typeface="Roboto" pitchFamily="2" charset="0"/>
                <a:ea typeface="Roboto" pitchFamily="2" charset="0"/>
              </a:endParaRPr>
            </a:p>
          </p:txBody>
        </p:sp>
        <p:sp>
          <p:nvSpPr>
            <p:cNvPr id="101" name="TextBox 100">
              <a:extLst>
                <a:ext uri="{FF2B5EF4-FFF2-40B4-BE49-F238E27FC236}">
                  <a16:creationId xmlns:a16="http://schemas.microsoft.com/office/drawing/2014/main" id="{E0070A99-0015-B52A-538A-529C146318A9}"/>
                </a:ext>
              </a:extLst>
            </p:cNvPr>
            <p:cNvSpPr txBox="1"/>
            <p:nvPr/>
          </p:nvSpPr>
          <p:spPr>
            <a:xfrm>
              <a:off x="5468870" y="4620083"/>
              <a:ext cx="2169987"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Xây dựng hai case study tiêu biểu.</a:t>
              </a:r>
              <a:endParaRPr lang="en-US" sz="1200" dirty="0">
                <a:solidFill>
                  <a:schemeClr val="accent5">
                    <a:lumMod val="50000"/>
                  </a:schemeClr>
                </a:solidFill>
                <a:latin typeface="Roboto" pitchFamily="2" charset="0"/>
                <a:ea typeface="Roboto" pitchFamily="2" charset="0"/>
              </a:endParaRPr>
            </a:p>
          </p:txBody>
        </p:sp>
        <p:sp>
          <p:nvSpPr>
            <p:cNvPr id="103" name="TextBox 102">
              <a:extLst>
                <a:ext uri="{FF2B5EF4-FFF2-40B4-BE49-F238E27FC236}">
                  <a16:creationId xmlns:a16="http://schemas.microsoft.com/office/drawing/2014/main" id="{F04C22C4-3DEA-8DC9-C6A5-57A52465E6FC}"/>
                </a:ext>
              </a:extLst>
            </p:cNvPr>
            <p:cNvSpPr txBox="1"/>
            <p:nvPr/>
          </p:nvSpPr>
          <p:spPr>
            <a:xfrm>
              <a:off x="5468870" y="5114440"/>
              <a:ext cx="2169987"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Chuẩn hóa quy trình triển khai nhanh.</a:t>
              </a:r>
              <a:endParaRPr lang="en-US" sz="1200" dirty="0">
                <a:solidFill>
                  <a:schemeClr val="accent5">
                    <a:lumMod val="50000"/>
                  </a:schemeClr>
                </a:solidFill>
                <a:latin typeface="Roboto" pitchFamily="2" charset="0"/>
                <a:ea typeface="Roboto" pitchFamily="2" charset="0"/>
              </a:endParaRPr>
            </a:p>
          </p:txBody>
        </p:sp>
        <p:sp>
          <p:nvSpPr>
            <p:cNvPr id="105" name="TextBox 104">
              <a:extLst>
                <a:ext uri="{FF2B5EF4-FFF2-40B4-BE49-F238E27FC236}">
                  <a16:creationId xmlns:a16="http://schemas.microsoft.com/office/drawing/2014/main" id="{1A9F811E-5E90-6F06-53D1-6E796D62A9B4}"/>
                </a:ext>
              </a:extLst>
            </p:cNvPr>
            <p:cNvSpPr txBox="1"/>
            <p:nvPr/>
          </p:nvSpPr>
          <p:spPr>
            <a:xfrm>
              <a:off x="5468870" y="5608797"/>
              <a:ext cx="2169987" cy="461665"/>
            </a:xfrm>
            <a:prstGeom prst="rect">
              <a:avLst/>
            </a:prstGeom>
            <a:noFill/>
          </p:spPr>
          <p:txBody>
            <a:bodyPr wrap="square" rtlCol="0">
              <a:spAutoFit/>
            </a:bodyPr>
            <a:lstStyle/>
            <a:p>
              <a:pPr marL="171450" indent="-171450" algn="just">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Mở rộng doanh số và kênh phân phối.</a:t>
              </a:r>
              <a:endParaRPr lang="en-US" sz="1200" dirty="0">
                <a:solidFill>
                  <a:schemeClr val="accent5">
                    <a:lumMod val="50000"/>
                  </a:schemeClr>
                </a:solidFill>
                <a:latin typeface="Roboto" pitchFamily="2" charset="0"/>
                <a:ea typeface="Roboto" pitchFamily="2" charset="0"/>
              </a:endParaRPr>
            </a:p>
          </p:txBody>
        </p:sp>
        <p:sp>
          <p:nvSpPr>
            <p:cNvPr id="107" name="TextBox 106">
              <a:extLst>
                <a:ext uri="{FF2B5EF4-FFF2-40B4-BE49-F238E27FC236}">
                  <a16:creationId xmlns:a16="http://schemas.microsoft.com/office/drawing/2014/main" id="{2B34E22E-372D-A9D9-BB9E-61A97280DC46}"/>
                </a:ext>
              </a:extLst>
            </p:cNvPr>
            <p:cNvSpPr txBox="1"/>
            <p:nvPr/>
          </p:nvSpPr>
          <p:spPr>
            <a:xfrm>
              <a:off x="5468870" y="6103152"/>
              <a:ext cx="2169987" cy="646331"/>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Tiếp cận ngân hàng và bảo hiểm lớn, phát triển quan hệ đối tác chiến lược.</a:t>
              </a:r>
              <a:endParaRPr lang="en-US" sz="1200" dirty="0">
                <a:solidFill>
                  <a:schemeClr val="accent5">
                    <a:lumMod val="50000"/>
                  </a:schemeClr>
                </a:solidFill>
                <a:latin typeface="Roboto" pitchFamily="2" charset="0"/>
                <a:ea typeface="Roboto" pitchFamily="2" charset="0"/>
              </a:endParaRPr>
            </a:p>
          </p:txBody>
        </p:sp>
      </p:grpSp>
      <p:grpSp>
        <p:nvGrpSpPr>
          <p:cNvPr id="31" name="Group 30">
            <a:extLst>
              <a:ext uri="{FF2B5EF4-FFF2-40B4-BE49-F238E27FC236}">
                <a16:creationId xmlns:a16="http://schemas.microsoft.com/office/drawing/2014/main" id="{13B9EE1E-25E3-94C7-0E4E-AC9DA40333C4}"/>
              </a:ext>
            </a:extLst>
          </p:cNvPr>
          <p:cNvGrpSpPr/>
          <p:nvPr/>
        </p:nvGrpSpPr>
        <p:grpSpPr>
          <a:xfrm>
            <a:off x="6093882" y="2202124"/>
            <a:ext cx="1055802" cy="1055802"/>
            <a:chOff x="5206738" y="2139885"/>
            <a:chExt cx="1055802" cy="1055802"/>
          </a:xfrm>
        </p:grpSpPr>
        <p:grpSp>
          <p:nvGrpSpPr>
            <p:cNvPr id="15" name="Group 14">
              <a:extLst>
                <a:ext uri="{FF2B5EF4-FFF2-40B4-BE49-F238E27FC236}">
                  <a16:creationId xmlns:a16="http://schemas.microsoft.com/office/drawing/2014/main" id="{7F8DA24A-9941-D316-E188-66426378C412}"/>
                </a:ext>
              </a:extLst>
            </p:cNvPr>
            <p:cNvGrpSpPr/>
            <p:nvPr/>
          </p:nvGrpSpPr>
          <p:grpSpPr>
            <a:xfrm>
              <a:off x="5206738" y="2139885"/>
              <a:ext cx="1055802" cy="1055802"/>
              <a:chOff x="1131217" y="2139885"/>
              <a:chExt cx="1055802" cy="1055802"/>
            </a:xfrm>
          </p:grpSpPr>
          <p:sp>
            <p:nvSpPr>
              <p:cNvPr id="16" name="Oval 15">
                <a:extLst>
                  <a:ext uri="{FF2B5EF4-FFF2-40B4-BE49-F238E27FC236}">
                    <a16:creationId xmlns:a16="http://schemas.microsoft.com/office/drawing/2014/main" id="{13693E58-9861-0439-3F2D-EDB6BF452282}"/>
                  </a:ext>
                </a:extLst>
              </p:cNvPr>
              <p:cNvSpPr/>
              <p:nvPr/>
            </p:nvSpPr>
            <p:spPr>
              <a:xfrm>
                <a:off x="1131217" y="2139885"/>
                <a:ext cx="1055802" cy="1055802"/>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Oval 16">
                <a:extLst>
                  <a:ext uri="{FF2B5EF4-FFF2-40B4-BE49-F238E27FC236}">
                    <a16:creationId xmlns:a16="http://schemas.microsoft.com/office/drawing/2014/main" id="{BC3CABA6-32CC-FF96-D322-3966CDD1345E}"/>
                  </a:ext>
                </a:extLst>
              </p:cNvPr>
              <p:cNvSpPr/>
              <p:nvPr/>
            </p:nvSpPr>
            <p:spPr>
              <a:xfrm>
                <a:off x="1234912" y="2243580"/>
                <a:ext cx="848412" cy="848412"/>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1" name="Graphic 20" descr="Connections with solid fill">
              <a:extLst>
                <a:ext uri="{FF2B5EF4-FFF2-40B4-BE49-F238E27FC236}">
                  <a16:creationId xmlns:a16="http://schemas.microsoft.com/office/drawing/2014/main" id="{D4BECBEB-6050-7471-FDD7-F29DD82B6A0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89382" y="2316638"/>
              <a:ext cx="690513" cy="690513"/>
            </a:xfrm>
            <a:prstGeom prst="rect">
              <a:avLst/>
            </a:prstGeom>
          </p:spPr>
        </p:pic>
      </p:grpSp>
      <p:grpSp>
        <p:nvGrpSpPr>
          <p:cNvPr id="176" name="Group 175">
            <a:extLst>
              <a:ext uri="{FF2B5EF4-FFF2-40B4-BE49-F238E27FC236}">
                <a16:creationId xmlns:a16="http://schemas.microsoft.com/office/drawing/2014/main" id="{E6CA28AB-4DE7-A3F7-E3DD-5DED99CE62F6}"/>
              </a:ext>
            </a:extLst>
          </p:cNvPr>
          <p:cNvGrpSpPr/>
          <p:nvPr/>
        </p:nvGrpSpPr>
        <p:grpSpPr>
          <a:xfrm>
            <a:off x="8079105" y="3541250"/>
            <a:ext cx="2405263" cy="3316750"/>
            <a:chOff x="8079105" y="3541250"/>
            <a:chExt cx="2405263" cy="3316750"/>
          </a:xfrm>
        </p:grpSpPr>
        <p:sp>
          <p:nvSpPr>
            <p:cNvPr id="139" name="Rectangle 138">
              <a:extLst>
                <a:ext uri="{FF2B5EF4-FFF2-40B4-BE49-F238E27FC236}">
                  <a16:creationId xmlns:a16="http://schemas.microsoft.com/office/drawing/2014/main" id="{37CA8767-48D0-0AEE-96CA-41EEA1544198}"/>
                </a:ext>
              </a:extLst>
            </p:cNvPr>
            <p:cNvSpPr/>
            <p:nvPr/>
          </p:nvSpPr>
          <p:spPr>
            <a:xfrm>
              <a:off x="8079105" y="3541250"/>
              <a:ext cx="2405263" cy="3316750"/>
            </a:xfrm>
            <a:prstGeom prst="rect">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1" name="TextBox 110">
              <a:extLst>
                <a:ext uri="{FF2B5EF4-FFF2-40B4-BE49-F238E27FC236}">
                  <a16:creationId xmlns:a16="http://schemas.microsoft.com/office/drawing/2014/main" id="{E1DB3740-8E43-75D5-C9A1-E3CB02869D23}"/>
                </a:ext>
              </a:extLst>
            </p:cNvPr>
            <p:cNvSpPr txBox="1"/>
            <p:nvPr/>
          </p:nvSpPr>
          <p:spPr>
            <a:xfrm>
              <a:off x="8130263" y="3641228"/>
              <a:ext cx="2298963"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Tăng doanh thu định kỳ và độ phủ ngành</a:t>
              </a:r>
              <a:endParaRPr lang="en-US" sz="1200" dirty="0">
                <a:solidFill>
                  <a:schemeClr val="accent5">
                    <a:lumMod val="50000"/>
                  </a:schemeClr>
                </a:solidFill>
                <a:latin typeface="Roboto" pitchFamily="2" charset="0"/>
                <a:ea typeface="Roboto" pitchFamily="2" charset="0"/>
              </a:endParaRPr>
            </a:p>
          </p:txBody>
        </p:sp>
        <p:sp>
          <p:nvSpPr>
            <p:cNvPr id="113" name="TextBox 112">
              <a:extLst>
                <a:ext uri="{FF2B5EF4-FFF2-40B4-BE49-F238E27FC236}">
                  <a16:creationId xmlns:a16="http://schemas.microsoft.com/office/drawing/2014/main" id="{F950A853-D00F-0355-1EB8-E22E1D7A9C75}"/>
                </a:ext>
              </a:extLst>
            </p:cNvPr>
            <p:cNvSpPr txBox="1"/>
            <p:nvPr/>
          </p:nvSpPr>
          <p:spPr>
            <a:xfrm>
              <a:off x="8130263" y="4135585"/>
              <a:ext cx="2298963"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Tối ưu xử lý giao dịch lưu lượng lớn.</a:t>
              </a:r>
              <a:endParaRPr lang="en-US" sz="1200" dirty="0">
                <a:solidFill>
                  <a:schemeClr val="accent5">
                    <a:lumMod val="50000"/>
                  </a:schemeClr>
                </a:solidFill>
                <a:latin typeface="Roboto" pitchFamily="2" charset="0"/>
                <a:ea typeface="Roboto" pitchFamily="2" charset="0"/>
              </a:endParaRPr>
            </a:p>
          </p:txBody>
        </p:sp>
        <p:sp>
          <p:nvSpPr>
            <p:cNvPr id="115" name="TextBox 114">
              <a:extLst>
                <a:ext uri="{FF2B5EF4-FFF2-40B4-BE49-F238E27FC236}">
                  <a16:creationId xmlns:a16="http://schemas.microsoft.com/office/drawing/2014/main" id="{56091C3C-DC79-ED9A-16EE-DCF6114A9062}"/>
                </a:ext>
              </a:extLst>
            </p:cNvPr>
            <p:cNvSpPr txBox="1"/>
            <p:nvPr/>
          </p:nvSpPr>
          <p:spPr>
            <a:xfrm>
              <a:off x="8130263" y="4629942"/>
              <a:ext cx="2169987"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Chuẩn hóa SLA theo từng phân khúc.</a:t>
              </a:r>
              <a:endParaRPr lang="en-US" sz="1200" dirty="0">
                <a:solidFill>
                  <a:schemeClr val="accent5">
                    <a:lumMod val="50000"/>
                  </a:schemeClr>
                </a:solidFill>
                <a:latin typeface="Roboto" pitchFamily="2" charset="0"/>
                <a:ea typeface="Roboto" pitchFamily="2" charset="0"/>
              </a:endParaRPr>
            </a:p>
          </p:txBody>
        </p:sp>
        <p:sp>
          <p:nvSpPr>
            <p:cNvPr id="117" name="TextBox 116">
              <a:extLst>
                <a:ext uri="{FF2B5EF4-FFF2-40B4-BE49-F238E27FC236}">
                  <a16:creationId xmlns:a16="http://schemas.microsoft.com/office/drawing/2014/main" id="{0906E513-AE7C-793D-25A9-A66EFA06A6EF}"/>
                </a:ext>
              </a:extLst>
            </p:cNvPr>
            <p:cNvSpPr txBox="1"/>
            <p:nvPr/>
          </p:nvSpPr>
          <p:spPr>
            <a:xfrm>
              <a:off x="8130263" y="5124299"/>
              <a:ext cx="2169987"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Mở rộng White-label cho đối tác lớn.</a:t>
              </a:r>
              <a:endParaRPr lang="en-US" sz="1200" dirty="0">
                <a:solidFill>
                  <a:schemeClr val="accent5">
                    <a:lumMod val="50000"/>
                  </a:schemeClr>
                </a:solidFill>
                <a:latin typeface="Roboto" pitchFamily="2" charset="0"/>
                <a:ea typeface="Roboto" pitchFamily="2" charset="0"/>
              </a:endParaRPr>
            </a:p>
          </p:txBody>
        </p:sp>
        <p:sp>
          <p:nvSpPr>
            <p:cNvPr id="119" name="TextBox 118">
              <a:extLst>
                <a:ext uri="{FF2B5EF4-FFF2-40B4-BE49-F238E27FC236}">
                  <a16:creationId xmlns:a16="http://schemas.microsoft.com/office/drawing/2014/main" id="{6977CBCF-1731-95A2-D84C-88C4C0B81C32}"/>
                </a:ext>
              </a:extLst>
            </p:cNvPr>
            <p:cNvSpPr txBox="1"/>
            <p:nvPr/>
          </p:nvSpPr>
          <p:spPr>
            <a:xfrm>
              <a:off x="8130263" y="5618656"/>
              <a:ext cx="2169987"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Bán chéo module cho khách hàng hiện hữu.</a:t>
              </a:r>
              <a:endParaRPr lang="en-US" sz="1200" dirty="0">
                <a:solidFill>
                  <a:schemeClr val="accent5">
                    <a:lumMod val="50000"/>
                  </a:schemeClr>
                </a:solidFill>
                <a:latin typeface="Roboto" pitchFamily="2" charset="0"/>
                <a:ea typeface="Roboto" pitchFamily="2" charset="0"/>
              </a:endParaRPr>
            </a:p>
          </p:txBody>
        </p:sp>
        <p:sp>
          <p:nvSpPr>
            <p:cNvPr id="121" name="TextBox 120">
              <a:extLst>
                <a:ext uri="{FF2B5EF4-FFF2-40B4-BE49-F238E27FC236}">
                  <a16:creationId xmlns:a16="http://schemas.microsoft.com/office/drawing/2014/main" id="{6FA65A82-8801-4EC5-8CEB-D0343A55F567}"/>
                </a:ext>
              </a:extLst>
            </p:cNvPr>
            <p:cNvSpPr txBox="1"/>
            <p:nvPr/>
          </p:nvSpPr>
          <p:spPr>
            <a:xfrm>
              <a:off x="8130263" y="6113011"/>
              <a:ext cx="2169987" cy="461665"/>
            </a:xfrm>
            <a:prstGeom prst="rect">
              <a:avLst/>
            </a:prstGeom>
            <a:noFill/>
          </p:spPr>
          <p:txBody>
            <a:bodyPr wrap="square" rtlCol="0">
              <a:spAutoFit/>
            </a:bodyPr>
            <a:lstStyle/>
            <a:p>
              <a:pPr marL="171450" indent="-171450">
                <a:buFont typeface="Courier New" panose="02070309020205020404" pitchFamily="49" charset="0"/>
                <a:buChar char="o"/>
              </a:pPr>
              <a:r>
                <a:rPr lang="vi-VN" sz="1200" dirty="0">
                  <a:solidFill>
                    <a:schemeClr val="accent5">
                      <a:lumMod val="50000"/>
                    </a:schemeClr>
                  </a:solidFill>
                  <a:latin typeface="Roboto" pitchFamily="2" charset="0"/>
                  <a:ea typeface="Roboto" pitchFamily="2" charset="0"/>
                </a:rPr>
                <a:t>Xây dựng vị thế dẫn đầu từng ngành</a:t>
              </a:r>
              <a:endParaRPr lang="en-US" sz="1200" dirty="0">
                <a:solidFill>
                  <a:schemeClr val="accent5">
                    <a:lumMod val="50000"/>
                  </a:schemeClr>
                </a:solidFill>
                <a:latin typeface="Roboto" pitchFamily="2" charset="0"/>
                <a:ea typeface="Roboto" pitchFamily="2" charset="0"/>
              </a:endParaRPr>
            </a:p>
          </p:txBody>
        </p:sp>
      </p:grpSp>
      <p:grpSp>
        <p:nvGrpSpPr>
          <p:cNvPr id="30" name="Group 29">
            <a:extLst>
              <a:ext uri="{FF2B5EF4-FFF2-40B4-BE49-F238E27FC236}">
                <a16:creationId xmlns:a16="http://schemas.microsoft.com/office/drawing/2014/main" id="{16E43B28-A818-E55E-D7E2-BA79CBF954A0}"/>
              </a:ext>
            </a:extLst>
          </p:cNvPr>
          <p:cNvGrpSpPr/>
          <p:nvPr/>
        </p:nvGrpSpPr>
        <p:grpSpPr>
          <a:xfrm>
            <a:off x="8785385" y="2198320"/>
            <a:ext cx="1055802" cy="1055802"/>
            <a:chOff x="6763734" y="2156382"/>
            <a:chExt cx="1055802" cy="1055802"/>
          </a:xfrm>
        </p:grpSpPr>
        <p:grpSp>
          <p:nvGrpSpPr>
            <p:cNvPr id="22" name="Group 21">
              <a:extLst>
                <a:ext uri="{FF2B5EF4-FFF2-40B4-BE49-F238E27FC236}">
                  <a16:creationId xmlns:a16="http://schemas.microsoft.com/office/drawing/2014/main" id="{5AE64623-40EA-765B-FD97-4ABAF70E5A9A}"/>
                </a:ext>
              </a:extLst>
            </p:cNvPr>
            <p:cNvGrpSpPr/>
            <p:nvPr/>
          </p:nvGrpSpPr>
          <p:grpSpPr>
            <a:xfrm>
              <a:off x="6763734" y="2156382"/>
              <a:ext cx="1055802" cy="1055802"/>
              <a:chOff x="1131217" y="2139885"/>
              <a:chExt cx="1055802" cy="1055802"/>
            </a:xfrm>
          </p:grpSpPr>
          <p:sp>
            <p:nvSpPr>
              <p:cNvPr id="23" name="Oval 22">
                <a:extLst>
                  <a:ext uri="{FF2B5EF4-FFF2-40B4-BE49-F238E27FC236}">
                    <a16:creationId xmlns:a16="http://schemas.microsoft.com/office/drawing/2014/main" id="{910E211A-9784-6B65-F8E3-263910A4C8CF}"/>
                  </a:ext>
                </a:extLst>
              </p:cNvPr>
              <p:cNvSpPr/>
              <p:nvPr/>
            </p:nvSpPr>
            <p:spPr>
              <a:xfrm>
                <a:off x="1131217" y="2139885"/>
                <a:ext cx="1055802" cy="1055802"/>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6D099199-435F-4C76-55B3-56A65372E3FD}"/>
                  </a:ext>
                </a:extLst>
              </p:cNvPr>
              <p:cNvSpPr/>
              <p:nvPr/>
            </p:nvSpPr>
            <p:spPr>
              <a:xfrm>
                <a:off x="1234912" y="2243580"/>
                <a:ext cx="848412" cy="848412"/>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9" name="Graphic 28" descr="Bar graph with upward trend with solid fill">
              <a:extLst>
                <a:ext uri="{FF2B5EF4-FFF2-40B4-BE49-F238E27FC236}">
                  <a16:creationId xmlns:a16="http://schemas.microsoft.com/office/drawing/2014/main" id="{73F7957A-CF4E-0423-334D-ABEF9AD3DE1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37343" y="2329991"/>
              <a:ext cx="708584" cy="708584"/>
            </a:xfrm>
            <a:prstGeom prst="rect">
              <a:avLst/>
            </a:prstGeom>
          </p:spPr>
        </p:pic>
      </p:grpSp>
      <p:cxnSp>
        <p:nvCxnSpPr>
          <p:cNvPr id="129" name="Straight Arrow Connector 128">
            <a:extLst>
              <a:ext uri="{FF2B5EF4-FFF2-40B4-BE49-F238E27FC236}">
                <a16:creationId xmlns:a16="http://schemas.microsoft.com/office/drawing/2014/main" id="{78D5EF54-9E0F-973D-5185-F8E9CC5E64C8}"/>
              </a:ext>
            </a:extLst>
          </p:cNvPr>
          <p:cNvCxnSpPr/>
          <p:nvPr/>
        </p:nvCxnSpPr>
        <p:spPr>
          <a:xfrm>
            <a:off x="10199802" y="2778407"/>
            <a:ext cx="1913641"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41BD48-3CFB-A97C-AC75-D456762413C1}"/>
              </a:ext>
            </a:extLst>
          </p:cNvPr>
          <p:cNvGrpSpPr/>
          <p:nvPr/>
        </p:nvGrpSpPr>
        <p:grpSpPr>
          <a:xfrm>
            <a:off x="835841" y="2183645"/>
            <a:ext cx="1055802" cy="1055802"/>
            <a:chOff x="1131217" y="2139885"/>
            <a:chExt cx="1055802" cy="1055802"/>
          </a:xfrm>
        </p:grpSpPr>
        <p:sp>
          <p:nvSpPr>
            <p:cNvPr id="4" name="Oval 3">
              <a:extLst>
                <a:ext uri="{FF2B5EF4-FFF2-40B4-BE49-F238E27FC236}">
                  <a16:creationId xmlns:a16="http://schemas.microsoft.com/office/drawing/2014/main" id="{C3F75AD1-1C9B-F3E7-8A73-7A92EE4ADD92}"/>
                </a:ext>
              </a:extLst>
            </p:cNvPr>
            <p:cNvSpPr/>
            <p:nvPr/>
          </p:nvSpPr>
          <p:spPr>
            <a:xfrm>
              <a:off x="1131217" y="2139885"/>
              <a:ext cx="1055802" cy="1055802"/>
            </a:xfrm>
            <a:prstGeom prst="ellipse">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Oval 4">
              <a:extLst>
                <a:ext uri="{FF2B5EF4-FFF2-40B4-BE49-F238E27FC236}">
                  <a16:creationId xmlns:a16="http://schemas.microsoft.com/office/drawing/2014/main" id="{C928629E-940C-4287-2906-4C03D47D26B0}"/>
                </a:ext>
              </a:extLst>
            </p:cNvPr>
            <p:cNvSpPr/>
            <p:nvPr/>
          </p:nvSpPr>
          <p:spPr>
            <a:xfrm>
              <a:off x="1234912" y="2243580"/>
              <a:ext cx="848412" cy="848412"/>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Graphic 6" descr="Good Idea with solid fill">
              <a:extLst>
                <a:ext uri="{FF2B5EF4-FFF2-40B4-BE49-F238E27FC236}">
                  <a16:creationId xmlns:a16="http://schemas.microsoft.com/office/drawing/2014/main" id="{76A6EEA8-A8B5-8B86-298F-EB0A0F549E7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373958" y="2382626"/>
              <a:ext cx="558538" cy="558538"/>
            </a:xfrm>
            <a:prstGeom prst="rect">
              <a:avLst/>
            </a:prstGeom>
          </p:spPr>
        </p:pic>
      </p:grpSp>
      <p:grpSp>
        <p:nvGrpSpPr>
          <p:cNvPr id="168" name="Group 167">
            <a:extLst>
              <a:ext uri="{FF2B5EF4-FFF2-40B4-BE49-F238E27FC236}">
                <a16:creationId xmlns:a16="http://schemas.microsoft.com/office/drawing/2014/main" id="{F2B9131D-D259-2B45-1147-18E30B04252F}"/>
              </a:ext>
            </a:extLst>
          </p:cNvPr>
          <p:cNvGrpSpPr/>
          <p:nvPr/>
        </p:nvGrpSpPr>
        <p:grpSpPr>
          <a:xfrm>
            <a:off x="10398293" y="1040086"/>
            <a:ext cx="1708342" cy="1669061"/>
            <a:chOff x="10199802" y="766740"/>
            <a:chExt cx="1708342" cy="1669061"/>
          </a:xfrm>
        </p:grpSpPr>
        <p:sp>
          <p:nvSpPr>
            <p:cNvPr id="127" name="TextBox 126">
              <a:extLst>
                <a:ext uri="{FF2B5EF4-FFF2-40B4-BE49-F238E27FC236}">
                  <a16:creationId xmlns:a16="http://schemas.microsoft.com/office/drawing/2014/main" id="{58BF1F80-D821-BCC6-C3D6-7C0C2F8DC8C8}"/>
                </a:ext>
              </a:extLst>
            </p:cNvPr>
            <p:cNvSpPr txBox="1"/>
            <p:nvPr/>
          </p:nvSpPr>
          <p:spPr>
            <a:xfrm>
              <a:off x="10199802" y="1974136"/>
              <a:ext cx="1708342" cy="461665"/>
            </a:xfrm>
            <a:prstGeom prst="rect">
              <a:avLst/>
            </a:prstGeom>
            <a:noFill/>
          </p:spPr>
          <p:txBody>
            <a:bodyPr wrap="square" rtlCol="0">
              <a:spAutoFit/>
            </a:bodyPr>
            <a:lstStyle/>
            <a:p>
              <a:pPr algn="ctr"/>
              <a:r>
                <a:rPr lang="vi-VN" sz="1200" b="1" dirty="0">
                  <a:solidFill>
                    <a:schemeClr val="accent5">
                      <a:lumMod val="50000"/>
                    </a:schemeClr>
                  </a:solidFill>
                  <a:latin typeface="Roboto" pitchFamily="2" charset="0"/>
                  <a:ea typeface="Roboto" pitchFamily="2" charset="0"/>
                </a:rPr>
                <a:t>TĂNG ĐỘ PHỦ </a:t>
              </a:r>
            </a:p>
            <a:p>
              <a:pPr algn="ctr"/>
              <a:r>
                <a:rPr lang="vi-VN" sz="1200" b="1" dirty="0">
                  <a:solidFill>
                    <a:schemeClr val="accent5">
                      <a:lumMod val="50000"/>
                    </a:schemeClr>
                  </a:solidFill>
                  <a:latin typeface="Roboto" pitchFamily="2" charset="0"/>
                  <a:ea typeface="Roboto" pitchFamily="2" charset="0"/>
                </a:rPr>
                <a:t>TOÀN QUỐC</a:t>
              </a:r>
              <a:endParaRPr lang="en-US" sz="1200" b="1" dirty="0">
                <a:solidFill>
                  <a:schemeClr val="accent5">
                    <a:lumMod val="50000"/>
                  </a:schemeClr>
                </a:solidFill>
                <a:latin typeface="Roboto" pitchFamily="2" charset="0"/>
                <a:ea typeface="Roboto" pitchFamily="2" charset="0"/>
              </a:endParaRPr>
            </a:p>
          </p:txBody>
        </p:sp>
        <p:pic>
          <p:nvPicPr>
            <p:cNvPr id="153" name="Graphic 152" descr="Award ribbon with star">
              <a:extLst>
                <a:ext uri="{FF2B5EF4-FFF2-40B4-BE49-F238E27FC236}">
                  <a16:creationId xmlns:a16="http://schemas.microsoft.com/office/drawing/2014/main" id="{26B7D3CB-CF46-D0ED-E00B-A5F5766046E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328916" y="766740"/>
              <a:ext cx="1450115" cy="1450115"/>
            </a:xfrm>
            <a:prstGeom prst="rect">
              <a:avLst/>
            </a:prstGeom>
          </p:spPr>
        </p:pic>
      </p:grpSp>
      <p:pic>
        <p:nvPicPr>
          <p:cNvPr id="157" name="Graphic 156" descr="A flying paper airplane">
            <a:extLst>
              <a:ext uri="{FF2B5EF4-FFF2-40B4-BE49-F238E27FC236}">
                <a16:creationId xmlns:a16="http://schemas.microsoft.com/office/drawing/2014/main" id="{377FECD7-8519-024D-A340-F927423CD04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011002" y="4587391"/>
            <a:ext cx="2153630" cy="2153630"/>
          </a:xfrm>
          <a:prstGeom prst="rect">
            <a:avLst/>
          </a:prstGeom>
          <a:effectLst>
            <a:outerShdw blurRad="76200" dir="13500000" sy="23000" kx="1200000" algn="br" rotWithShape="0">
              <a:prstClr val="black">
                <a:alpha val="20000"/>
              </a:prstClr>
            </a:outerShdw>
          </a:effectLst>
        </p:spPr>
      </p:pic>
      <p:grpSp>
        <p:nvGrpSpPr>
          <p:cNvPr id="169" name="Group 168">
            <a:extLst>
              <a:ext uri="{FF2B5EF4-FFF2-40B4-BE49-F238E27FC236}">
                <a16:creationId xmlns:a16="http://schemas.microsoft.com/office/drawing/2014/main" id="{4C7AE750-EF8B-6B3F-E476-9DD6E476F46B}"/>
              </a:ext>
            </a:extLst>
          </p:cNvPr>
          <p:cNvGrpSpPr/>
          <p:nvPr/>
        </p:nvGrpSpPr>
        <p:grpSpPr>
          <a:xfrm>
            <a:off x="398404" y="0"/>
            <a:ext cx="2006859" cy="2026336"/>
            <a:chOff x="398404" y="0"/>
            <a:chExt cx="2006859" cy="2026336"/>
          </a:xfrm>
        </p:grpSpPr>
        <p:grpSp>
          <p:nvGrpSpPr>
            <p:cNvPr id="142" name="Group 141">
              <a:extLst>
                <a:ext uri="{FF2B5EF4-FFF2-40B4-BE49-F238E27FC236}">
                  <a16:creationId xmlns:a16="http://schemas.microsoft.com/office/drawing/2014/main" id="{3EBE416F-34EC-0D44-8BE1-6DF74D3D1587}"/>
                </a:ext>
              </a:extLst>
            </p:cNvPr>
            <p:cNvGrpSpPr/>
            <p:nvPr/>
          </p:nvGrpSpPr>
          <p:grpSpPr>
            <a:xfrm>
              <a:off x="398404" y="952158"/>
              <a:ext cx="2006859" cy="1074178"/>
              <a:chOff x="398404" y="424081"/>
              <a:chExt cx="2006859" cy="1074178"/>
            </a:xfrm>
          </p:grpSpPr>
          <p:sp>
            <p:nvSpPr>
              <p:cNvPr id="56" name="TextBox 55">
                <a:extLst>
                  <a:ext uri="{FF2B5EF4-FFF2-40B4-BE49-F238E27FC236}">
                    <a16:creationId xmlns:a16="http://schemas.microsoft.com/office/drawing/2014/main" id="{34262283-94C6-EABE-36A8-63A0EA046B40}"/>
                  </a:ext>
                </a:extLst>
              </p:cNvPr>
              <p:cNvSpPr txBox="1"/>
              <p:nvPr/>
            </p:nvSpPr>
            <p:spPr>
              <a:xfrm>
                <a:off x="398404" y="935900"/>
                <a:ext cx="2006859" cy="276999"/>
              </a:xfrm>
              <a:prstGeom prst="rect">
                <a:avLst/>
              </a:prstGeom>
              <a:noFill/>
            </p:spPr>
            <p:txBody>
              <a:bodyPr wrap="square" rtlCol="0">
                <a:spAutoFit/>
              </a:bodyPr>
              <a:lstStyle/>
              <a:p>
                <a:pPr algn="ctr"/>
                <a:r>
                  <a:rPr lang="vi-VN" sz="1200" b="1" dirty="0">
                    <a:solidFill>
                      <a:schemeClr val="accent5">
                        <a:lumMod val="50000"/>
                      </a:schemeClr>
                    </a:solidFill>
                    <a:latin typeface="Roboto" pitchFamily="2" charset="0"/>
                    <a:ea typeface="Roboto" pitchFamily="2" charset="0"/>
                  </a:rPr>
                  <a:t>CHUẨN HÓA SẢN PHẨM</a:t>
                </a:r>
                <a:endParaRPr lang="en-US" sz="1200" b="1" dirty="0">
                  <a:solidFill>
                    <a:schemeClr val="accent5">
                      <a:lumMod val="50000"/>
                    </a:schemeClr>
                  </a:solidFill>
                  <a:latin typeface="Roboto" pitchFamily="2" charset="0"/>
                  <a:ea typeface="Roboto" pitchFamily="2" charset="0"/>
                </a:endParaRPr>
              </a:p>
            </p:txBody>
          </p:sp>
          <p:grpSp>
            <p:nvGrpSpPr>
              <p:cNvPr id="141" name="Group 140">
                <a:extLst>
                  <a:ext uri="{FF2B5EF4-FFF2-40B4-BE49-F238E27FC236}">
                    <a16:creationId xmlns:a16="http://schemas.microsoft.com/office/drawing/2014/main" id="{B7EC1B79-1F2C-DB88-A638-D798AFDA59BD}"/>
                  </a:ext>
                </a:extLst>
              </p:cNvPr>
              <p:cNvGrpSpPr/>
              <p:nvPr/>
            </p:nvGrpSpPr>
            <p:grpSpPr>
              <a:xfrm>
                <a:off x="569801" y="424081"/>
                <a:ext cx="1708341" cy="1074178"/>
                <a:chOff x="569801" y="424081"/>
                <a:chExt cx="1708341" cy="1074178"/>
              </a:xfrm>
            </p:grpSpPr>
            <p:grpSp>
              <p:nvGrpSpPr>
                <p:cNvPr id="34" name="Group 33">
                  <a:extLst>
                    <a:ext uri="{FF2B5EF4-FFF2-40B4-BE49-F238E27FC236}">
                      <a16:creationId xmlns:a16="http://schemas.microsoft.com/office/drawing/2014/main" id="{8CE49576-3534-B037-6AF8-38A9BD87C852}"/>
                    </a:ext>
                  </a:extLst>
                </p:cNvPr>
                <p:cNvGrpSpPr/>
                <p:nvPr/>
              </p:nvGrpSpPr>
              <p:grpSpPr>
                <a:xfrm>
                  <a:off x="642073" y="424081"/>
                  <a:ext cx="1563796" cy="414779"/>
                  <a:chOff x="393530" y="1358345"/>
                  <a:chExt cx="1563796" cy="414779"/>
                </a:xfrm>
              </p:grpSpPr>
              <p:sp>
                <p:nvSpPr>
                  <p:cNvPr id="35" name="Rectangle: Rounded Corners 34">
                    <a:extLst>
                      <a:ext uri="{FF2B5EF4-FFF2-40B4-BE49-F238E27FC236}">
                        <a16:creationId xmlns:a16="http://schemas.microsoft.com/office/drawing/2014/main" id="{94546DEF-53D1-3EB3-1AE9-22241E916B4C}"/>
                      </a:ext>
                    </a:extLst>
                  </p:cNvPr>
                  <p:cNvSpPr/>
                  <p:nvPr/>
                </p:nvSpPr>
                <p:spPr>
                  <a:xfrm>
                    <a:off x="393530" y="1358345"/>
                    <a:ext cx="1563796" cy="414779"/>
                  </a:xfrm>
                  <a:prstGeom prst="roundRect">
                    <a:avLst>
                      <a:gd name="adj" fmla="val 5000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TextBox 35">
                    <a:extLst>
                      <a:ext uri="{FF2B5EF4-FFF2-40B4-BE49-F238E27FC236}">
                        <a16:creationId xmlns:a16="http://schemas.microsoft.com/office/drawing/2014/main" id="{BA293575-73BA-9885-D35F-717918BB3F23}"/>
                      </a:ext>
                    </a:extLst>
                  </p:cNvPr>
                  <p:cNvSpPr txBox="1"/>
                  <p:nvPr/>
                </p:nvSpPr>
                <p:spPr>
                  <a:xfrm>
                    <a:off x="393530" y="1411846"/>
                    <a:ext cx="1563795" cy="307777"/>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GIAI ĐOẠN 1</a:t>
                    </a:r>
                    <a:endParaRPr lang="en-US" sz="1400" b="1" dirty="0">
                      <a:solidFill>
                        <a:schemeClr val="bg1"/>
                      </a:solidFill>
                      <a:latin typeface="Roboto" pitchFamily="2" charset="0"/>
                      <a:ea typeface="Roboto" pitchFamily="2" charset="0"/>
                    </a:endParaRPr>
                  </a:p>
                </p:txBody>
              </p:sp>
            </p:grpSp>
            <p:sp>
              <p:nvSpPr>
                <p:cNvPr id="38" name="TextBox 37">
                  <a:extLst>
                    <a:ext uri="{FF2B5EF4-FFF2-40B4-BE49-F238E27FC236}">
                      <a16:creationId xmlns:a16="http://schemas.microsoft.com/office/drawing/2014/main" id="{A5AF2717-0BE4-B848-B6F8-42AA4834FF40}"/>
                    </a:ext>
                  </a:extLst>
                </p:cNvPr>
                <p:cNvSpPr txBox="1"/>
                <p:nvPr/>
              </p:nvSpPr>
              <p:spPr>
                <a:xfrm>
                  <a:off x="569801" y="1221260"/>
                  <a:ext cx="1708341" cy="276999"/>
                </a:xfrm>
                <a:prstGeom prst="rect">
                  <a:avLst/>
                </a:prstGeom>
                <a:noFill/>
              </p:spPr>
              <p:txBody>
                <a:bodyPr wrap="square" rtlCol="0">
                  <a:spAutoFit/>
                </a:bodyPr>
                <a:lstStyle/>
                <a:p>
                  <a:pPr algn="ctr"/>
                  <a:r>
                    <a:rPr lang="vi-VN" sz="1200" dirty="0">
                      <a:solidFill>
                        <a:schemeClr val="accent5">
                          <a:lumMod val="50000"/>
                        </a:schemeClr>
                      </a:solidFill>
                      <a:latin typeface="Roboto" pitchFamily="2" charset="0"/>
                      <a:ea typeface="Roboto" pitchFamily="2" charset="0"/>
                    </a:rPr>
                    <a:t>(Từ 1 – 2 tháng)</a:t>
                  </a:r>
                  <a:endParaRPr lang="en-US" sz="1200" dirty="0">
                    <a:solidFill>
                      <a:schemeClr val="accent5">
                        <a:lumMod val="50000"/>
                      </a:schemeClr>
                    </a:solidFill>
                    <a:latin typeface="Roboto" pitchFamily="2" charset="0"/>
                    <a:ea typeface="Roboto" pitchFamily="2" charset="0"/>
                  </a:endParaRPr>
                </a:p>
              </p:txBody>
            </p:sp>
          </p:grpSp>
        </p:grpSp>
        <p:pic>
          <p:nvPicPr>
            <p:cNvPr id="161" name="Graphic 160" descr="A ribbon tied in a bow">
              <a:extLst>
                <a:ext uri="{FF2B5EF4-FFF2-40B4-BE49-F238E27FC236}">
                  <a16:creationId xmlns:a16="http://schemas.microsoft.com/office/drawing/2014/main" id="{19622A8F-FB89-F06C-BA2B-D1D9FE9DF77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54502" y="0"/>
              <a:ext cx="894662" cy="952158"/>
            </a:xfrm>
            <a:prstGeom prst="rect">
              <a:avLst/>
            </a:prstGeom>
          </p:spPr>
        </p:pic>
      </p:grpSp>
      <p:grpSp>
        <p:nvGrpSpPr>
          <p:cNvPr id="170" name="Group 169">
            <a:extLst>
              <a:ext uri="{FF2B5EF4-FFF2-40B4-BE49-F238E27FC236}">
                <a16:creationId xmlns:a16="http://schemas.microsoft.com/office/drawing/2014/main" id="{326586F1-0014-F5B4-13C0-99131115AA71}"/>
              </a:ext>
            </a:extLst>
          </p:cNvPr>
          <p:cNvGrpSpPr/>
          <p:nvPr/>
        </p:nvGrpSpPr>
        <p:grpSpPr>
          <a:xfrm>
            <a:off x="2815751" y="2246"/>
            <a:ext cx="2169986" cy="2167474"/>
            <a:chOff x="2815751" y="2246"/>
            <a:chExt cx="2169986" cy="2167474"/>
          </a:xfrm>
        </p:grpSpPr>
        <p:grpSp>
          <p:nvGrpSpPr>
            <p:cNvPr id="143" name="Group 142">
              <a:extLst>
                <a:ext uri="{FF2B5EF4-FFF2-40B4-BE49-F238E27FC236}">
                  <a16:creationId xmlns:a16="http://schemas.microsoft.com/office/drawing/2014/main" id="{E45712B2-A709-748C-F9F3-B46FE1E8F9A5}"/>
                </a:ext>
              </a:extLst>
            </p:cNvPr>
            <p:cNvGrpSpPr/>
            <p:nvPr/>
          </p:nvGrpSpPr>
          <p:grpSpPr>
            <a:xfrm>
              <a:off x="2815751" y="952158"/>
              <a:ext cx="2169986" cy="1217562"/>
              <a:chOff x="2842841" y="424081"/>
              <a:chExt cx="2169986" cy="1217562"/>
            </a:xfrm>
          </p:grpSpPr>
          <p:grpSp>
            <p:nvGrpSpPr>
              <p:cNvPr id="41" name="Group 40">
                <a:extLst>
                  <a:ext uri="{FF2B5EF4-FFF2-40B4-BE49-F238E27FC236}">
                    <a16:creationId xmlns:a16="http://schemas.microsoft.com/office/drawing/2014/main" id="{D2959654-AFF7-0333-E78D-04BA008EF8FB}"/>
                  </a:ext>
                </a:extLst>
              </p:cNvPr>
              <p:cNvGrpSpPr/>
              <p:nvPr/>
            </p:nvGrpSpPr>
            <p:grpSpPr>
              <a:xfrm>
                <a:off x="3186090" y="424081"/>
                <a:ext cx="1563796" cy="414779"/>
                <a:chOff x="393530" y="1358345"/>
                <a:chExt cx="1563796" cy="414779"/>
              </a:xfrm>
            </p:grpSpPr>
            <p:sp>
              <p:nvSpPr>
                <p:cNvPr id="43" name="Rectangle: Rounded Corners 42">
                  <a:extLst>
                    <a:ext uri="{FF2B5EF4-FFF2-40B4-BE49-F238E27FC236}">
                      <a16:creationId xmlns:a16="http://schemas.microsoft.com/office/drawing/2014/main" id="{251D4150-D601-6343-C104-808593E796BB}"/>
                    </a:ext>
                  </a:extLst>
                </p:cNvPr>
                <p:cNvSpPr/>
                <p:nvPr/>
              </p:nvSpPr>
              <p:spPr>
                <a:xfrm>
                  <a:off x="393530" y="1358345"/>
                  <a:ext cx="1563796" cy="414779"/>
                </a:xfrm>
                <a:prstGeom prst="roundRect">
                  <a:avLst>
                    <a:gd name="adj" fmla="val 5000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TextBox 43">
                  <a:extLst>
                    <a:ext uri="{FF2B5EF4-FFF2-40B4-BE49-F238E27FC236}">
                      <a16:creationId xmlns:a16="http://schemas.microsoft.com/office/drawing/2014/main" id="{27BF13EA-763C-A0F6-E759-170061ABFBC0}"/>
                    </a:ext>
                  </a:extLst>
                </p:cNvPr>
                <p:cNvSpPr txBox="1"/>
                <p:nvPr/>
              </p:nvSpPr>
              <p:spPr>
                <a:xfrm>
                  <a:off x="393530" y="1411846"/>
                  <a:ext cx="1563795" cy="307777"/>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GIAI ĐOẠN 2</a:t>
                  </a:r>
                  <a:endParaRPr lang="en-US" sz="1400" b="1" dirty="0">
                    <a:solidFill>
                      <a:schemeClr val="bg1"/>
                    </a:solidFill>
                    <a:latin typeface="Roboto" pitchFamily="2" charset="0"/>
                    <a:ea typeface="Roboto" pitchFamily="2" charset="0"/>
                  </a:endParaRPr>
                </a:p>
              </p:txBody>
            </p:sp>
          </p:grpSp>
          <p:sp>
            <p:nvSpPr>
              <p:cNvPr id="42" name="TextBox 41">
                <a:extLst>
                  <a:ext uri="{FF2B5EF4-FFF2-40B4-BE49-F238E27FC236}">
                    <a16:creationId xmlns:a16="http://schemas.microsoft.com/office/drawing/2014/main" id="{C4B78A40-2D1D-FD67-2EB6-DFA692CD78CD}"/>
                  </a:ext>
                </a:extLst>
              </p:cNvPr>
              <p:cNvSpPr txBox="1"/>
              <p:nvPr/>
            </p:nvSpPr>
            <p:spPr>
              <a:xfrm>
                <a:off x="3113816" y="1364644"/>
                <a:ext cx="1708341" cy="276999"/>
              </a:xfrm>
              <a:prstGeom prst="rect">
                <a:avLst/>
              </a:prstGeom>
              <a:noFill/>
            </p:spPr>
            <p:txBody>
              <a:bodyPr wrap="square" rtlCol="0">
                <a:spAutoFit/>
              </a:bodyPr>
              <a:lstStyle/>
              <a:p>
                <a:pPr algn="ctr"/>
                <a:r>
                  <a:rPr lang="vi-VN" sz="1200" dirty="0">
                    <a:solidFill>
                      <a:schemeClr val="accent5">
                        <a:lumMod val="50000"/>
                      </a:schemeClr>
                    </a:solidFill>
                    <a:latin typeface="Roboto" pitchFamily="2" charset="0"/>
                    <a:ea typeface="Roboto" pitchFamily="2" charset="0"/>
                  </a:rPr>
                  <a:t>(Từ 3 – 4 tháng)</a:t>
                </a:r>
                <a:endParaRPr lang="en-US" sz="1200" dirty="0">
                  <a:solidFill>
                    <a:schemeClr val="accent5">
                      <a:lumMod val="50000"/>
                    </a:schemeClr>
                  </a:solidFill>
                  <a:latin typeface="Roboto" pitchFamily="2" charset="0"/>
                  <a:ea typeface="Roboto" pitchFamily="2" charset="0"/>
                </a:endParaRPr>
              </a:p>
            </p:txBody>
          </p:sp>
          <p:sp>
            <p:nvSpPr>
              <p:cNvPr id="83" name="TextBox 82">
                <a:extLst>
                  <a:ext uri="{FF2B5EF4-FFF2-40B4-BE49-F238E27FC236}">
                    <a16:creationId xmlns:a16="http://schemas.microsoft.com/office/drawing/2014/main" id="{AC9651E1-5D44-9B25-8410-3B8D37C0BCE9}"/>
                  </a:ext>
                </a:extLst>
              </p:cNvPr>
              <p:cNvSpPr txBox="1"/>
              <p:nvPr/>
            </p:nvSpPr>
            <p:spPr>
              <a:xfrm>
                <a:off x="2842841" y="932262"/>
                <a:ext cx="2169986" cy="461665"/>
              </a:xfrm>
              <a:prstGeom prst="rect">
                <a:avLst/>
              </a:prstGeom>
              <a:noFill/>
            </p:spPr>
            <p:txBody>
              <a:bodyPr wrap="square" rtlCol="0">
                <a:spAutoFit/>
              </a:bodyPr>
              <a:lstStyle/>
              <a:p>
                <a:pPr algn="ctr"/>
                <a:r>
                  <a:rPr lang="vi-VN" sz="1200" b="1" dirty="0">
                    <a:solidFill>
                      <a:schemeClr val="accent5">
                        <a:lumMod val="50000"/>
                      </a:schemeClr>
                    </a:solidFill>
                    <a:latin typeface="Roboto" pitchFamily="2" charset="0"/>
                    <a:ea typeface="Roboto" pitchFamily="2" charset="0"/>
                  </a:rPr>
                  <a:t>XÁC THỰC </a:t>
                </a:r>
              </a:p>
              <a:p>
                <a:pPr algn="ctr"/>
                <a:r>
                  <a:rPr lang="vi-VN" sz="1200" b="1" dirty="0">
                    <a:solidFill>
                      <a:schemeClr val="accent5">
                        <a:lumMod val="50000"/>
                      </a:schemeClr>
                    </a:solidFill>
                    <a:latin typeface="Roboto" pitchFamily="2" charset="0"/>
                    <a:ea typeface="Roboto" pitchFamily="2" charset="0"/>
                  </a:rPr>
                  <a:t>NHU CẦU THỊ TRƯỜNG</a:t>
                </a:r>
                <a:endParaRPr lang="en-US" sz="1200" b="1" dirty="0">
                  <a:solidFill>
                    <a:schemeClr val="accent5">
                      <a:lumMod val="50000"/>
                    </a:schemeClr>
                  </a:solidFill>
                  <a:latin typeface="Roboto" pitchFamily="2" charset="0"/>
                  <a:ea typeface="Roboto" pitchFamily="2" charset="0"/>
                </a:endParaRPr>
              </a:p>
            </p:txBody>
          </p:sp>
        </p:grpSp>
        <p:pic>
          <p:nvPicPr>
            <p:cNvPr id="163" name="Graphic 162" descr="A ribbon tied in a bow">
              <a:extLst>
                <a:ext uri="{FF2B5EF4-FFF2-40B4-BE49-F238E27FC236}">
                  <a16:creationId xmlns:a16="http://schemas.microsoft.com/office/drawing/2014/main" id="{3BB549B2-2FC4-E600-611C-1F67E440653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474904" y="2246"/>
              <a:ext cx="894662" cy="949912"/>
            </a:xfrm>
            <a:prstGeom prst="rect">
              <a:avLst/>
            </a:prstGeom>
          </p:spPr>
        </p:pic>
      </p:grpSp>
      <p:grpSp>
        <p:nvGrpSpPr>
          <p:cNvPr id="171" name="Group 170">
            <a:extLst>
              <a:ext uri="{FF2B5EF4-FFF2-40B4-BE49-F238E27FC236}">
                <a16:creationId xmlns:a16="http://schemas.microsoft.com/office/drawing/2014/main" id="{509A8D66-D809-73C2-4C3F-001DD7E08F83}"/>
              </a:ext>
            </a:extLst>
          </p:cNvPr>
          <p:cNvGrpSpPr/>
          <p:nvPr/>
        </p:nvGrpSpPr>
        <p:grpSpPr>
          <a:xfrm>
            <a:off x="5396225" y="-7080"/>
            <a:ext cx="2451113" cy="2168072"/>
            <a:chOff x="5396225" y="-7080"/>
            <a:chExt cx="2451113" cy="2168072"/>
          </a:xfrm>
        </p:grpSpPr>
        <p:grpSp>
          <p:nvGrpSpPr>
            <p:cNvPr id="144" name="Group 143">
              <a:extLst>
                <a:ext uri="{FF2B5EF4-FFF2-40B4-BE49-F238E27FC236}">
                  <a16:creationId xmlns:a16="http://schemas.microsoft.com/office/drawing/2014/main" id="{52FC25D3-147D-A3A0-91A7-AB4AC014A020}"/>
                </a:ext>
              </a:extLst>
            </p:cNvPr>
            <p:cNvGrpSpPr/>
            <p:nvPr/>
          </p:nvGrpSpPr>
          <p:grpSpPr>
            <a:xfrm>
              <a:off x="5396225" y="952158"/>
              <a:ext cx="2451113" cy="1208834"/>
              <a:chOff x="5316720" y="424081"/>
              <a:chExt cx="2451113" cy="1208834"/>
            </a:xfrm>
          </p:grpSpPr>
          <p:grpSp>
            <p:nvGrpSpPr>
              <p:cNvPr id="46" name="Group 45">
                <a:extLst>
                  <a:ext uri="{FF2B5EF4-FFF2-40B4-BE49-F238E27FC236}">
                    <a16:creationId xmlns:a16="http://schemas.microsoft.com/office/drawing/2014/main" id="{D2BB6E77-10EF-4BA8-6AB6-FC0474BCB681}"/>
                  </a:ext>
                </a:extLst>
              </p:cNvPr>
              <p:cNvGrpSpPr/>
              <p:nvPr/>
            </p:nvGrpSpPr>
            <p:grpSpPr>
              <a:xfrm>
                <a:off x="5760378" y="424081"/>
                <a:ext cx="1563796" cy="414779"/>
                <a:chOff x="393530" y="1358345"/>
                <a:chExt cx="1563796" cy="414779"/>
              </a:xfrm>
            </p:grpSpPr>
            <p:sp>
              <p:nvSpPr>
                <p:cNvPr id="48" name="Rectangle: Rounded Corners 47">
                  <a:extLst>
                    <a:ext uri="{FF2B5EF4-FFF2-40B4-BE49-F238E27FC236}">
                      <a16:creationId xmlns:a16="http://schemas.microsoft.com/office/drawing/2014/main" id="{1866272C-06C0-8EF1-3E59-15A64F565C9E}"/>
                    </a:ext>
                  </a:extLst>
                </p:cNvPr>
                <p:cNvSpPr/>
                <p:nvPr/>
              </p:nvSpPr>
              <p:spPr>
                <a:xfrm>
                  <a:off x="393530" y="1358345"/>
                  <a:ext cx="1563796" cy="414779"/>
                </a:xfrm>
                <a:prstGeom prst="roundRect">
                  <a:avLst>
                    <a:gd name="adj" fmla="val 5000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TextBox 48">
                  <a:extLst>
                    <a:ext uri="{FF2B5EF4-FFF2-40B4-BE49-F238E27FC236}">
                      <a16:creationId xmlns:a16="http://schemas.microsoft.com/office/drawing/2014/main" id="{49EB0455-2F6B-6854-7038-231E1AC0B64D}"/>
                    </a:ext>
                  </a:extLst>
                </p:cNvPr>
                <p:cNvSpPr txBox="1"/>
                <p:nvPr/>
              </p:nvSpPr>
              <p:spPr>
                <a:xfrm>
                  <a:off x="393530" y="1411846"/>
                  <a:ext cx="1563795" cy="307777"/>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GIAI ĐOẠN 3</a:t>
                  </a:r>
                  <a:endParaRPr lang="en-US" sz="1400" b="1" dirty="0">
                    <a:solidFill>
                      <a:schemeClr val="bg1"/>
                    </a:solidFill>
                    <a:latin typeface="Roboto" pitchFamily="2" charset="0"/>
                    <a:ea typeface="Roboto" pitchFamily="2" charset="0"/>
                  </a:endParaRPr>
                </a:p>
              </p:txBody>
            </p:sp>
          </p:grpSp>
          <p:sp>
            <p:nvSpPr>
              <p:cNvPr id="47" name="TextBox 46">
                <a:extLst>
                  <a:ext uri="{FF2B5EF4-FFF2-40B4-BE49-F238E27FC236}">
                    <a16:creationId xmlns:a16="http://schemas.microsoft.com/office/drawing/2014/main" id="{72214904-A7BB-33D8-9A67-302FE51A1FB6}"/>
                  </a:ext>
                </a:extLst>
              </p:cNvPr>
              <p:cNvSpPr txBox="1"/>
              <p:nvPr/>
            </p:nvSpPr>
            <p:spPr>
              <a:xfrm>
                <a:off x="5688106" y="1355916"/>
                <a:ext cx="1708341" cy="276999"/>
              </a:xfrm>
              <a:prstGeom prst="rect">
                <a:avLst/>
              </a:prstGeom>
              <a:noFill/>
            </p:spPr>
            <p:txBody>
              <a:bodyPr wrap="square" rtlCol="0">
                <a:spAutoFit/>
              </a:bodyPr>
              <a:lstStyle/>
              <a:p>
                <a:pPr algn="ctr"/>
                <a:r>
                  <a:rPr lang="vi-VN" sz="1200" dirty="0">
                    <a:solidFill>
                      <a:schemeClr val="accent5">
                        <a:lumMod val="50000"/>
                      </a:schemeClr>
                    </a:solidFill>
                    <a:latin typeface="Roboto" pitchFamily="2" charset="0"/>
                    <a:ea typeface="Roboto" pitchFamily="2" charset="0"/>
                  </a:rPr>
                  <a:t>(Từ 6 tháng – 1 năm)</a:t>
                </a:r>
                <a:endParaRPr lang="en-US" sz="1200" dirty="0">
                  <a:solidFill>
                    <a:schemeClr val="accent5">
                      <a:lumMod val="50000"/>
                    </a:schemeClr>
                  </a:solidFill>
                  <a:latin typeface="Roboto" pitchFamily="2" charset="0"/>
                  <a:ea typeface="Roboto" pitchFamily="2" charset="0"/>
                </a:endParaRPr>
              </a:p>
            </p:txBody>
          </p:sp>
          <p:sp>
            <p:nvSpPr>
              <p:cNvPr id="109" name="TextBox 108">
                <a:extLst>
                  <a:ext uri="{FF2B5EF4-FFF2-40B4-BE49-F238E27FC236}">
                    <a16:creationId xmlns:a16="http://schemas.microsoft.com/office/drawing/2014/main" id="{1047607E-BB2C-F944-928E-B9C4FFB5ED74}"/>
                  </a:ext>
                </a:extLst>
              </p:cNvPr>
              <p:cNvSpPr txBox="1"/>
              <p:nvPr/>
            </p:nvSpPr>
            <p:spPr>
              <a:xfrm>
                <a:off x="5316720" y="911014"/>
                <a:ext cx="2451113" cy="461665"/>
              </a:xfrm>
              <a:prstGeom prst="rect">
                <a:avLst/>
              </a:prstGeom>
              <a:noFill/>
            </p:spPr>
            <p:txBody>
              <a:bodyPr wrap="square" rtlCol="0">
                <a:spAutoFit/>
              </a:bodyPr>
              <a:lstStyle/>
              <a:p>
                <a:pPr algn="ctr"/>
                <a:r>
                  <a:rPr lang="vi-VN" sz="1200" b="1" dirty="0">
                    <a:solidFill>
                      <a:schemeClr val="accent5">
                        <a:lumMod val="50000"/>
                      </a:schemeClr>
                    </a:solidFill>
                    <a:latin typeface="Roboto" pitchFamily="2" charset="0"/>
                    <a:ea typeface="Roboto" pitchFamily="2" charset="0"/>
                  </a:rPr>
                  <a:t>CHỨNG MINH GIÁ TRỊ &amp; THƯƠNG MẠI HÓA QUY MÔ LỚN</a:t>
                </a:r>
                <a:endParaRPr lang="en-US" sz="1200" b="1" dirty="0">
                  <a:solidFill>
                    <a:schemeClr val="accent5">
                      <a:lumMod val="50000"/>
                    </a:schemeClr>
                  </a:solidFill>
                  <a:latin typeface="Roboto" pitchFamily="2" charset="0"/>
                  <a:ea typeface="Roboto" pitchFamily="2" charset="0"/>
                </a:endParaRPr>
              </a:p>
            </p:txBody>
          </p:sp>
        </p:grpSp>
        <p:pic>
          <p:nvPicPr>
            <p:cNvPr id="165" name="Graphic 164" descr="A ribbon tied in a bow">
              <a:extLst>
                <a:ext uri="{FF2B5EF4-FFF2-40B4-BE49-F238E27FC236}">
                  <a16:creationId xmlns:a16="http://schemas.microsoft.com/office/drawing/2014/main" id="{2E4A13B9-BF64-5D37-8172-537693EB3D7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181696" y="-7080"/>
              <a:ext cx="894662" cy="949912"/>
            </a:xfrm>
            <a:prstGeom prst="rect">
              <a:avLst/>
            </a:prstGeom>
          </p:spPr>
        </p:pic>
      </p:grpSp>
      <p:grpSp>
        <p:nvGrpSpPr>
          <p:cNvPr id="172" name="Group 171">
            <a:extLst>
              <a:ext uri="{FF2B5EF4-FFF2-40B4-BE49-F238E27FC236}">
                <a16:creationId xmlns:a16="http://schemas.microsoft.com/office/drawing/2014/main" id="{4610A85E-1B30-B0C1-026C-54096DB95646}"/>
              </a:ext>
            </a:extLst>
          </p:cNvPr>
          <p:cNvGrpSpPr/>
          <p:nvPr/>
        </p:nvGrpSpPr>
        <p:grpSpPr>
          <a:xfrm>
            <a:off x="8257827" y="1123"/>
            <a:ext cx="2169987" cy="2140713"/>
            <a:chOff x="8257827" y="1123"/>
            <a:chExt cx="2169987" cy="2140713"/>
          </a:xfrm>
        </p:grpSpPr>
        <p:grpSp>
          <p:nvGrpSpPr>
            <p:cNvPr id="145" name="Group 144">
              <a:extLst>
                <a:ext uri="{FF2B5EF4-FFF2-40B4-BE49-F238E27FC236}">
                  <a16:creationId xmlns:a16="http://schemas.microsoft.com/office/drawing/2014/main" id="{DBE9CA69-B9D3-5383-54AA-70B4C376C408}"/>
                </a:ext>
              </a:extLst>
            </p:cNvPr>
            <p:cNvGrpSpPr/>
            <p:nvPr/>
          </p:nvGrpSpPr>
          <p:grpSpPr>
            <a:xfrm>
              <a:off x="8257827" y="952158"/>
              <a:ext cx="2169987" cy="1189678"/>
              <a:chOff x="8029815" y="424081"/>
              <a:chExt cx="2169987" cy="1189678"/>
            </a:xfrm>
          </p:grpSpPr>
          <p:grpSp>
            <p:nvGrpSpPr>
              <p:cNvPr id="51" name="Group 50">
                <a:extLst>
                  <a:ext uri="{FF2B5EF4-FFF2-40B4-BE49-F238E27FC236}">
                    <a16:creationId xmlns:a16="http://schemas.microsoft.com/office/drawing/2014/main" id="{57494707-9608-5A61-4DC9-D69A2C758ABB}"/>
                  </a:ext>
                </a:extLst>
              </p:cNvPr>
              <p:cNvGrpSpPr/>
              <p:nvPr/>
            </p:nvGrpSpPr>
            <p:grpSpPr>
              <a:xfrm>
                <a:off x="8332910" y="424081"/>
                <a:ext cx="1563796" cy="414779"/>
                <a:chOff x="393530" y="1358345"/>
                <a:chExt cx="1563796" cy="414779"/>
              </a:xfrm>
            </p:grpSpPr>
            <p:sp>
              <p:nvSpPr>
                <p:cNvPr id="53" name="Rectangle: Rounded Corners 52">
                  <a:extLst>
                    <a:ext uri="{FF2B5EF4-FFF2-40B4-BE49-F238E27FC236}">
                      <a16:creationId xmlns:a16="http://schemas.microsoft.com/office/drawing/2014/main" id="{783561C8-5E05-0B3E-A03B-957A5DDA8F3F}"/>
                    </a:ext>
                  </a:extLst>
                </p:cNvPr>
                <p:cNvSpPr/>
                <p:nvPr/>
              </p:nvSpPr>
              <p:spPr>
                <a:xfrm>
                  <a:off x="393530" y="1358345"/>
                  <a:ext cx="1563796" cy="414779"/>
                </a:xfrm>
                <a:prstGeom prst="roundRect">
                  <a:avLst>
                    <a:gd name="adj" fmla="val 5000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TextBox 53">
                  <a:extLst>
                    <a:ext uri="{FF2B5EF4-FFF2-40B4-BE49-F238E27FC236}">
                      <a16:creationId xmlns:a16="http://schemas.microsoft.com/office/drawing/2014/main" id="{043A83F7-51FD-6B3F-85A0-277F11270AA2}"/>
                    </a:ext>
                  </a:extLst>
                </p:cNvPr>
                <p:cNvSpPr txBox="1"/>
                <p:nvPr/>
              </p:nvSpPr>
              <p:spPr>
                <a:xfrm>
                  <a:off x="393530" y="1411846"/>
                  <a:ext cx="1563795" cy="307777"/>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GIAI ĐOẠN 4</a:t>
                  </a:r>
                  <a:endParaRPr lang="en-US" sz="1400" b="1" dirty="0">
                    <a:solidFill>
                      <a:schemeClr val="bg1"/>
                    </a:solidFill>
                    <a:latin typeface="Roboto" pitchFamily="2" charset="0"/>
                    <a:ea typeface="Roboto" pitchFamily="2" charset="0"/>
                  </a:endParaRPr>
                </a:p>
              </p:txBody>
            </p:sp>
          </p:grpSp>
          <p:sp>
            <p:nvSpPr>
              <p:cNvPr id="52" name="TextBox 51">
                <a:extLst>
                  <a:ext uri="{FF2B5EF4-FFF2-40B4-BE49-F238E27FC236}">
                    <a16:creationId xmlns:a16="http://schemas.microsoft.com/office/drawing/2014/main" id="{738051A9-2EB0-8197-4AA5-56A55C0E4746}"/>
                  </a:ext>
                </a:extLst>
              </p:cNvPr>
              <p:cNvSpPr txBox="1"/>
              <p:nvPr/>
            </p:nvSpPr>
            <p:spPr>
              <a:xfrm>
                <a:off x="8260638" y="1336760"/>
                <a:ext cx="1708341" cy="276999"/>
              </a:xfrm>
              <a:prstGeom prst="rect">
                <a:avLst/>
              </a:prstGeom>
              <a:noFill/>
            </p:spPr>
            <p:txBody>
              <a:bodyPr wrap="square" rtlCol="0">
                <a:spAutoFit/>
              </a:bodyPr>
              <a:lstStyle/>
              <a:p>
                <a:pPr algn="ctr"/>
                <a:r>
                  <a:rPr lang="vi-VN" sz="1200" dirty="0">
                    <a:solidFill>
                      <a:schemeClr val="accent5">
                        <a:lumMod val="50000"/>
                      </a:schemeClr>
                    </a:solidFill>
                    <a:latin typeface="Roboto" pitchFamily="2" charset="0"/>
                    <a:ea typeface="Roboto" pitchFamily="2" charset="0"/>
                  </a:rPr>
                  <a:t>(Từ 1 – 2 năm)</a:t>
                </a:r>
                <a:endParaRPr lang="en-US" sz="1200" dirty="0">
                  <a:solidFill>
                    <a:schemeClr val="accent5">
                      <a:lumMod val="50000"/>
                    </a:schemeClr>
                  </a:solidFill>
                  <a:latin typeface="Roboto" pitchFamily="2" charset="0"/>
                  <a:ea typeface="Roboto" pitchFamily="2" charset="0"/>
                </a:endParaRPr>
              </a:p>
            </p:txBody>
          </p:sp>
          <p:sp>
            <p:nvSpPr>
              <p:cNvPr id="123" name="TextBox 122">
                <a:extLst>
                  <a:ext uri="{FF2B5EF4-FFF2-40B4-BE49-F238E27FC236}">
                    <a16:creationId xmlns:a16="http://schemas.microsoft.com/office/drawing/2014/main" id="{A0421457-5E9E-928E-20F6-56499131494F}"/>
                  </a:ext>
                </a:extLst>
              </p:cNvPr>
              <p:cNvSpPr txBox="1"/>
              <p:nvPr/>
            </p:nvSpPr>
            <p:spPr>
              <a:xfrm>
                <a:off x="8029815" y="902299"/>
                <a:ext cx="2169987" cy="461665"/>
              </a:xfrm>
              <a:prstGeom prst="rect">
                <a:avLst/>
              </a:prstGeom>
              <a:noFill/>
            </p:spPr>
            <p:txBody>
              <a:bodyPr wrap="square" rtlCol="0">
                <a:spAutoFit/>
              </a:bodyPr>
              <a:lstStyle/>
              <a:p>
                <a:pPr algn="ctr"/>
                <a:r>
                  <a:rPr lang="vi-VN" sz="1200" b="1" dirty="0">
                    <a:solidFill>
                      <a:schemeClr val="accent5">
                        <a:lumMod val="50000"/>
                      </a:schemeClr>
                    </a:solidFill>
                    <a:latin typeface="Roboto" pitchFamily="2" charset="0"/>
                    <a:ea typeface="Roboto" pitchFamily="2" charset="0"/>
                  </a:rPr>
                  <a:t>MỞ RỘNG SẢN LƯỢNG </a:t>
                </a:r>
              </a:p>
              <a:p>
                <a:pPr algn="ctr"/>
                <a:r>
                  <a:rPr lang="vi-VN" sz="1200" b="1" dirty="0">
                    <a:solidFill>
                      <a:schemeClr val="accent5">
                        <a:lumMod val="50000"/>
                      </a:schemeClr>
                    </a:solidFill>
                    <a:latin typeface="Roboto" pitchFamily="2" charset="0"/>
                    <a:ea typeface="Roboto" pitchFamily="2" charset="0"/>
                  </a:rPr>
                  <a:t>&amp; THỊ PHẦN</a:t>
                </a:r>
                <a:endParaRPr lang="en-US" sz="1200" b="1" dirty="0">
                  <a:solidFill>
                    <a:schemeClr val="accent5">
                      <a:lumMod val="50000"/>
                    </a:schemeClr>
                  </a:solidFill>
                  <a:latin typeface="Roboto" pitchFamily="2" charset="0"/>
                  <a:ea typeface="Roboto" pitchFamily="2" charset="0"/>
                </a:endParaRPr>
              </a:p>
            </p:txBody>
          </p:sp>
        </p:grpSp>
        <p:pic>
          <p:nvPicPr>
            <p:cNvPr id="167" name="Graphic 166" descr="A ribbon tied in a bow">
              <a:extLst>
                <a:ext uri="{FF2B5EF4-FFF2-40B4-BE49-F238E27FC236}">
                  <a16:creationId xmlns:a16="http://schemas.microsoft.com/office/drawing/2014/main" id="{CA886D48-FBCC-710C-0245-3AFE67FE1FC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895488" y="1123"/>
              <a:ext cx="894662" cy="949912"/>
            </a:xfrm>
            <a:prstGeom prst="rect">
              <a:avLst/>
            </a:prstGeom>
          </p:spPr>
        </p:pic>
      </p:grpSp>
    </p:spTree>
    <p:extLst>
      <p:ext uri="{BB962C8B-B14F-4D97-AF65-F5344CB8AC3E}">
        <p14:creationId xmlns:p14="http://schemas.microsoft.com/office/powerpoint/2010/main" val="32568016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750"/>
                                        <p:tgtEl>
                                          <p:spTgt spid="169"/>
                                        </p:tgtEl>
                                      </p:cBhvr>
                                    </p:animEffect>
                                    <p:anim calcmode="lin" valueType="num">
                                      <p:cBhvr>
                                        <p:cTn id="8" dur="750" fill="hold"/>
                                        <p:tgtEl>
                                          <p:spTgt spid="169"/>
                                        </p:tgtEl>
                                        <p:attrNameLst>
                                          <p:attrName>ppt_x</p:attrName>
                                        </p:attrNameLst>
                                      </p:cBhvr>
                                      <p:tavLst>
                                        <p:tav tm="0">
                                          <p:val>
                                            <p:strVal val="#ppt_x"/>
                                          </p:val>
                                        </p:tav>
                                        <p:tav tm="100000">
                                          <p:val>
                                            <p:strVal val="#ppt_x"/>
                                          </p:val>
                                        </p:tav>
                                      </p:tavLst>
                                    </p:anim>
                                    <p:anim calcmode="lin" valueType="num">
                                      <p:cBhvr>
                                        <p:cTn id="9" dur="750" fill="hold"/>
                                        <p:tgtEl>
                                          <p:spTgt spid="1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750"/>
                                        <p:tgtEl>
                                          <p:spTgt spid="173"/>
                                        </p:tgtEl>
                                      </p:cBhvr>
                                    </p:animEffect>
                                    <p:anim calcmode="lin" valueType="num">
                                      <p:cBhvr>
                                        <p:cTn id="13" dur="750" fill="hold"/>
                                        <p:tgtEl>
                                          <p:spTgt spid="173"/>
                                        </p:tgtEl>
                                        <p:attrNameLst>
                                          <p:attrName>ppt_x</p:attrName>
                                        </p:attrNameLst>
                                      </p:cBhvr>
                                      <p:tavLst>
                                        <p:tav tm="0">
                                          <p:val>
                                            <p:strVal val="#ppt_x"/>
                                          </p:val>
                                        </p:tav>
                                        <p:tav tm="100000">
                                          <p:val>
                                            <p:strVal val="#ppt_x"/>
                                          </p:val>
                                        </p:tav>
                                      </p:tavLst>
                                    </p:anim>
                                    <p:anim calcmode="lin" valueType="num">
                                      <p:cBhvr>
                                        <p:cTn id="14" dur="750" fill="hold"/>
                                        <p:tgtEl>
                                          <p:spTgt spid="17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70"/>
                                        </p:tgtEl>
                                        <p:attrNameLst>
                                          <p:attrName>style.visibility</p:attrName>
                                        </p:attrNameLst>
                                      </p:cBhvr>
                                      <p:to>
                                        <p:strVal val="visible"/>
                                      </p:to>
                                    </p:set>
                                    <p:animEffect transition="in" filter="fade">
                                      <p:cBhvr>
                                        <p:cTn id="19" dur="750"/>
                                        <p:tgtEl>
                                          <p:spTgt spid="170"/>
                                        </p:tgtEl>
                                      </p:cBhvr>
                                    </p:animEffect>
                                    <p:anim calcmode="lin" valueType="num">
                                      <p:cBhvr>
                                        <p:cTn id="20" dur="750" fill="hold"/>
                                        <p:tgtEl>
                                          <p:spTgt spid="170"/>
                                        </p:tgtEl>
                                        <p:attrNameLst>
                                          <p:attrName>ppt_x</p:attrName>
                                        </p:attrNameLst>
                                      </p:cBhvr>
                                      <p:tavLst>
                                        <p:tav tm="0">
                                          <p:val>
                                            <p:strVal val="#ppt_x"/>
                                          </p:val>
                                        </p:tav>
                                        <p:tav tm="100000">
                                          <p:val>
                                            <p:strVal val="#ppt_x"/>
                                          </p:val>
                                        </p:tav>
                                      </p:tavLst>
                                    </p:anim>
                                    <p:anim calcmode="lin" valueType="num">
                                      <p:cBhvr>
                                        <p:cTn id="21" dur="750" fill="hold"/>
                                        <p:tgtEl>
                                          <p:spTgt spid="17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4"/>
                                        </p:tgtEl>
                                        <p:attrNameLst>
                                          <p:attrName>style.visibility</p:attrName>
                                        </p:attrNameLst>
                                      </p:cBhvr>
                                      <p:to>
                                        <p:strVal val="visible"/>
                                      </p:to>
                                    </p:set>
                                    <p:animEffect transition="in" filter="fade">
                                      <p:cBhvr>
                                        <p:cTn id="24" dur="750"/>
                                        <p:tgtEl>
                                          <p:spTgt spid="174"/>
                                        </p:tgtEl>
                                      </p:cBhvr>
                                    </p:animEffect>
                                    <p:anim calcmode="lin" valueType="num">
                                      <p:cBhvr>
                                        <p:cTn id="25" dur="750" fill="hold"/>
                                        <p:tgtEl>
                                          <p:spTgt spid="174"/>
                                        </p:tgtEl>
                                        <p:attrNameLst>
                                          <p:attrName>ppt_x</p:attrName>
                                        </p:attrNameLst>
                                      </p:cBhvr>
                                      <p:tavLst>
                                        <p:tav tm="0">
                                          <p:val>
                                            <p:strVal val="#ppt_x"/>
                                          </p:val>
                                        </p:tav>
                                        <p:tav tm="100000">
                                          <p:val>
                                            <p:strVal val="#ppt_x"/>
                                          </p:val>
                                        </p:tav>
                                      </p:tavLst>
                                    </p:anim>
                                    <p:anim calcmode="lin" valueType="num">
                                      <p:cBhvr>
                                        <p:cTn id="26" dur="750" fill="hold"/>
                                        <p:tgtEl>
                                          <p:spTgt spid="17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171"/>
                                        </p:tgtEl>
                                        <p:attrNameLst>
                                          <p:attrName>style.visibility</p:attrName>
                                        </p:attrNameLst>
                                      </p:cBhvr>
                                      <p:to>
                                        <p:strVal val="visible"/>
                                      </p:to>
                                    </p:set>
                                    <p:animEffect transition="in" filter="fade">
                                      <p:cBhvr>
                                        <p:cTn id="31" dur="750"/>
                                        <p:tgtEl>
                                          <p:spTgt spid="171"/>
                                        </p:tgtEl>
                                      </p:cBhvr>
                                    </p:animEffect>
                                    <p:anim calcmode="lin" valueType="num">
                                      <p:cBhvr>
                                        <p:cTn id="32" dur="750" fill="hold"/>
                                        <p:tgtEl>
                                          <p:spTgt spid="171"/>
                                        </p:tgtEl>
                                        <p:attrNameLst>
                                          <p:attrName>ppt_x</p:attrName>
                                        </p:attrNameLst>
                                      </p:cBhvr>
                                      <p:tavLst>
                                        <p:tav tm="0">
                                          <p:val>
                                            <p:strVal val="#ppt_x"/>
                                          </p:val>
                                        </p:tav>
                                        <p:tav tm="100000">
                                          <p:val>
                                            <p:strVal val="#ppt_x"/>
                                          </p:val>
                                        </p:tav>
                                      </p:tavLst>
                                    </p:anim>
                                    <p:anim calcmode="lin" valueType="num">
                                      <p:cBhvr>
                                        <p:cTn id="33" dur="750" fill="hold"/>
                                        <p:tgtEl>
                                          <p:spTgt spid="17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5"/>
                                        </p:tgtEl>
                                        <p:attrNameLst>
                                          <p:attrName>style.visibility</p:attrName>
                                        </p:attrNameLst>
                                      </p:cBhvr>
                                      <p:to>
                                        <p:strVal val="visible"/>
                                      </p:to>
                                    </p:set>
                                    <p:animEffect transition="in" filter="fade">
                                      <p:cBhvr>
                                        <p:cTn id="36" dur="750"/>
                                        <p:tgtEl>
                                          <p:spTgt spid="175"/>
                                        </p:tgtEl>
                                      </p:cBhvr>
                                    </p:animEffect>
                                    <p:anim calcmode="lin" valueType="num">
                                      <p:cBhvr>
                                        <p:cTn id="37" dur="750" fill="hold"/>
                                        <p:tgtEl>
                                          <p:spTgt spid="175"/>
                                        </p:tgtEl>
                                        <p:attrNameLst>
                                          <p:attrName>ppt_x</p:attrName>
                                        </p:attrNameLst>
                                      </p:cBhvr>
                                      <p:tavLst>
                                        <p:tav tm="0">
                                          <p:val>
                                            <p:strVal val="#ppt_x"/>
                                          </p:val>
                                        </p:tav>
                                        <p:tav tm="100000">
                                          <p:val>
                                            <p:strVal val="#ppt_x"/>
                                          </p:val>
                                        </p:tav>
                                      </p:tavLst>
                                    </p:anim>
                                    <p:anim calcmode="lin" valueType="num">
                                      <p:cBhvr>
                                        <p:cTn id="38" dur="750" fill="hold"/>
                                        <p:tgtEl>
                                          <p:spTgt spid="17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172"/>
                                        </p:tgtEl>
                                        <p:attrNameLst>
                                          <p:attrName>style.visibility</p:attrName>
                                        </p:attrNameLst>
                                      </p:cBhvr>
                                      <p:to>
                                        <p:strVal val="visible"/>
                                      </p:to>
                                    </p:set>
                                    <p:animEffect transition="in" filter="fade">
                                      <p:cBhvr>
                                        <p:cTn id="43" dur="750"/>
                                        <p:tgtEl>
                                          <p:spTgt spid="172"/>
                                        </p:tgtEl>
                                      </p:cBhvr>
                                    </p:animEffect>
                                    <p:anim calcmode="lin" valueType="num">
                                      <p:cBhvr>
                                        <p:cTn id="44" dur="750" fill="hold"/>
                                        <p:tgtEl>
                                          <p:spTgt spid="172"/>
                                        </p:tgtEl>
                                        <p:attrNameLst>
                                          <p:attrName>ppt_x</p:attrName>
                                        </p:attrNameLst>
                                      </p:cBhvr>
                                      <p:tavLst>
                                        <p:tav tm="0">
                                          <p:val>
                                            <p:strVal val="#ppt_x"/>
                                          </p:val>
                                        </p:tav>
                                        <p:tav tm="100000">
                                          <p:val>
                                            <p:strVal val="#ppt_x"/>
                                          </p:val>
                                        </p:tav>
                                      </p:tavLst>
                                    </p:anim>
                                    <p:anim calcmode="lin" valueType="num">
                                      <p:cBhvr>
                                        <p:cTn id="45" dur="750" fill="hold"/>
                                        <p:tgtEl>
                                          <p:spTgt spid="17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76"/>
                                        </p:tgtEl>
                                        <p:attrNameLst>
                                          <p:attrName>style.visibility</p:attrName>
                                        </p:attrNameLst>
                                      </p:cBhvr>
                                      <p:to>
                                        <p:strVal val="visible"/>
                                      </p:to>
                                    </p:set>
                                    <p:animEffect transition="in" filter="fade">
                                      <p:cBhvr>
                                        <p:cTn id="48" dur="750"/>
                                        <p:tgtEl>
                                          <p:spTgt spid="176"/>
                                        </p:tgtEl>
                                      </p:cBhvr>
                                    </p:animEffect>
                                    <p:anim calcmode="lin" valueType="num">
                                      <p:cBhvr>
                                        <p:cTn id="49" dur="750" fill="hold"/>
                                        <p:tgtEl>
                                          <p:spTgt spid="176"/>
                                        </p:tgtEl>
                                        <p:attrNameLst>
                                          <p:attrName>ppt_x</p:attrName>
                                        </p:attrNameLst>
                                      </p:cBhvr>
                                      <p:tavLst>
                                        <p:tav tm="0">
                                          <p:val>
                                            <p:strVal val="#ppt_x"/>
                                          </p:val>
                                        </p:tav>
                                        <p:tav tm="100000">
                                          <p:val>
                                            <p:strVal val="#ppt_x"/>
                                          </p:val>
                                        </p:tav>
                                      </p:tavLst>
                                    </p:anim>
                                    <p:anim calcmode="lin" valueType="num">
                                      <p:cBhvr>
                                        <p:cTn id="50" dur="750" fill="hold"/>
                                        <p:tgtEl>
                                          <p:spTgt spid="17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29"/>
                                        </p:tgtEl>
                                        <p:attrNameLst>
                                          <p:attrName>style.visibility</p:attrName>
                                        </p:attrNameLst>
                                      </p:cBhvr>
                                      <p:to>
                                        <p:strVal val="visible"/>
                                      </p:to>
                                    </p:set>
                                    <p:animEffect transition="in" filter="wipe(left)">
                                      <p:cBhvr>
                                        <p:cTn id="55" dur="500"/>
                                        <p:tgtEl>
                                          <p:spTgt spid="129"/>
                                        </p:tgtEl>
                                      </p:cBhvr>
                                    </p:animEffect>
                                  </p:childTnLst>
                                </p:cTn>
                              </p:par>
                              <p:par>
                                <p:cTn id="56" presetID="22" presetClass="entr" presetSubtype="8" fill="hold" nodeType="withEffect">
                                  <p:stCondLst>
                                    <p:cond delay="0"/>
                                  </p:stCondLst>
                                  <p:childTnLst>
                                    <p:set>
                                      <p:cBhvr>
                                        <p:cTn id="57" dur="1" fill="hold">
                                          <p:stCondLst>
                                            <p:cond delay="0"/>
                                          </p:stCondLst>
                                        </p:cTn>
                                        <p:tgtEl>
                                          <p:spTgt spid="168"/>
                                        </p:tgtEl>
                                        <p:attrNameLst>
                                          <p:attrName>style.visibility</p:attrName>
                                        </p:attrNameLst>
                                      </p:cBhvr>
                                      <p:to>
                                        <p:strVal val="visible"/>
                                      </p:to>
                                    </p:set>
                                    <p:animEffect transition="in" filter="wipe(left)">
                                      <p:cBhvr>
                                        <p:cTn id="58"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yellow sign with white text&#10;&#10;Description automatically generated">
            <a:extLst>
              <a:ext uri="{FF2B5EF4-FFF2-40B4-BE49-F238E27FC236}">
                <a16:creationId xmlns:a16="http://schemas.microsoft.com/office/drawing/2014/main" id="{86AA52D7-A0B4-0D11-EB95-8E2639BB8D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8053" y="36698"/>
            <a:ext cx="8507916" cy="5671944"/>
          </a:xfrm>
          <a:prstGeom prst="rect">
            <a:avLst/>
          </a:prstGeom>
        </p:spPr>
      </p:pic>
      <p:grpSp>
        <p:nvGrpSpPr>
          <p:cNvPr id="6" name="Group 5">
            <a:extLst>
              <a:ext uri="{FF2B5EF4-FFF2-40B4-BE49-F238E27FC236}">
                <a16:creationId xmlns:a16="http://schemas.microsoft.com/office/drawing/2014/main" id="{563C836D-6B38-EB13-F7B2-BFBB7B183772}"/>
              </a:ext>
            </a:extLst>
          </p:cNvPr>
          <p:cNvGrpSpPr/>
          <p:nvPr/>
        </p:nvGrpSpPr>
        <p:grpSpPr>
          <a:xfrm>
            <a:off x="3242501" y="5287184"/>
            <a:ext cx="6176119" cy="421458"/>
            <a:chOff x="5439573" y="4226948"/>
            <a:chExt cx="6176119" cy="421458"/>
          </a:xfrm>
        </p:grpSpPr>
        <p:sp>
          <p:nvSpPr>
            <p:cNvPr id="7" name="TextBox 6">
              <a:extLst>
                <a:ext uri="{FF2B5EF4-FFF2-40B4-BE49-F238E27FC236}">
                  <a16:creationId xmlns:a16="http://schemas.microsoft.com/office/drawing/2014/main" id="{74759FD7-E70C-407C-CAE3-C9E50169C2B0}"/>
                </a:ext>
              </a:extLst>
            </p:cNvPr>
            <p:cNvSpPr txBox="1"/>
            <p:nvPr/>
          </p:nvSpPr>
          <p:spPr>
            <a:xfrm>
              <a:off x="5861031" y="4312762"/>
              <a:ext cx="5754661" cy="307777"/>
            </a:xfrm>
            <a:prstGeom prst="rect">
              <a:avLst/>
            </a:prstGeom>
            <a:noFill/>
          </p:spPr>
          <p:txBody>
            <a:bodyPr wrap="square" rtlCol="0">
              <a:spAutoFit/>
            </a:bodyPr>
            <a:lstStyle/>
            <a:p>
              <a:r>
                <a:rPr lang="en-US" sz="1400" b="1" dirty="0">
                  <a:solidFill>
                    <a:schemeClr val="accent5">
                      <a:lumMod val="50000"/>
                    </a:schemeClr>
                  </a:solidFill>
                  <a:latin typeface="Roboto" pitchFamily="2" charset="0"/>
                  <a:ea typeface="Roboto" pitchFamily="2" charset="0"/>
                  <a:cs typeface="Roboto" pitchFamily="2" charset="0"/>
                </a:rPr>
                <a:t>MOBILE-ID TECHNOLOGIES &amp; SERVICES JOINT STOCK COMPANY</a:t>
              </a:r>
            </a:p>
          </p:txBody>
        </p:sp>
        <p:pic>
          <p:nvPicPr>
            <p:cNvPr id="9" name="Graphic 8" descr="Employee badge outline">
              <a:extLst>
                <a:ext uri="{FF2B5EF4-FFF2-40B4-BE49-F238E27FC236}">
                  <a16:creationId xmlns:a16="http://schemas.microsoft.com/office/drawing/2014/main" id="{C1674A9F-C492-FFC0-3C9B-F92BCA81C12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9573" y="4226948"/>
              <a:ext cx="421458" cy="421458"/>
            </a:xfrm>
            <a:prstGeom prst="rect">
              <a:avLst/>
            </a:prstGeom>
          </p:spPr>
        </p:pic>
      </p:grpSp>
      <p:grpSp>
        <p:nvGrpSpPr>
          <p:cNvPr id="11" name="Group 10">
            <a:extLst>
              <a:ext uri="{FF2B5EF4-FFF2-40B4-BE49-F238E27FC236}">
                <a16:creationId xmlns:a16="http://schemas.microsoft.com/office/drawing/2014/main" id="{BC40981D-D866-3668-AD13-1952366A1F7C}"/>
              </a:ext>
            </a:extLst>
          </p:cNvPr>
          <p:cNvGrpSpPr/>
          <p:nvPr/>
        </p:nvGrpSpPr>
        <p:grpSpPr>
          <a:xfrm>
            <a:off x="3594190" y="6273423"/>
            <a:ext cx="1839713" cy="387221"/>
            <a:chOff x="3596931" y="6125409"/>
            <a:chExt cx="1839713" cy="387221"/>
          </a:xfrm>
        </p:grpSpPr>
        <p:pic>
          <p:nvPicPr>
            <p:cNvPr id="13" name="Graphic 12" descr="Telephone outline">
              <a:extLst>
                <a:ext uri="{FF2B5EF4-FFF2-40B4-BE49-F238E27FC236}">
                  <a16:creationId xmlns:a16="http://schemas.microsoft.com/office/drawing/2014/main" id="{82026847-41F1-691C-9E91-3ADA66206FD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96931" y="6125409"/>
              <a:ext cx="387221" cy="387221"/>
            </a:xfrm>
            <a:prstGeom prst="rect">
              <a:avLst/>
            </a:prstGeom>
          </p:spPr>
        </p:pic>
        <p:sp>
          <p:nvSpPr>
            <p:cNvPr id="15" name="TextBox 14">
              <a:extLst>
                <a:ext uri="{FF2B5EF4-FFF2-40B4-BE49-F238E27FC236}">
                  <a16:creationId xmlns:a16="http://schemas.microsoft.com/office/drawing/2014/main" id="{2F60A44A-1905-89F2-00D2-335CDB4238ED}"/>
                </a:ext>
              </a:extLst>
            </p:cNvPr>
            <p:cNvSpPr txBox="1"/>
            <p:nvPr/>
          </p:nvSpPr>
          <p:spPr>
            <a:xfrm>
              <a:off x="4018389" y="6179704"/>
              <a:ext cx="1418255" cy="307777"/>
            </a:xfrm>
            <a:prstGeom prst="rect">
              <a:avLst/>
            </a:prstGeom>
            <a:noFill/>
          </p:spPr>
          <p:txBody>
            <a:bodyPr wrap="square" rtlCol="0">
              <a:spAutoFit/>
            </a:bodyPr>
            <a:lstStyle/>
            <a:p>
              <a:r>
                <a:rPr lang="en-US" sz="1400" dirty="0">
                  <a:solidFill>
                    <a:schemeClr val="accent5">
                      <a:lumMod val="50000"/>
                    </a:schemeClr>
                  </a:solidFill>
                  <a:latin typeface="Roboto" pitchFamily="2" charset="0"/>
                  <a:ea typeface="Roboto" pitchFamily="2" charset="0"/>
                  <a:cs typeface="Roboto" pitchFamily="2" charset="0"/>
                </a:rPr>
                <a:t>028 3622 2982</a:t>
              </a:r>
            </a:p>
          </p:txBody>
        </p:sp>
      </p:grpSp>
      <p:grpSp>
        <p:nvGrpSpPr>
          <p:cNvPr id="17" name="Group 16">
            <a:extLst>
              <a:ext uri="{FF2B5EF4-FFF2-40B4-BE49-F238E27FC236}">
                <a16:creationId xmlns:a16="http://schemas.microsoft.com/office/drawing/2014/main" id="{4D56BD73-B0CB-88A6-46AB-E1A1AD72E606}"/>
              </a:ext>
            </a:extLst>
          </p:cNvPr>
          <p:cNvGrpSpPr/>
          <p:nvPr/>
        </p:nvGrpSpPr>
        <p:grpSpPr>
          <a:xfrm>
            <a:off x="6099293" y="6272937"/>
            <a:ext cx="2620556" cy="387221"/>
            <a:chOff x="6304369" y="6302172"/>
            <a:chExt cx="2620556" cy="387221"/>
          </a:xfrm>
        </p:grpSpPr>
        <p:pic>
          <p:nvPicPr>
            <p:cNvPr id="18" name="Graphic 17" descr="Internet outline">
              <a:extLst>
                <a:ext uri="{FF2B5EF4-FFF2-40B4-BE49-F238E27FC236}">
                  <a16:creationId xmlns:a16="http://schemas.microsoft.com/office/drawing/2014/main" id="{889CA94F-122F-4C36-A43F-3D00F916E9B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04369" y="6302172"/>
              <a:ext cx="387221" cy="387221"/>
            </a:xfrm>
            <a:prstGeom prst="rect">
              <a:avLst/>
            </a:prstGeom>
          </p:spPr>
        </p:pic>
        <p:sp>
          <p:nvSpPr>
            <p:cNvPr id="20" name="TextBox 19">
              <a:extLst>
                <a:ext uri="{FF2B5EF4-FFF2-40B4-BE49-F238E27FC236}">
                  <a16:creationId xmlns:a16="http://schemas.microsoft.com/office/drawing/2014/main" id="{EDB38115-D743-69B5-59F8-ABFD759DBA03}"/>
                </a:ext>
              </a:extLst>
            </p:cNvPr>
            <p:cNvSpPr txBox="1"/>
            <p:nvPr/>
          </p:nvSpPr>
          <p:spPr>
            <a:xfrm>
              <a:off x="6789563" y="6342810"/>
              <a:ext cx="2135362" cy="321435"/>
            </a:xfrm>
            <a:prstGeom prst="rect">
              <a:avLst/>
            </a:prstGeom>
            <a:noFill/>
          </p:spPr>
          <p:txBody>
            <a:bodyPr wrap="square" rtlCol="0">
              <a:spAutoFit/>
            </a:bodyPr>
            <a:lstStyle/>
            <a:p>
              <a:pPr lvl="0">
                <a:lnSpc>
                  <a:spcPct val="114000"/>
                </a:lnSpc>
                <a:defRPr/>
              </a:pPr>
              <a:r>
                <a:rPr lang="id-ID" sz="1400" dirty="0">
                  <a:solidFill>
                    <a:schemeClr val="accent5">
                      <a:lumMod val="50000"/>
                    </a:schemeClr>
                  </a:solidFill>
                  <a:latin typeface="Roboto" pitchFamily="2" charset="0"/>
                  <a:ea typeface="Roboto" pitchFamily="2" charset="0"/>
                  <a:cs typeface="Roboto" pitchFamily="2" charset="0"/>
                </a:rPr>
                <a:t>info@mobile-id.vn</a:t>
              </a:r>
            </a:p>
          </p:txBody>
        </p:sp>
      </p:grpSp>
      <p:grpSp>
        <p:nvGrpSpPr>
          <p:cNvPr id="26" name="Group 25">
            <a:extLst>
              <a:ext uri="{FF2B5EF4-FFF2-40B4-BE49-F238E27FC236}">
                <a16:creationId xmlns:a16="http://schemas.microsoft.com/office/drawing/2014/main" id="{3D0CAB42-BC8A-0F1D-B222-ECE12CB92ACC}"/>
              </a:ext>
            </a:extLst>
          </p:cNvPr>
          <p:cNvGrpSpPr/>
          <p:nvPr/>
        </p:nvGrpSpPr>
        <p:grpSpPr>
          <a:xfrm>
            <a:off x="2004106" y="5845669"/>
            <a:ext cx="8910135" cy="387221"/>
            <a:chOff x="6177516" y="3059376"/>
            <a:chExt cx="8910135" cy="387221"/>
          </a:xfrm>
        </p:grpSpPr>
        <p:sp>
          <p:nvSpPr>
            <p:cNvPr id="22" name="TextBox 21">
              <a:extLst>
                <a:ext uri="{FF2B5EF4-FFF2-40B4-BE49-F238E27FC236}">
                  <a16:creationId xmlns:a16="http://schemas.microsoft.com/office/drawing/2014/main" id="{71095F89-CC9C-EB39-EED9-FAD606AAA947}"/>
                </a:ext>
              </a:extLst>
            </p:cNvPr>
            <p:cNvSpPr txBox="1"/>
            <p:nvPr/>
          </p:nvSpPr>
          <p:spPr>
            <a:xfrm>
              <a:off x="6579735" y="3099099"/>
              <a:ext cx="8507916" cy="307777"/>
            </a:xfrm>
            <a:prstGeom prst="rect">
              <a:avLst/>
            </a:prstGeom>
            <a:noFill/>
          </p:spPr>
          <p:txBody>
            <a:bodyPr wrap="square" rtlCol="0">
              <a:spAutoFit/>
            </a:bodyPr>
            <a:lstStyle/>
            <a:p>
              <a:r>
                <a:rPr lang="en-US" sz="1400" dirty="0">
                  <a:solidFill>
                    <a:schemeClr val="accent5">
                      <a:lumMod val="50000"/>
                    </a:schemeClr>
                  </a:solidFill>
                  <a:latin typeface="Roboto" panose="02000000000000000000" pitchFamily="2" charset="0"/>
                  <a:ea typeface="Roboto" panose="02000000000000000000" pitchFamily="2" charset="0"/>
                  <a:cs typeface="Roboto" panose="02000000000000000000" pitchFamily="2" charset="0"/>
                </a:rPr>
                <a:t>Level 9, Thuy Loi 4 Building, 286-288 Nguyen Xi Street, Binh Loi Trung Ward, </a:t>
              </a:r>
              <a:r>
                <a:rPr lang="en-US" sz="1400" dirty="0" err="1">
                  <a:solidFill>
                    <a:schemeClr val="accent5">
                      <a:lumMod val="50000"/>
                    </a:schemeClr>
                  </a:solidFill>
                  <a:latin typeface="Roboto" panose="02000000000000000000" pitchFamily="2" charset="0"/>
                  <a:ea typeface="Roboto" panose="02000000000000000000" pitchFamily="2" charset="0"/>
                  <a:cs typeface="Roboto" panose="02000000000000000000" pitchFamily="2" charset="0"/>
                </a:rPr>
                <a:t>HCM</a:t>
              </a:r>
              <a:r>
                <a:rPr lang="en-US" sz="1400" dirty="0">
                  <a:solidFill>
                    <a:schemeClr val="accent5">
                      <a:lumMod val="50000"/>
                    </a:schemeClr>
                  </a:solidFill>
                  <a:latin typeface="Roboto" panose="02000000000000000000" pitchFamily="2" charset="0"/>
                  <a:ea typeface="Roboto" panose="02000000000000000000" pitchFamily="2" charset="0"/>
                  <a:cs typeface="Roboto" panose="02000000000000000000" pitchFamily="2" charset="0"/>
                </a:rPr>
                <a:t> City</a:t>
              </a:r>
            </a:p>
          </p:txBody>
        </p:sp>
        <p:pic>
          <p:nvPicPr>
            <p:cNvPr id="24" name="Graphic 23" descr="Building outline">
              <a:extLst>
                <a:ext uri="{FF2B5EF4-FFF2-40B4-BE49-F238E27FC236}">
                  <a16:creationId xmlns:a16="http://schemas.microsoft.com/office/drawing/2014/main" id="{24ED86BD-0BE0-F2CF-093E-6A7DDA77053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77516" y="3059376"/>
              <a:ext cx="387221" cy="387221"/>
            </a:xfrm>
            <a:prstGeom prst="rect">
              <a:avLst/>
            </a:prstGeom>
          </p:spPr>
        </p:pic>
      </p:grpSp>
    </p:spTree>
    <p:extLst>
      <p:ext uri="{BB962C8B-B14F-4D97-AF65-F5344CB8AC3E}">
        <p14:creationId xmlns:p14="http://schemas.microsoft.com/office/powerpoint/2010/main" val="289836181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34B6EAA-BDA1-6E61-7899-3BD7F94039D5}"/>
              </a:ext>
            </a:extLst>
          </p:cNvPr>
          <p:cNvSpPr/>
          <p:nvPr/>
        </p:nvSpPr>
        <p:spPr>
          <a:xfrm>
            <a:off x="348792" y="867265"/>
            <a:ext cx="7154944" cy="5637229"/>
          </a:xfrm>
          <a:prstGeom prst="roundRect">
            <a:avLst>
              <a:gd name="adj" fmla="val 9146"/>
            </a:avLst>
          </a:prstGeom>
          <a:solidFill>
            <a:schemeClr val="accent5">
              <a:lumMod val="20000"/>
              <a:lumOff val="80000"/>
              <a:alpha val="88000"/>
            </a:schemeClr>
          </a:solidFill>
          <a:ln>
            <a:solidFill>
              <a:schemeClr val="accent5">
                <a:lumMod val="5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2" name="Group 21">
            <a:extLst>
              <a:ext uri="{FF2B5EF4-FFF2-40B4-BE49-F238E27FC236}">
                <a16:creationId xmlns:a16="http://schemas.microsoft.com/office/drawing/2014/main" id="{0C461029-A18D-2861-5F14-2DC779B24800}"/>
              </a:ext>
            </a:extLst>
          </p:cNvPr>
          <p:cNvGrpSpPr/>
          <p:nvPr/>
        </p:nvGrpSpPr>
        <p:grpSpPr>
          <a:xfrm>
            <a:off x="565892" y="1757961"/>
            <a:ext cx="6529644" cy="638175"/>
            <a:chOff x="285749" y="2457293"/>
            <a:chExt cx="6529644" cy="638175"/>
          </a:xfrm>
        </p:grpSpPr>
        <p:grpSp>
          <p:nvGrpSpPr>
            <p:cNvPr id="15" name="Group 14">
              <a:extLst>
                <a:ext uri="{FF2B5EF4-FFF2-40B4-BE49-F238E27FC236}">
                  <a16:creationId xmlns:a16="http://schemas.microsoft.com/office/drawing/2014/main" id="{C1F1205B-E04A-BF3D-D77D-5256EF053909}"/>
                </a:ext>
              </a:extLst>
            </p:cNvPr>
            <p:cNvGrpSpPr/>
            <p:nvPr/>
          </p:nvGrpSpPr>
          <p:grpSpPr>
            <a:xfrm>
              <a:off x="285749" y="2457293"/>
              <a:ext cx="638175" cy="638175"/>
              <a:chOff x="197815" y="1323975"/>
              <a:chExt cx="638175" cy="638175"/>
            </a:xfrm>
          </p:grpSpPr>
          <p:sp>
            <p:nvSpPr>
              <p:cNvPr id="14" name="Oval 13">
                <a:extLst>
                  <a:ext uri="{FF2B5EF4-FFF2-40B4-BE49-F238E27FC236}">
                    <a16:creationId xmlns:a16="http://schemas.microsoft.com/office/drawing/2014/main" id="{29D40194-FCFA-BE35-4084-C15D3CDE4193}"/>
                  </a:ext>
                </a:extLst>
              </p:cNvPr>
              <p:cNvSpPr/>
              <p:nvPr/>
            </p:nvSpPr>
            <p:spPr>
              <a:xfrm>
                <a:off x="314324" y="1440484"/>
                <a:ext cx="304800" cy="3048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Graphic 12" descr="Comment Fire with solid fill">
                <a:extLst>
                  <a:ext uri="{FF2B5EF4-FFF2-40B4-BE49-F238E27FC236}">
                    <a16:creationId xmlns:a16="http://schemas.microsoft.com/office/drawing/2014/main" id="{F0E8E6CD-F0F5-84D1-9980-F424D7A3932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97815" y="1323975"/>
                <a:ext cx="638175" cy="638175"/>
              </a:xfrm>
              <a:prstGeom prst="rect">
                <a:avLst/>
              </a:prstGeom>
            </p:spPr>
          </p:pic>
        </p:grpSp>
        <p:sp>
          <p:nvSpPr>
            <p:cNvPr id="17" name="TextBox 16">
              <a:extLst>
                <a:ext uri="{FF2B5EF4-FFF2-40B4-BE49-F238E27FC236}">
                  <a16:creationId xmlns:a16="http://schemas.microsoft.com/office/drawing/2014/main" id="{107CFFC0-A5AA-A47E-6832-B7938C3C666E}"/>
                </a:ext>
              </a:extLst>
            </p:cNvPr>
            <p:cNvSpPr txBox="1"/>
            <p:nvPr/>
          </p:nvSpPr>
          <p:spPr>
            <a:xfrm>
              <a:off x="923924" y="2514770"/>
              <a:ext cx="5891469" cy="523220"/>
            </a:xfrm>
            <a:prstGeom prst="rect">
              <a:avLst/>
            </a:prstGeom>
            <a:noFill/>
          </p:spPr>
          <p:txBody>
            <a:bodyPr wrap="square" rtlCol="0">
              <a:spAutoFit/>
            </a:bodyPr>
            <a:lstStyle/>
            <a:p>
              <a:r>
                <a:rPr lang="vi-VN" sz="1400" dirty="0">
                  <a:solidFill>
                    <a:schemeClr val="accent5">
                      <a:lumMod val="50000"/>
                    </a:schemeClr>
                  </a:solidFill>
                  <a:latin typeface="Roboto" pitchFamily="2" charset="0"/>
                  <a:ea typeface="Roboto" pitchFamily="2" charset="0"/>
                </a:rPr>
                <a:t>Người dùng phải nhập lại thông tin nhiều lần, dễ sai lệch và làm giảm tỷ lệ hoàn tất hồ sơ</a:t>
              </a:r>
              <a:endParaRPr lang="en-US" sz="1400" dirty="0">
                <a:solidFill>
                  <a:schemeClr val="accent5">
                    <a:lumMod val="50000"/>
                  </a:schemeClr>
                </a:solidFill>
                <a:latin typeface="Roboto" pitchFamily="2" charset="0"/>
                <a:ea typeface="Roboto" pitchFamily="2" charset="0"/>
              </a:endParaRPr>
            </a:p>
          </p:txBody>
        </p:sp>
      </p:grpSp>
      <p:sp>
        <p:nvSpPr>
          <p:cNvPr id="21" name="TextBox 20">
            <a:extLst>
              <a:ext uri="{FF2B5EF4-FFF2-40B4-BE49-F238E27FC236}">
                <a16:creationId xmlns:a16="http://schemas.microsoft.com/office/drawing/2014/main" id="{FE8DEE12-02DB-88B5-A5BA-C01754EA23A5}"/>
              </a:ext>
            </a:extLst>
          </p:cNvPr>
          <p:cNvSpPr txBox="1"/>
          <p:nvPr/>
        </p:nvSpPr>
        <p:spPr>
          <a:xfrm>
            <a:off x="565892" y="1265101"/>
            <a:ext cx="5891469" cy="307777"/>
          </a:xfrm>
          <a:prstGeom prst="rect">
            <a:avLst/>
          </a:prstGeom>
          <a:noFill/>
        </p:spPr>
        <p:txBody>
          <a:bodyPr wrap="square" rtlCol="0">
            <a:spAutoFit/>
          </a:bodyPr>
          <a:lstStyle/>
          <a:p>
            <a:r>
              <a:rPr lang="en-US" sz="1400" dirty="0">
                <a:solidFill>
                  <a:schemeClr val="accent5">
                    <a:lumMod val="50000"/>
                  </a:schemeClr>
                </a:solidFill>
                <a:latin typeface="Roboto" pitchFamily="2" charset="0"/>
                <a:ea typeface="Roboto" pitchFamily="2" charset="0"/>
              </a:rPr>
              <a:t>Các vấn đề mà tổ chức đang gặp phải:</a:t>
            </a:r>
          </a:p>
        </p:txBody>
      </p:sp>
      <p:grpSp>
        <p:nvGrpSpPr>
          <p:cNvPr id="23" name="Group 22">
            <a:extLst>
              <a:ext uri="{FF2B5EF4-FFF2-40B4-BE49-F238E27FC236}">
                <a16:creationId xmlns:a16="http://schemas.microsoft.com/office/drawing/2014/main" id="{8EF722E2-2061-7F21-6683-5AC41CAD90A9}"/>
              </a:ext>
            </a:extLst>
          </p:cNvPr>
          <p:cNvGrpSpPr/>
          <p:nvPr/>
        </p:nvGrpSpPr>
        <p:grpSpPr>
          <a:xfrm>
            <a:off x="565892" y="2460121"/>
            <a:ext cx="6529644" cy="638175"/>
            <a:chOff x="285749" y="2457293"/>
            <a:chExt cx="6529644" cy="638175"/>
          </a:xfrm>
        </p:grpSpPr>
        <p:grpSp>
          <p:nvGrpSpPr>
            <p:cNvPr id="24" name="Group 23">
              <a:extLst>
                <a:ext uri="{FF2B5EF4-FFF2-40B4-BE49-F238E27FC236}">
                  <a16:creationId xmlns:a16="http://schemas.microsoft.com/office/drawing/2014/main" id="{6A1A64F5-B35C-EAF1-8560-E305E6346A09}"/>
                </a:ext>
              </a:extLst>
            </p:cNvPr>
            <p:cNvGrpSpPr/>
            <p:nvPr/>
          </p:nvGrpSpPr>
          <p:grpSpPr>
            <a:xfrm>
              <a:off x="285749" y="2457293"/>
              <a:ext cx="638175" cy="638175"/>
              <a:chOff x="197815" y="1323975"/>
              <a:chExt cx="638175" cy="638175"/>
            </a:xfrm>
          </p:grpSpPr>
          <p:sp>
            <p:nvSpPr>
              <p:cNvPr id="26" name="Oval 25">
                <a:extLst>
                  <a:ext uri="{FF2B5EF4-FFF2-40B4-BE49-F238E27FC236}">
                    <a16:creationId xmlns:a16="http://schemas.microsoft.com/office/drawing/2014/main" id="{D353A39C-86ED-6A49-5750-73F67588D2EC}"/>
                  </a:ext>
                </a:extLst>
              </p:cNvPr>
              <p:cNvSpPr/>
              <p:nvPr/>
            </p:nvSpPr>
            <p:spPr>
              <a:xfrm>
                <a:off x="314324" y="1440484"/>
                <a:ext cx="304800" cy="3048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7" name="Graphic 26" descr="Comment Fire with solid fill">
                <a:extLst>
                  <a:ext uri="{FF2B5EF4-FFF2-40B4-BE49-F238E27FC236}">
                    <a16:creationId xmlns:a16="http://schemas.microsoft.com/office/drawing/2014/main" id="{E346C84E-EA7B-55A2-64C1-ED96734F86E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97815" y="1323975"/>
                <a:ext cx="638175" cy="638175"/>
              </a:xfrm>
              <a:prstGeom prst="rect">
                <a:avLst/>
              </a:prstGeom>
            </p:spPr>
          </p:pic>
        </p:grpSp>
        <p:sp>
          <p:nvSpPr>
            <p:cNvPr id="25" name="TextBox 24">
              <a:extLst>
                <a:ext uri="{FF2B5EF4-FFF2-40B4-BE49-F238E27FC236}">
                  <a16:creationId xmlns:a16="http://schemas.microsoft.com/office/drawing/2014/main" id="{1F525FDC-5097-2DCA-04E8-816BBCD35065}"/>
                </a:ext>
              </a:extLst>
            </p:cNvPr>
            <p:cNvSpPr txBox="1"/>
            <p:nvPr/>
          </p:nvSpPr>
          <p:spPr>
            <a:xfrm>
              <a:off x="923924" y="2514770"/>
              <a:ext cx="5891469" cy="523220"/>
            </a:xfrm>
            <a:prstGeom prst="rect">
              <a:avLst/>
            </a:prstGeom>
            <a:noFill/>
          </p:spPr>
          <p:txBody>
            <a:bodyPr wrap="square" rtlCol="0">
              <a:spAutoFit/>
            </a:bodyPr>
            <a:lstStyle/>
            <a:p>
              <a:r>
                <a:rPr lang="vi-VN" sz="1400" dirty="0">
                  <a:solidFill>
                    <a:schemeClr val="accent5">
                      <a:lumMod val="50000"/>
                    </a:schemeClr>
                  </a:solidFill>
                  <a:latin typeface="Roboto" pitchFamily="2" charset="0"/>
                  <a:ea typeface="Roboto" pitchFamily="2" charset="0"/>
                </a:rPr>
                <a:t>Quy trình xác minh danh tính, thu thập consent và ký số được triển khai trên nhiều hệ thống rời rạc.</a:t>
              </a:r>
              <a:endParaRPr lang="en-US" sz="1400" dirty="0">
                <a:solidFill>
                  <a:schemeClr val="accent5">
                    <a:lumMod val="50000"/>
                  </a:schemeClr>
                </a:solidFill>
                <a:latin typeface="Roboto" pitchFamily="2" charset="0"/>
                <a:ea typeface="Roboto" pitchFamily="2" charset="0"/>
              </a:endParaRPr>
            </a:p>
          </p:txBody>
        </p:sp>
      </p:grpSp>
      <p:grpSp>
        <p:nvGrpSpPr>
          <p:cNvPr id="28" name="Group 27">
            <a:extLst>
              <a:ext uri="{FF2B5EF4-FFF2-40B4-BE49-F238E27FC236}">
                <a16:creationId xmlns:a16="http://schemas.microsoft.com/office/drawing/2014/main" id="{3200471D-2EE1-7AFB-4C2C-FBB3192E26C9}"/>
              </a:ext>
            </a:extLst>
          </p:cNvPr>
          <p:cNvGrpSpPr/>
          <p:nvPr/>
        </p:nvGrpSpPr>
        <p:grpSpPr>
          <a:xfrm>
            <a:off x="565892" y="3162281"/>
            <a:ext cx="6529644" cy="638175"/>
            <a:chOff x="285749" y="2457293"/>
            <a:chExt cx="6529644" cy="638175"/>
          </a:xfrm>
        </p:grpSpPr>
        <p:grpSp>
          <p:nvGrpSpPr>
            <p:cNvPr id="29" name="Group 28">
              <a:extLst>
                <a:ext uri="{FF2B5EF4-FFF2-40B4-BE49-F238E27FC236}">
                  <a16:creationId xmlns:a16="http://schemas.microsoft.com/office/drawing/2014/main" id="{23D89C90-2F01-3975-0C05-79230D3776F3}"/>
                </a:ext>
              </a:extLst>
            </p:cNvPr>
            <p:cNvGrpSpPr/>
            <p:nvPr/>
          </p:nvGrpSpPr>
          <p:grpSpPr>
            <a:xfrm>
              <a:off x="285749" y="2457293"/>
              <a:ext cx="638175" cy="638175"/>
              <a:chOff x="197815" y="1323975"/>
              <a:chExt cx="638175" cy="638175"/>
            </a:xfrm>
          </p:grpSpPr>
          <p:sp>
            <p:nvSpPr>
              <p:cNvPr id="31" name="Oval 30">
                <a:extLst>
                  <a:ext uri="{FF2B5EF4-FFF2-40B4-BE49-F238E27FC236}">
                    <a16:creationId xmlns:a16="http://schemas.microsoft.com/office/drawing/2014/main" id="{4F70273C-5EB5-2DF0-7DD1-8BD3AD95CDFC}"/>
                  </a:ext>
                </a:extLst>
              </p:cNvPr>
              <p:cNvSpPr/>
              <p:nvPr/>
            </p:nvSpPr>
            <p:spPr>
              <a:xfrm>
                <a:off x="314324" y="1440484"/>
                <a:ext cx="304800" cy="3048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2" name="Graphic 31" descr="Comment Fire with solid fill">
                <a:extLst>
                  <a:ext uri="{FF2B5EF4-FFF2-40B4-BE49-F238E27FC236}">
                    <a16:creationId xmlns:a16="http://schemas.microsoft.com/office/drawing/2014/main" id="{84D67CDC-F483-37FB-1DA3-478EFBF776E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97815" y="1323975"/>
                <a:ext cx="638175" cy="638175"/>
              </a:xfrm>
              <a:prstGeom prst="rect">
                <a:avLst/>
              </a:prstGeom>
            </p:spPr>
          </p:pic>
        </p:grpSp>
        <p:sp>
          <p:nvSpPr>
            <p:cNvPr id="30" name="TextBox 29">
              <a:extLst>
                <a:ext uri="{FF2B5EF4-FFF2-40B4-BE49-F238E27FC236}">
                  <a16:creationId xmlns:a16="http://schemas.microsoft.com/office/drawing/2014/main" id="{F4EC7AD0-B814-219F-A714-72720AF00F56}"/>
                </a:ext>
              </a:extLst>
            </p:cNvPr>
            <p:cNvSpPr txBox="1"/>
            <p:nvPr/>
          </p:nvSpPr>
          <p:spPr>
            <a:xfrm>
              <a:off x="923924" y="2514770"/>
              <a:ext cx="5891469" cy="523220"/>
            </a:xfrm>
            <a:prstGeom prst="rect">
              <a:avLst/>
            </a:prstGeom>
            <a:noFill/>
          </p:spPr>
          <p:txBody>
            <a:bodyPr wrap="square" rtlCol="0">
              <a:spAutoFit/>
            </a:bodyPr>
            <a:lstStyle/>
            <a:p>
              <a:r>
                <a:rPr lang="vi-VN" sz="1400" dirty="0">
                  <a:solidFill>
                    <a:schemeClr val="accent5">
                      <a:lumMod val="50000"/>
                    </a:schemeClr>
                  </a:solidFill>
                  <a:latin typeface="Roboto" pitchFamily="2" charset="0"/>
                  <a:ea typeface="Roboto" pitchFamily="2" charset="0"/>
                </a:rPr>
                <a:t>Mỗi phương thức ký hoặc CA Provider yêu cầu một kết nối và hành trình người dùng khác nhau.</a:t>
              </a:r>
              <a:endParaRPr lang="en-US" sz="1400" dirty="0">
                <a:solidFill>
                  <a:schemeClr val="accent5">
                    <a:lumMod val="50000"/>
                  </a:schemeClr>
                </a:solidFill>
                <a:latin typeface="Roboto" pitchFamily="2" charset="0"/>
                <a:ea typeface="Roboto" pitchFamily="2" charset="0"/>
              </a:endParaRPr>
            </a:p>
          </p:txBody>
        </p:sp>
      </p:grpSp>
      <p:grpSp>
        <p:nvGrpSpPr>
          <p:cNvPr id="33" name="Group 32">
            <a:extLst>
              <a:ext uri="{FF2B5EF4-FFF2-40B4-BE49-F238E27FC236}">
                <a16:creationId xmlns:a16="http://schemas.microsoft.com/office/drawing/2014/main" id="{8D0F424F-BFB9-346E-1BF2-33889AA5A77D}"/>
              </a:ext>
            </a:extLst>
          </p:cNvPr>
          <p:cNvGrpSpPr/>
          <p:nvPr/>
        </p:nvGrpSpPr>
        <p:grpSpPr>
          <a:xfrm>
            <a:off x="565892" y="3864441"/>
            <a:ext cx="6529644" cy="638175"/>
            <a:chOff x="285749" y="2457293"/>
            <a:chExt cx="6529644" cy="638175"/>
          </a:xfrm>
        </p:grpSpPr>
        <p:grpSp>
          <p:nvGrpSpPr>
            <p:cNvPr id="34" name="Group 33">
              <a:extLst>
                <a:ext uri="{FF2B5EF4-FFF2-40B4-BE49-F238E27FC236}">
                  <a16:creationId xmlns:a16="http://schemas.microsoft.com/office/drawing/2014/main" id="{1A55FDB9-461B-EED6-7F97-E31255410D59}"/>
                </a:ext>
              </a:extLst>
            </p:cNvPr>
            <p:cNvGrpSpPr/>
            <p:nvPr/>
          </p:nvGrpSpPr>
          <p:grpSpPr>
            <a:xfrm>
              <a:off x="285749" y="2457293"/>
              <a:ext cx="638175" cy="638175"/>
              <a:chOff x="197815" y="1323975"/>
              <a:chExt cx="638175" cy="638175"/>
            </a:xfrm>
          </p:grpSpPr>
          <p:sp>
            <p:nvSpPr>
              <p:cNvPr id="36" name="Oval 35">
                <a:extLst>
                  <a:ext uri="{FF2B5EF4-FFF2-40B4-BE49-F238E27FC236}">
                    <a16:creationId xmlns:a16="http://schemas.microsoft.com/office/drawing/2014/main" id="{E019C775-6BA8-7D85-73EE-7D6D3DBE303E}"/>
                  </a:ext>
                </a:extLst>
              </p:cNvPr>
              <p:cNvSpPr/>
              <p:nvPr/>
            </p:nvSpPr>
            <p:spPr>
              <a:xfrm>
                <a:off x="314324" y="1440484"/>
                <a:ext cx="304800" cy="3048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7" name="Graphic 36" descr="Comment Fire with solid fill">
                <a:extLst>
                  <a:ext uri="{FF2B5EF4-FFF2-40B4-BE49-F238E27FC236}">
                    <a16:creationId xmlns:a16="http://schemas.microsoft.com/office/drawing/2014/main" id="{A3DC7D91-39DD-7C0E-AEB1-AD327686BA0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97815" y="1323975"/>
                <a:ext cx="638175" cy="638175"/>
              </a:xfrm>
              <a:prstGeom prst="rect">
                <a:avLst/>
              </a:prstGeom>
            </p:spPr>
          </p:pic>
        </p:grpSp>
        <p:sp>
          <p:nvSpPr>
            <p:cNvPr id="35" name="TextBox 34">
              <a:extLst>
                <a:ext uri="{FF2B5EF4-FFF2-40B4-BE49-F238E27FC236}">
                  <a16:creationId xmlns:a16="http://schemas.microsoft.com/office/drawing/2014/main" id="{EB99088F-278A-2284-6BB2-89AAF4EF4700}"/>
                </a:ext>
              </a:extLst>
            </p:cNvPr>
            <p:cNvSpPr txBox="1"/>
            <p:nvPr/>
          </p:nvSpPr>
          <p:spPr>
            <a:xfrm>
              <a:off x="923924" y="2514770"/>
              <a:ext cx="5891469" cy="523220"/>
            </a:xfrm>
            <a:prstGeom prst="rect">
              <a:avLst/>
            </a:prstGeom>
            <a:noFill/>
          </p:spPr>
          <p:txBody>
            <a:bodyPr wrap="square" rtlCol="0">
              <a:spAutoFit/>
            </a:bodyPr>
            <a:lstStyle/>
            <a:p>
              <a:r>
                <a:rPr lang="vi-VN" sz="1400" dirty="0">
                  <a:solidFill>
                    <a:schemeClr val="accent5">
                      <a:lumMod val="50000"/>
                    </a:schemeClr>
                  </a:solidFill>
                  <a:latin typeface="Roboto" pitchFamily="2" charset="0"/>
                  <a:ea typeface="Roboto" pitchFamily="2" charset="0"/>
                </a:rPr>
                <a:t>Doanh nghiệp khó kiểm soát ai đã yêu cầu dữ liệu, dữ liệu nào được chia sẻ, cho mục đích gì và trong thời hạn nào.</a:t>
              </a:r>
              <a:endParaRPr lang="en-US" sz="1400" dirty="0">
                <a:solidFill>
                  <a:schemeClr val="accent5">
                    <a:lumMod val="50000"/>
                  </a:schemeClr>
                </a:solidFill>
                <a:latin typeface="Roboto" pitchFamily="2" charset="0"/>
                <a:ea typeface="Roboto" pitchFamily="2" charset="0"/>
              </a:endParaRPr>
            </a:p>
          </p:txBody>
        </p:sp>
      </p:grpSp>
      <p:grpSp>
        <p:nvGrpSpPr>
          <p:cNvPr id="38" name="Group 37">
            <a:extLst>
              <a:ext uri="{FF2B5EF4-FFF2-40B4-BE49-F238E27FC236}">
                <a16:creationId xmlns:a16="http://schemas.microsoft.com/office/drawing/2014/main" id="{74501B68-494E-7537-8498-A7C7F9DF8505}"/>
              </a:ext>
            </a:extLst>
          </p:cNvPr>
          <p:cNvGrpSpPr/>
          <p:nvPr/>
        </p:nvGrpSpPr>
        <p:grpSpPr>
          <a:xfrm>
            <a:off x="565892" y="4566601"/>
            <a:ext cx="6529644" cy="638175"/>
            <a:chOff x="285749" y="2457293"/>
            <a:chExt cx="6529644" cy="638175"/>
          </a:xfrm>
        </p:grpSpPr>
        <p:grpSp>
          <p:nvGrpSpPr>
            <p:cNvPr id="39" name="Group 38">
              <a:extLst>
                <a:ext uri="{FF2B5EF4-FFF2-40B4-BE49-F238E27FC236}">
                  <a16:creationId xmlns:a16="http://schemas.microsoft.com/office/drawing/2014/main" id="{D8627D1C-55E4-944C-1B04-C6B32D473058}"/>
                </a:ext>
              </a:extLst>
            </p:cNvPr>
            <p:cNvGrpSpPr/>
            <p:nvPr/>
          </p:nvGrpSpPr>
          <p:grpSpPr>
            <a:xfrm>
              <a:off x="285749" y="2457293"/>
              <a:ext cx="638175" cy="638175"/>
              <a:chOff x="197815" y="1323975"/>
              <a:chExt cx="638175" cy="638175"/>
            </a:xfrm>
          </p:grpSpPr>
          <p:sp>
            <p:nvSpPr>
              <p:cNvPr id="41" name="Oval 40">
                <a:extLst>
                  <a:ext uri="{FF2B5EF4-FFF2-40B4-BE49-F238E27FC236}">
                    <a16:creationId xmlns:a16="http://schemas.microsoft.com/office/drawing/2014/main" id="{0EC3B047-DA49-204D-FA1E-DD1E102E7A2B}"/>
                  </a:ext>
                </a:extLst>
              </p:cNvPr>
              <p:cNvSpPr/>
              <p:nvPr/>
            </p:nvSpPr>
            <p:spPr>
              <a:xfrm>
                <a:off x="314324" y="1440484"/>
                <a:ext cx="304800" cy="3048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2" name="Graphic 41" descr="Comment Fire with solid fill">
                <a:extLst>
                  <a:ext uri="{FF2B5EF4-FFF2-40B4-BE49-F238E27FC236}">
                    <a16:creationId xmlns:a16="http://schemas.microsoft.com/office/drawing/2014/main" id="{CED79BE7-9E52-4E56-673C-8E005B1240E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97815" y="1323975"/>
                <a:ext cx="638175" cy="638175"/>
              </a:xfrm>
              <a:prstGeom prst="rect">
                <a:avLst/>
              </a:prstGeom>
            </p:spPr>
          </p:pic>
        </p:grpSp>
        <p:sp>
          <p:nvSpPr>
            <p:cNvPr id="40" name="TextBox 39">
              <a:extLst>
                <a:ext uri="{FF2B5EF4-FFF2-40B4-BE49-F238E27FC236}">
                  <a16:creationId xmlns:a16="http://schemas.microsoft.com/office/drawing/2014/main" id="{9F317B2C-5299-B019-4F92-41FA2EE0DEDB}"/>
                </a:ext>
              </a:extLst>
            </p:cNvPr>
            <p:cNvSpPr txBox="1"/>
            <p:nvPr/>
          </p:nvSpPr>
          <p:spPr>
            <a:xfrm>
              <a:off x="923924" y="2514770"/>
              <a:ext cx="5891469" cy="523220"/>
            </a:xfrm>
            <a:prstGeom prst="rect">
              <a:avLst/>
            </a:prstGeom>
            <a:noFill/>
          </p:spPr>
          <p:txBody>
            <a:bodyPr wrap="square" rtlCol="0">
              <a:spAutoFit/>
            </a:bodyPr>
            <a:lstStyle/>
            <a:p>
              <a:r>
                <a:rPr lang="vi-VN" sz="1400" dirty="0">
                  <a:solidFill>
                    <a:schemeClr val="accent5">
                      <a:lumMod val="50000"/>
                    </a:schemeClr>
                  </a:solidFill>
                  <a:latin typeface="Roboto" pitchFamily="2" charset="0"/>
                  <a:ea typeface="Roboto" pitchFamily="2" charset="0"/>
                </a:rPr>
                <a:t>Thiếu bằng chứng giao dịch đầy đủ để phục vụ kiểm tra, đối soát, xử lý khiếu nại và kiểm toán.</a:t>
              </a:r>
              <a:endParaRPr lang="en-US" sz="1400" dirty="0">
                <a:solidFill>
                  <a:schemeClr val="accent5">
                    <a:lumMod val="50000"/>
                  </a:schemeClr>
                </a:solidFill>
                <a:latin typeface="Roboto" pitchFamily="2" charset="0"/>
                <a:ea typeface="Roboto" pitchFamily="2" charset="0"/>
              </a:endParaRPr>
            </a:p>
          </p:txBody>
        </p:sp>
      </p:grpSp>
      <p:grpSp>
        <p:nvGrpSpPr>
          <p:cNvPr id="43" name="Group 42">
            <a:extLst>
              <a:ext uri="{FF2B5EF4-FFF2-40B4-BE49-F238E27FC236}">
                <a16:creationId xmlns:a16="http://schemas.microsoft.com/office/drawing/2014/main" id="{7C88DB9A-2E5D-0769-61DE-A6785DC63341}"/>
              </a:ext>
            </a:extLst>
          </p:cNvPr>
          <p:cNvGrpSpPr/>
          <p:nvPr/>
        </p:nvGrpSpPr>
        <p:grpSpPr>
          <a:xfrm>
            <a:off x="565892" y="5268759"/>
            <a:ext cx="6529644" cy="638175"/>
            <a:chOff x="285749" y="2457293"/>
            <a:chExt cx="6529644" cy="638175"/>
          </a:xfrm>
        </p:grpSpPr>
        <p:grpSp>
          <p:nvGrpSpPr>
            <p:cNvPr id="44" name="Group 43">
              <a:extLst>
                <a:ext uri="{FF2B5EF4-FFF2-40B4-BE49-F238E27FC236}">
                  <a16:creationId xmlns:a16="http://schemas.microsoft.com/office/drawing/2014/main" id="{20B6F991-5FA8-874F-05FC-EF82AB75A45C}"/>
                </a:ext>
              </a:extLst>
            </p:cNvPr>
            <p:cNvGrpSpPr/>
            <p:nvPr/>
          </p:nvGrpSpPr>
          <p:grpSpPr>
            <a:xfrm>
              <a:off x="285749" y="2457293"/>
              <a:ext cx="638175" cy="638175"/>
              <a:chOff x="197815" y="1323975"/>
              <a:chExt cx="638175" cy="638175"/>
            </a:xfrm>
          </p:grpSpPr>
          <p:sp>
            <p:nvSpPr>
              <p:cNvPr id="46" name="Oval 45">
                <a:extLst>
                  <a:ext uri="{FF2B5EF4-FFF2-40B4-BE49-F238E27FC236}">
                    <a16:creationId xmlns:a16="http://schemas.microsoft.com/office/drawing/2014/main" id="{712BB5F0-5E73-FF50-C3C3-27A4383FE504}"/>
                  </a:ext>
                </a:extLst>
              </p:cNvPr>
              <p:cNvSpPr/>
              <p:nvPr/>
            </p:nvSpPr>
            <p:spPr>
              <a:xfrm>
                <a:off x="314324" y="1440484"/>
                <a:ext cx="304800" cy="3048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7" name="Graphic 46" descr="Comment Fire with solid fill">
                <a:extLst>
                  <a:ext uri="{FF2B5EF4-FFF2-40B4-BE49-F238E27FC236}">
                    <a16:creationId xmlns:a16="http://schemas.microsoft.com/office/drawing/2014/main" id="{C02FED9F-9338-66C4-4647-F6C57984267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97815" y="1323975"/>
                <a:ext cx="638175" cy="638175"/>
              </a:xfrm>
              <a:prstGeom prst="rect">
                <a:avLst/>
              </a:prstGeom>
            </p:spPr>
          </p:pic>
        </p:grpSp>
        <p:sp>
          <p:nvSpPr>
            <p:cNvPr id="45" name="TextBox 44">
              <a:extLst>
                <a:ext uri="{FF2B5EF4-FFF2-40B4-BE49-F238E27FC236}">
                  <a16:creationId xmlns:a16="http://schemas.microsoft.com/office/drawing/2014/main" id="{6BF7FBD7-E058-E2EB-8DDF-3AB15239EB2C}"/>
                </a:ext>
              </a:extLst>
            </p:cNvPr>
            <p:cNvSpPr txBox="1"/>
            <p:nvPr/>
          </p:nvSpPr>
          <p:spPr>
            <a:xfrm>
              <a:off x="923924" y="2514770"/>
              <a:ext cx="5891469" cy="523220"/>
            </a:xfrm>
            <a:prstGeom prst="rect">
              <a:avLst/>
            </a:prstGeom>
            <a:noFill/>
          </p:spPr>
          <p:txBody>
            <a:bodyPr wrap="square" rtlCol="0">
              <a:spAutoFit/>
            </a:bodyPr>
            <a:lstStyle/>
            <a:p>
              <a:r>
                <a:rPr lang="vi-VN" sz="1400" dirty="0">
                  <a:solidFill>
                    <a:schemeClr val="accent5">
                      <a:lumMod val="50000"/>
                    </a:schemeClr>
                  </a:solidFill>
                  <a:latin typeface="Roboto" pitchFamily="2" charset="0"/>
                  <a:ea typeface="Roboto" pitchFamily="2" charset="0"/>
                </a:rPr>
                <a:t>Chi phí tự xây dựng giao diện, workflow, kết nối định danh và kết nối ký số tương đối lớn.</a:t>
              </a:r>
              <a:endParaRPr lang="en-US" sz="1400" dirty="0">
                <a:solidFill>
                  <a:schemeClr val="accent5">
                    <a:lumMod val="50000"/>
                  </a:schemeClr>
                </a:solidFill>
                <a:latin typeface="Roboto" pitchFamily="2" charset="0"/>
                <a:ea typeface="Roboto" pitchFamily="2" charset="0"/>
              </a:endParaRPr>
            </a:p>
          </p:txBody>
        </p:sp>
      </p:grpSp>
      <p:grpSp>
        <p:nvGrpSpPr>
          <p:cNvPr id="11" name="Group 10">
            <a:extLst>
              <a:ext uri="{FF2B5EF4-FFF2-40B4-BE49-F238E27FC236}">
                <a16:creationId xmlns:a16="http://schemas.microsoft.com/office/drawing/2014/main" id="{53ED4B8F-3A69-DA1B-481F-E580CDEF34E2}"/>
              </a:ext>
            </a:extLst>
          </p:cNvPr>
          <p:cNvGrpSpPr/>
          <p:nvPr/>
        </p:nvGrpSpPr>
        <p:grpSpPr>
          <a:xfrm>
            <a:off x="1539636" y="277016"/>
            <a:ext cx="5340163" cy="781050"/>
            <a:chOff x="-397670" y="304800"/>
            <a:chExt cx="5340163" cy="781050"/>
          </a:xfrm>
        </p:grpSpPr>
        <p:sp>
          <p:nvSpPr>
            <p:cNvPr id="12" name="Rectangle: Rounded Corners 11">
              <a:extLst>
                <a:ext uri="{FF2B5EF4-FFF2-40B4-BE49-F238E27FC236}">
                  <a16:creationId xmlns:a16="http://schemas.microsoft.com/office/drawing/2014/main" id="{A087DD94-96DF-9F4D-8001-1B182E4D86AB}"/>
                </a:ext>
              </a:extLst>
            </p:cNvPr>
            <p:cNvSpPr/>
            <p:nvPr/>
          </p:nvSpPr>
          <p:spPr>
            <a:xfrm>
              <a:off x="-397670" y="304800"/>
              <a:ext cx="5340163" cy="781050"/>
            </a:xfrm>
            <a:prstGeom prst="roundRect">
              <a:avLst>
                <a:gd name="adj" fmla="val 50000"/>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6845A20-0D1D-A526-D0CF-2F12375D9697}"/>
                </a:ext>
              </a:extLst>
            </p:cNvPr>
            <p:cNvSpPr txBox="1"/>
            <p:nvPr/>
          </p:nvSpPr>
          <p:spPr>
            <a:xfrm>
              <a:off x="0" y="475848"/>
              <a:ext cx="4619625" cy="477054"/>
            </a:xfrm>
            <a:prstGeom prst="rect">
              <a:avLst/>
            </a:prstGeom>
            <a:noFill/>
          </p:spPr>
          <p:txBody>
            <a:bodyPr wrap="square" rtlCol="0">
              <a:spAutoFit/>
            </a:bodyPr>
            <a:lstStyle/>
            <a:p>
              <a:r>
                <a:rPr lang="en-US" sz="2500" b="1" dirty="0">
                  <a:solidFill>
                    <a:schemeClr val="bg1"/>
                  </a:solidFill>
                  <a:latin typeface="Roboto" pitchFamily="2" charset="0"/>
                  <a:ea typeface="Roboto" pitchFamily="2" charset="0"/>
                </a:rPr>
                <a:t>BỐI CẢNH &amp; TÍNH CẤP THIẾT</a:t>
              </a:r>
            </a:p>
          </p:txBody>
        </p:sp>
      </p:grpSp>
      <p:sp>
        <p:nvSpPr>
          <p:cNvPr id="18" name="Oval 17">
            <a:extLst>
              <a:ext uri="{FF2B5EF4-FFF2-40B4-BE49-F238E27FC236}">
                <a16:creationId xmlns:a16="http://schemas.microsoft.com/office/drawing/2014/main" id="{D3BF5906-1CE8-D1EF-38E8-70F5A913E4F6}"/>
              </a:ext>
            </a:extLst>
          </p:cNvPr>
          <p:cNvSpPr/>
          <p:nvPr/>
        </p:nvSpPr>
        <p:spPr>
          <a:xfrm>
            <a:off x="1137206" y="334166"/>
            <a:ext cx="666750" cy="666750"/>
          </a:xfrm>
          <a:prstGeom prst="ellipse">
            <a:avLst/>
          </a:prstGeom>
          <a:solidFill>
            <a:srgbClr val="FFC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9" name="Picture 48">
            <a:extLst>
              <a:ext uri="{FF2B5EF4-FFF2-40B4-BE49-F238E27FC236}">
                <a16:creationId xmlns:a16="http://schemas.microsoft.com/office/drawing/2014/main" id="{D7CD5D62-95F1-A783-E3B2-2298569DE17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490966" y="52368"/>
            <a:ext cx="6858000" cy="685800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18072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750"/>
                                        <p:tgtEl>
                                          <p:spTgt spid="23"/>
                                        </p:tgtEl>
                                      </p:cBhvr>
                                    </p:animEffect>
                                  </p:childTnLst>
                                </p:cTn>
                              </p:par>
                              <p:par>
                                <p:cTn id="11" presetID="22" presetClass="entr" presetSubtype="8"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750"/>
                                        <p:tgtEl>
                                          <p:spTgt spid="28"/>
                                        </p:tgtEl>
                                      </p:cBhvr>
                                    </p:animEffect>
                                  </p:childTnLst>
                                </p:cTn>
                              </p:par>
                              <p:par>
                                <p:cTn id="14" presetID="22" presetClass="entr" presetSubtype="8"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1000"/>
                                        <p:tgtEl>
                                          <p:spTgt spid="33"/>
                                        </p:tgtEl>
                                      </p:cBhvr>
                                    </p:animEffect>
                                  </p:childTnLst>
                                </p:cTn>
                              </p:par>
                              <p:par>
                                <p:cTn id="17" presetID="22" presetClass="entr" presetSubtype="8"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1000"/>
                                        <p:tgtEl>
                                          <p:spTgt spid="38"/>
                                        </p:tgtEl>
                                      </p:cBhvr>
                                    </p:animEffect>
                                  </p:childTnLst>
                                </p:cTn>
                              </p:par>
                              <p:par>
                                <p:cTn id="20" presetID="22" presetClass="entr" presetSubtype="8"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1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Shanghai city skyline">
            <a:extLst>
              <a:ext uri="{FF2B5EF4-FFF2-40B4-BE49-F238E27FC236}">
                <a16:creationId xmlns:a16="http://schemas.microsoft.com/office/drawing/2014/main" id="{ECFC2ADB-7560-DA35-6C06-1721805AD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7" name="Rectangle 66">
            <a:extLst>
              <a:ext uri="{FF2B5EF4-FFF2-40B4-BE49-F238E27FC236}">
                <a16:creationId xmlns:a16="http://schemas.microsoft.com/office/drawing/2014/main" id="{F390EEC1-77F9-23B2-B3CF-2F3B436B55F8}"/>
              </a:ext>
            </a:extLst>
          </p:cNvPr>
          <p:cNvSpPr/>
          <p:nvPr/>
        </p:nvSpPr>
        <p:spPr>
          <a:xfrm>
            <a:off x="-1" y="0"/>
            <a:ext cx="7918516" cy="7060676"/>
          </a:xfrm>
          <a:prstGeom prst="rect">
            <a:avLst/>
          </a:prstGeom>
          <a:gradFill flip="none" rotWithShape="1">
            <a:gsLst>
              <a:gs pos="0">
                <a:srgbClr val="A6B6C5">
                  <a:lumMod val="76000"/>
                  <a:lumOff val="24000"/>
                  <a:alpha val="69000"/>
                </a:srgbClr>
              </a:gs>
              <a:gs pos="100000">
                <a:schemeClr val="accent5">
                  <a:lumMod val="20000"/>
                  <a:lumOff val="80000"/>
                </a:schemeClr>
              </a:gs>
            </a:gsLst>
            <a:path path="circle">
              <a:fillToRect l="100000" t="100000"/>
            </a:path>
            <a:tileRect r="-100000" b="-100000"/>
          </a:gra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BBB2C391-433B-DBE6-5306-627104B4B843}"/>
              </a:ext>
            </a:extLst>
          </p:cNvPr>
          <p:cNvSpPr txBox="1"/>
          <p:nvPr/>
        </p:nvSpPr>
        <p:spPr>
          <a:xfrm>
            <a:off x="285749" y="1403162"/>
            <a:ext cx="6671232" cy="810478"/>
          </a:xfrm>
          <a:prstGeom prst="rect">
            <a:avLst/>
          </a:prstGeom>
          <a:noFill/>
        </p:spPr>
        <p:txBody>
          <a:bodyPr wrap="square" rtlCol="0">
            <a:spAutoFit/>
          </a:bodyPr>
          <a:lstStyle/>
          <a:p>
            <a:r>
              <a:rPr lang="vi-VN" sz="1400" dirty="0">
                <a:solidFill>
                  <a:schemeClr val="accent5">
                    <a:lumMod val="50000"/>
                  </a:schemeClr>
                </a:solidFill>
                <a:latin typeface="Roboto" pitchFamily="2" charset="0"/>
                <a:ea typeface="Roboto" pitchFamily="2" charset="0"/>
              </a:rPr>
              <a:t>Trong quá trình chuyển đổi số, doanh nghiệp không chỉ cần đưa biểu mẫu và tài liệu lên môi trường trực tuyến mà còn phải bảo đảm ba yếu tố xuyên suốt: </a:t>
            </a:r>
          </a:p>
          <a:p>
            <a:pPr algn="ctr">
              <a:lnSpc>
                <a:spcPct val="150000"/>
              </a:lnSpc>
            </a:pPr>
            <a:r>
              <a:rPr lang="vi-VN" sz="1400" b="1" dirty="0">
                <a:solidFill>
                  <a:schemeClr val="accent5">
                    <a:lumMod val="50000"/>
                  </a:schemeClr>
                </a:solidFill>
                <a:latin typeface="Roboto" pitchFamily="2" charset="0"/>
                <a:ea typeface="Roboto" pitchFamily="2" charset="0"/>
              </a:rPr>
              <a:t>“</a:t>
            </a:r>
            <a:r>
              <a:rPr lang="vi-VN" sz="1400" b="1" i="1" dirty="0">
                <a:solidFill>
                  <a:schemeClr val="accent5">
                    <a:lumMod val="50000"/>
                  </a:schemeClr>
                </a:solidFill>
                <a:latin typeface="Roboto" pitchFamily="2" charset="0"/>
                <a:ea typeface="Roboto" pitchFamily="2" charset="0"/>
              </a:rPr>
              <a:t>Đúng người - Đúng dữ liệu - Đúng ý chí giao dịch</a:t>
            </a:r>
            <a:r>
              <a:rPr lang="vi-VN" sz="1400" b="1" dirty="0">
                <a:solidFill>
                  <a:schemeClr val="accent5">
                    <a:lumMod val="50000"/>
                  </a:schemeClr>
                </a:solidFill>
                <a:latin typeface="Roboto" pitchFamily="2" charset="0"/>
                <a:ea typeface="Roboto" pitchFamily="2" charset="0"/>
              </a:rPr>
              <a:t>”</a:t>
            </a:r>
            <a:endParaRPr lang="en-US" sz="1400" b="1" dirty="0">
              <a:solidFill>
                <a:schemeClr val="accent5">
                  <a:lumMod val="50000"/>
                </a:schemeClr>
              </a:solidFill>
              <a:latin typeface="Roboto" pitchFamily="2" charset="0"/>
              <a:ea typeface="Roboto" pitchFamily="2" charset="0"/>
            </a:endParaRPr>
          </a:p>
        </p:txBody>
      </p:sp>
      <p:sp>
        <p:nvSpPr>
          <p:cNvPr id="16" name="TextBox 15">
            <a:extLst>
              <a:ext uri="{FF2B5EF4-FFF2-40B4-BE49-F238E27FC236}">
                <a16:creationId xmlns:a16="http://schemas.microsoft.com/office/drawing/2014/main" id="{0F0BE274-24FA-E4D7-CEC7-A3BE1C5507BB}"/>
              </a:ext>
            </a:extLst>
          </p:cNvPr>
          <p:cNvSpPr txBox="1"/>
          <p:nvPr/>
        </p:nvSpPr>
        <p:spPr>
          <a:xfrm>
            <a:off x="301780" y="2561213"/>
            <a:ext cx="6671232" cy="307777"/>
          </a:xfrm>
          <a:prstGeom prst="rect">
            <a:avLst/>
          </a:prstGeom>
          <a:noFill/>
        </p:spPr>
        <p:txBody>
          <a:bodyPr wrap="square" rtlCol="0">
            <a:spAutoFit/>
          </a:bodyPr>
          <a:lstStyle/>
          <a:p>
            <a:r>
              <a:rPr lang="vi-VN" sz="1400" dirty="0">
                <a:solidFill>
                  <a:schemeClr val="accent5">
                    <a:lumMod val="50000"/>
                  </a:schemeClr>
                </a:solidFill>
                <a:latin typeface="Roboto" pitchFamily="2" charset="0"/>
                <a:ea typeface="Roboto" pitchFamily="2" charset="0"/>
              </a:rPr>
              <a:t>Tuy nhiên, hiện trạng hiện nãy vẫn còn tồn đọng:</a:t>
            </a:r>
            <a:endParaRPr lang="en-US" sz="1400" dirty="0">
              <a:solidFill>
                <a:schemeClr val="accent5">
                  <a:lumMod val="50000"/>
                </a:schemeClr>
              </a:solidFill>
              <a:latin typeface="Roboto" pitchFamily="2" charset="0"/>
              <a:ea typeface="Roboto" pitchFamily="2" charset="0"/>
            </a:endParaRPr>
          </a:p>
        </p:txBody>
      </p:sp>
      <p:grpSp>
        <p:nvGrpSpPr>
          <p:cNvPr id="62" name="Group 61">
            <a:extLst>
              <a:ext uri="{FF2B5EF4-FFF2-40B4-BE49-F238E27FC236}">
                <a16:creationId xmlns:a16="http://schemas.microsoft.com/office/drawing/2014/main" id="{00557C88-0B95-0F5F-8A40-AA42FB3C9C3B}"/>
              </a:ext>
            </a:extLst>
          </p:cNvPr>
          <p:cNvGrpSpPr/>
          <p:nvPr/>
        </p:nvGrpSpPr>
        <p:grpSpPr>
          <a:xfrm>
            <a:off x="312645" y="3105650"/>
            <a:ext cx="6644336" cy="1347297"/>
            <a:chOff x="312645" y="2640910"/>
            <a:chExt cx="6644336" cy="1347297"/>
          </a:xfrm>
        </p:grpSpPr>
        <p:sp>
          <p:nvSpPr>
            <p:cNvPr id="59" name="Rectangle: Rounded Corners 58">
              <a:extLst>
                <a:ext uri="{FF2B5EF4-FFF2-40B4-BE49-F238E27FC236}">
                  <a16:creationId xmlns:a16="http://schemas.microsoft.com/office/drawing/2014/main" id="{CA48DF04-E15B-B4F9-7EED-7A9EE361E376}"/>
                </a:ext>
              </a:extLst>
            </p:cNvPr>
            <p:cNvSpPr/>
            <p:nvPr/>
          </p:nvSpPr>
          <p:spPr>
            <a:xfrm>
              <a:off x="312645" y="2640910"/>
              <a:ext cx="6644336" cy="1347297"/>
            </a:xfrm>
            <a:prstGeom prst="roundRect">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0" name="Group 59">
              <a:extLst>
                <a:ext uri="{FF2B5EF4-FFF2-40B4-BE49-F238E27FC236}">
                  <a16:creationId xmlns:a16="http://schemas.microsoft.com/office/drawing/2014/main" id="{D327470B-4911-89E4-F40F-DA9F001E4D06}"/>
                </a:ext>
              </a:extLst>
            </p:cNvPr>
            <p:cNvGrpSpPr/>
            <p:nvPr/>
          </p:nvGrpSpPr>
          <p:grpSpPr>
            <a:xfrm>
              <a:off x="540356" y="2723126"/>
              <a:ext cx="6184734" cy="523220"/>
              <a:chOff x="540356" y="2723126"/>
              <a:chExt cx="6184734" cy="523220"/>
            </a:xfrm>
          </p:grpSpPr>
          <p:sp>
            <p:nvSpPr>
              <p:cNvPr id="5" name="TextBox 4">
                <a:extLst>
                  <a:ext uri="{FF2B5EF4-FFF2-40B4-BE49-F238E27FC236}">
                    <a16:creationId xmlns:a16="http://schemas.microsoft.com/office/drawing/2014/main" id="{E5B17A7C-1492-C7DF-DCA8-2542552A8E71}"/>
                  </a:ext>
                </a:extLst>
              </p:cNvPr>
              <p:cNvSpPr txBox="1"/>
              <p:nvPr/>
            </p:nvSpPr>
            <p:spPr>
              <a:xfrm>
                <a:off x="899375" y="2723126"/>
                <a:ext cx="5825715" cy="523220"/>
              </a:xfrm>
              <a:prstGeom prst="rect">
                <a:avLst/>
              </a:prstGeom>
              <a:noFill/>
            </p:spPr>
            <p:txBody>
              <a:bodyPr wrap="square" rtlCol="0">
                <a:spAutoFit/>
              </a:bodyPr>
              <a:lstStyle/>
              <a:p>
                <a:r>
                  <a:rPr lang="vi-VN" sz="1400" dirty="0">
                    <a:solidFill>
                      <a:schemeClr val="accent5">
                        <a:lumMod val="50000"/>
                      </a:schemeClr>
                    </a:solidFill>
                    <a:latin typeface="Roboto" pitchFamily="2" charset="0"/>
                    <a:ea typeface="Roboto" pitchFamily="2" charset="0"/>
                  </a:rPr>
                  <a:t>ERP, CRM, HRM, eContract, eInvoice và các hệ thống doanh nghiệp đang phân mảnh; </a:t>
                </a:r>
              </a:p>
            </p:txBody>
          </p:sp>
          <p:pic>
            <p:nvPicPr>
              <p:cNvPr id="20" name="Graphic 19" descr="Sad face outline with solid fill">
                <a:extLst>
                  <a:ext uri="{FF2B5EF4-FFF2-40B4-BE49-F238E27FC236}">
                    <a16:creationId xmlns:a16="http://schemas.microsoft.com/office/drawing/2014/main" id="{FC353514-2C40-FFA8-93FA-68F3EDBB188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0356" y="2726836"/>
                <a:ext cx="359018" cy="359018"/>
              </a:xfrm>
              <a:prstGeom prst="rect">
                <a:avLst/>
              </a:prstGeom>
            </p:spPr>
          </p:pic>
        </p:grpSp>
        <p:grpSp>
          <p:nvGrpSpPr>
            <p:cNvPr id="61" name="Group 60">
              <a:extLst>
                <a:ext uri="{FF2B5EF4-FFF2-40B4-BE49-F238E27FC236}">
                  <a16:creationId xmlns:a16="http://schemas.microsoft.com/office/drawing/2014/main" id="{AD626DCE-C86F-1CCA-FF58-A11402A13549}"/>
                </a:ext>
              </a:extLst>
            </p:cNvPr>
            <p:cNvGrpSpPr/>
            <p:nvPr/>
          </p:nvGrpSpPr>
          <p:grpSpPr>
            <a:xfrm>
              <a:off x="540354" y="3365459"/>
              <a:ext cx="6184736" cy="523220"/>
              <a:chOff x="540354" y="3365459"/>
              <a:chExt cx="6184736" cy="523220"/>
            </a:xfrm>
          </p:grpSpPr>
          <p:sp>
            <p:nvSpPr>
              <p:cNvPr id="51" name="TextBox 50">
                <a:extLst>
                  <a:ext uri="{FF2B5EF4-FFF2-40B4-BE49-F238E27FC236}">
                    <a16:creationId xmlns:a16="http://schemas.microsoft.com/office/drawing/2014/main" id="{656A4F86-5343-645E-C174-746959101ADF}"/>
                  </a:ext>
                </a:extLst>
              </p:cNvPr>
              <p:cNvSpPr txBox="1"/>
              <p:nvPr/>
            </p:nvSpPr>
            <p:spPr>
              <a:xfrm>
                <a:off x="899373" y="3365459"/>
                <a:ext cx="5825717" cy="523220"/>
              </a:xfrm>
              <a:prstGeom prst="rect">
                <a:avLst/>
              </a:prstGeom>
              <a:noFill/>
            </p:spPr>
            <p:txBody>
              <a:bodyPr wrap="square" rtlCol="0">
                <a:spAutoFit/>
              </a:bodyPr>
              <a:lstStyle/>
              <a:p>
                <a:r>
                  <a:rPr lang="vi-VN" sz="1400" dirty="0">
                    <a:solidFill>
                      <a:schemeClr val="accent5">
                        <a:lumMod val="50000"/>
                      </a:schemeClr>
                    </a:solidFill>
                    <a:latin typeface="Roboto" pitchFamily="2" charset="0"/>
                    <a:ea typeface="Roboto" pitchFamily="2" charset="0"/>
                  </a:rPr>
                  <a:t>Mỗi hệ thống xử lý hồ sơ riêng, nhưng phần định danh – consent – ký số – truy vết chưa được chuẩn hóa tập trung</a:t>
                </a:r>
                <a:endParaRPr lang="en-US" sz="1400" dirty="0">
                  <a:solidFill>
                    <a:schemeClr val="accent5">
                      <a:lumMod val="50000"/>
                    </a:schemeClr>
                  </a:solidFill>
                  <a:latin typeface="Roboto" pitchFamily="2" charset="0"/>
                  <a:ea typeface="Roboto" pitchFamily="2" charset="0"/>
                </a:endParaRPr>
              </a:p>
            </p:txBody>
          </p:sp>
          <p:pic>
            <p:nvPicPr>
              <p:cNvPr id="56" name="Graphic 55" descr="Sad face outline with solid fill">
                <a:extLst>
                  <a:ext uri="{FF2B5EF4-FFF2-40B4-BE49-F238E27FC236}">
                    <a16:creationId xmlns:a16="http://schemas.microsoft.com/office/drawing/2014/main" id="{23D9B2D3-B465-A465-DDD1-433E668B279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0354" y="3376598"/>
                <a:ext cx="359018" cy="359018"/>
              </a:xfrm>
              <a:prstGeom prst="rect">
                <a:avLst/>
              </a:prstGeom>
            </p:spPr>
          </p:pic>
        </p:grpSp>
      </p:grpSp>
      <p:grpSp>
        <p:nvGrpSpPr>
          <p:cNvPr id="68" name="Group 67">
            <a:extLst>
              <a:ext uri="{FF2B5EF4-FFF2-40B4-BE49-F238E27FC236}">
                <a16:creationId xmlns:a16="http://schemas.microsoft.com/office/drawing/2014/main" id="{63D90729-E8E6-88E4-4A41-9B56BDE6255B}"/>
              </a:ext>
            </a:extLst>
          </p:cNvPr>
          <p:cNvGrpSpPr/>
          <p:nvPr/>
        </p:nvGrpSpPr>
        <p:grpSpPr>
          <a:xfrm>
            <a:off x="1539636" y="277016"/>
            <a:ext cx="5340163" cy="781050"/>
            <a:chOff x="-397670" y="304800"/>
            <a:chExt cx="5340163" cy="781050"/>
          </a:xfrm>
        </p:grpSpPr>
        <p:sp>
          <p:nvSpPr>
            <p:cNvPr id="69" name="Rectangle: Rounded Corners 68">
              <a:extLst>
                <a:ext uri="{FF2B5EF4-FFF2-40B4-BE49-F238E27FC236}">
                  <a16:creationId xmlns:a16="http://schemas.microsoft.com/office/drawing/2014/main" id="{FBB51C7D-2619-D3F7-95E4-FF7DEE32903C}"/>
                </a:ext>
              </a:extLst>
            </p:cNvPr>
            <p:cNvSpPr/>
            <p:nvPr/>
          </p:nvSpPr>
          <p:spPr>
            <a:xfrm>
              <a:off x="-397670" y="304800"/>
              <a:ext cx="5340163" cy="781050"/>
            </a:xfrm>
            <a:prstGeom prst="roundRect">
              <a:avLst>
                <a:gd name="adj" fmla="val 50000"/>
              </a:avLst>
            </a:prstGeom>
            <a:solidFill>
              <a:schemeClr val="accent5">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C4EBF29A-72C5-349E-D488-B13182F72F99}"/>
                </a:ext>
              </a:extLst>
            </p:cNvPr>
            <p:cNvSpPr txBox="1"/>
            <p:nvPr/>
          </p:nvSpPr>
          <p:spPr>
            <a:xfrm>
              <a:off x="0" y="475848"/>
              <a:ext cx="4619625" cy="477054"/>
            </a:xfrm>
            <a:prstGeom prst="rect">
              <a:avLst/>
            </a:prstGeom>
            <a:noFill/>
          </p:spPr>
          <p:txBody>
            <a:bodyPr wrap="square" rtlCol="0">
              <a:spAutoFit/>
            </a:bodyPr>
            <a:lstStyle/>
            <a:p>
              <a:r>
                <a:rPr lang="en-US" sz="2500" b="1" dirty="0">
                  <a:solidFill>
                    <a:schemeClr val="bg1"/>
                  </a:solidFill>
                  <a:latin typeface="Roboto" pitchFamily="2" charset="0"/>
                  <a:ea typeface="Roboto" pitchFamily="2" charset="0"/>
                </a:rPr>
                <a:t>BỐI CẢNH &amp; TÍNH CẤP THIẾT</a:t>
              </a:r>
            </a:p>
          </p:txBody>
        </p:sp>
      </p:grpSp>
      <p:sp>
        <p:nvSpPr>
          <p:cNvPr id="71" name="Oval 70">
            <a:extLst>
              <a:ext uri="{FF2B5EF4-FFF2-40B4-BE49-F238E27FC236}">
                <a16:creationId xmlns:a16="http://schemas.microsoft.com/office/drawing/2014/main" id="{2AA0E2C4-DFD9-FD7F-E566-71DB0E20066B}"/>
              </a:ext>
            </a:extLst>
          </p:cNvPr>
          <p:cNvSpPr/>
          <p:nvPr/>
        </p:nvSpPr>
        <p:spPr>
          <a:xfrm>
            <a:off x="1137206" y="334166"/>
            <a:ext cx="666750" cy="666750"/>
          </a:xfrm>
          <a:prstGeom prst="ellipse">
            <a:avLst/>
          </a:prstGeom>
          <a:solidFill>
            <a:srgbClr val="FFC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6" name="Group 75">
            <a:extLst>
              <a:ext uri="{FF2B5EF4-FFF2-40B4-BE49-F238E27FC236}">
                <a16:creationId xmlns:a16="http://schemas.microsoft.com/office/drawing/2014/main" id="{5C9EE081-5536-F519-0A03-1694ABB409BB}"/>
              </a:ext>
            </a:extLst>
          </p:cNvPr>
          <p:cNvGrpSpPr/>
          <p:nvPr/>
        </p:nvGrpSpPr>
        <p:grpSpPr>
          <a:xfrm>
            <a:off x="-342563" y="4467982"/>
            <a:ext cx="8930381" cy="2047622"/>
            <a:chOff x="-342563" y="4467982"/>
            <a:chExt cx="8930381" cy="2047622"/>
          </a:xfrm>
        </p:grpSpPr>
        <p:grpSp>
          <p:nvGrpSpPr>
            <p:cNvPr id="58" name="Group 57">
              <a:extLst>
                <a:ext uri="{FF2B5EF4-FFF2-40B4-BE49-F238E27FC236}">
                  <a16:creationId xmlns:a16="http://schemas.microsoft.com/office/drawing/2014/main" id="{389A97FD-86F4-84E0-48FD-8EB720568110}"/>
                </a:ext>
              </a:extLst>
            </p:cNvPr>
            <p:cNvGrpSpPr/>
            <p:nvPr/>
          </p:nvGrpSpPr>
          <p:grpSpPr>
            <a:xfrm>
              <a:off x="0" y="5312168"/>
              <a:ext cx="8587818" cy="1203436"/>
              <a:chOff x="7039132" y="5770036"/>
              <a:chExt cx="8587818" cy="1203436"/>
            </a:xfrm>
          </p:grpSpPr>
          <p:sp>
            <p:nvSpPr>
              <p:cNvPr id="57" name="Rectangle: Rounded Corners 56">
                <a:extLst>
                  <a:ext uri="{FF2B5EF4-FFF2-40B4-BE49-F238E27FC236}">
                    <a16:creationId xmlns:a16="http://schemas.microsoft.com/office/drawing/2014/main" id="{A988A468-291B-E202-CBCF-747ABDD90DC8}"/>
                  </a:ext>
                </a:extLst>
              </p:cNvPr>
              <p:cNvSpPr/>
              <p:nvPr/>
            </p:nvSpPr>
            <p:spPr>
              <a:xfrm>
                <a:off x="7039132" y="5770036"/>
                <a:ext cx="8587818" cy="1203436"/>
              </a:xfrm>
              <a:prstGeom prst="roundRect">
                <a:avLst>
                  <a:gd name="adj" fmla="val 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2" name="Group 51">
                <a:extLst>
                  <a:ext uri="{FF2B5EF4-FFF2-40B4-BE49-F238E27FC236}">
                    <a16:creationId xmlns:a16="http://schemas.microsoft.com/office/drawing/2014/main" id="{E0E7CB79-9FE7-3343-1A8A-AE32B6102AAA}"/>
                  </a:ext>
                </a:extLst>
              </p:cNvPr>
              <p:cNvGrpSpPr/>
              <p:nvPr/>
            </p:nvGrpSpPr>
            <p:grpSpPr>
              <a:xfrm>
                <a:off x="7039132" y="5770036"/>
                <a:ext cx="8587818" cy="1097768"/>
                <a:chOff x="7039132" y="5770036"/>
                <a:chExt cx="8587818" cy="1097768"/>
              </a:xfrm>
            </p:grpSpPr>
            <p:sp>
              <p:nvSpPr>
                <p:cNvPr id="48" name="Rectangle: Rounded Corners 47">
                  <a:extLst>
                    <a:ext uri="{FF2B5EF4-FFF2-40B4-BE49-F238E27FC236}">
                      <a16:creationId xmlns:a16="http://schemas.microsoft.com/office/drawing/2014/main" id="{4C1FDC4B-B52B-FA3D-CAC9-2ADDAF351D96}"/>
                    </a:ext>
                  </a:extLst>
                </p:cNvPr>
                <p:cNvSpPr/>
                <p:nvPr/>
              </p:nvSpPr>
              <p:spPr>
                <a:xfrm>
                  <a:off x="7039132" y="5770036"/>
                  <a:ext cx="8587818" cy="1097768"/>
                </a:xfrm>
                <a:prstGeom prst="roundRect">
                  <a:avLst>
                    <a:gd name="adj" fmla="val 562"/>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TextBox 49">
                  <a:extLst>
                    <a:ext uri="{FF2B5EF4-FFF2-40B4-BE49-F238E27FC236}">
                      <a16:creationId xmlns:a16="http://schemas.microsoft.com/office/drawing/2014/main" id="{DE213C2C-412E-412C-C85A-5EDA7E2A4AD8}"/>
                    </a:ext>
                  </a:extLst>
                </p:cNvPr>
                <p:cNvSpPr txBox="1"/>
                <p:nvPr/>
              </p:nvSpPr>
              <p:spPr>
                <a:xfrm>
                  <a:off x="7938503" y="5943328"/>
                  <a:ext cx="7688447" cy="810478"/>
                </a:xfrm>
                <a:prstGeom prst="rect">
                  <a:avLst/>
                </a:prstGeom>
                <a:noFill/>
              </p:spPr>
              <p:txBody>
                <a:bodyPr wrap="square" rtlCol="0">
                  <a:spAutoFit/>
                </a:bodyPr>
                <a:lstStyle/>
                <a:p>
                  <a:pPr marL="285750" indent="-285750">
                    <a:buFont typeface="Wingdings" panose="05000000000000000000" pitchFamily="2" charset="2"/>
                    <a:buChar char="q"/>
                  </a:pPr>
                  <a:r>
                    <a:rPr lang="vi-VN" sz="1400" dirty="0">
                      <a:solidFill>
                        <a:schemeClr val="bg1"/>
                      </a:solidFill>
                      <a:latin typeface="Roboto" pitchFamily="2" charset="0"/>
                      <a:ea typeface="Roboto" pitchFamily="2" charset="0"/>
                    </a:rPr>
                    <a:t>Cần một cổng giao dịch số hợp nhất, vừa chuẩn hóa trải nghiệm người dùng, vừa kết nối được nhiều dịch vụ định danh và ký số mà không phải xây dựng riêng từng luồng</a:t>
                  </a:r>
                </a:p>
                <a:p>
                  <a:pPr marL="285750" indent="-285750">
                    <a:lnSpc>
                      <a:spcPct val="150000"/>
                    </a:lnSpc>
                    <a:buFont typeface="Wingdings" panose="05000000000000000000" pitchFamily="2" charset="2"/>
                    <a:buChar char="q"/>
                  </a:pPr>
                  <a:r>
                    <a:rPr lang="vi-VN" sz="1400" dirty="0">
                      <a:solidFill>
                        <a:schemeClr val="bg1"/>
                      </a:solidFill>
                      <a:latin typeface="Roboto" pitchFamily="2" charset="0"/>
                      <a:ea typeface="Roboto" pitchFamily="2" charset="0"/>
                    </a:rPr>
                    <a:t>Chuẩn hóa lớp ký số và chia sẻ dữ liệu cho hệ sinh thái phần mềm doanh nghiệp phân mảnh</a:t>
                  </a:r>
                  <a:endParaRPr lang="en-US" sz="1400" dirty="0">
                    <a:solidFill>
                      <a:schemeClr val="bg1"/>
                    </a:solidFill>
                    <a:latin typeface="Roboto" pitchFamily="2" charset="0"/>
                    <a:ea typeface="Roboto" pitchFamily="2" charset="0"/>
                  </a:endParaRPr>
                </a:p>
              </p:txBody>
            </p:sp>
          </p:grpSp>
        </p:grpSp>
        <p:pic>
          <p:nvPicPr>
            <p:cNvPr id="75" name="Graphic 74" descr="A lightbulb">
              <a:extLst>
                <a:ext uri="{FF2B5EF4-FFF2-40B4-BE49-F238E27FC236}">
                  <a16:creationId xmlns:a16="http://schemas.microsoft.com/office/drawing/2014/main" id="{EDCD008F-CBFE-1406-72F3-C9C9293F862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2563" y="4467982"/>
              <a:ext cx="1975069" cy="1975069"/>
            </a:xfrm>
            <a:prstGeom prst="rect">
              <a:avLst/>
            </a:prstGeom>
            <a:effectLst>
              <a:outerShdw blurRad="76200" dir="18900000" sy="23000" kx="-1200000" algn="bl" rotWithShape="0">
                <a:prstClr val="black">
                  <a:alpha val="20000"/>
                </a:prstClr>
              </a:outerShdw>
            </a:effectLst>
          </p:spPr>
        </p:pic>
      </p:grpSp>
    </p:spTree>
    <p:extLst>
      <p:ext uri="{BB962C8B-B14F-4D97-AF65-F5344CB8AC3E}">
        <p14:creationId xmlns:p14="http://schemas.microsoft.com/office/powerpoint/2010/main" val="254418315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63" name="Oval 62">
            <a:extLst>
              <a:ext uri="{FF2B5EF4-FFF2-40B4-BE49-F238E27FC236}">
                <a16:creationId xmlns:a16="http://schemas.microsoft.com/office/drawing/2014/main" id="{CE573FA3-B76E-8B83-F53D-FE9C1E29D709}"/>
              </a:ext>
            </a:extLst>
          </p:cNvPr>
          <p:cNvSpPr/>
          <p:nvPr/>
        </p:nvSpPr>
        <p:spPr>
          <a:xfrm>
            <a:off x="9602540" y="407185"/>
            <a:ext cx="338721" cy="338721"/>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A blue text on a black background&#10;&#10;Description automatically generated">
            <a:extLst>
              <a:ext uri="{FF2B5EF4-FFF2-40B4-BE49-F238E27FC236}">
                <a16:creationId xmlns:a16="http://schemas.microsoft.com/office/drawing/2014/main" id="{8A523744-8FA7-F86D-2E82-6E7F4A80CDE1}"/>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529805" y="197755"/>
            <a:ext cx="5132389" cy="1026478"/>
          </a:xfrm>
          <a:prstGeom prst="rect">
            <a:avLst/>
          </a:prstGeom>
        </p:spPr>
      </p:pic>
      <p:pic>
        <p:nvPicPr>
          <p:cNvPr id="49" name="Picture 48" descr="A group of people holding up a star and thumbs up&#10;&#10;Description automatically generated">
            <a:extLst>
              <a:ext uri="{FF2B5EF4-FFF2-40B4-BE49-F238E27FC236}">
                <a16:creationId xmlns:a16="http://schemas.microsoft.com/office/drawing/2014/main" id="{E7CB5E01-CBDA-D01A-A90F-69EB086EC0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8849" y="1637146"/>
            <a:ext cx="4990811" cy="4990811"/>
          </a:xfrm>
          <a:prstGeom prst="teardrop">
            <a:avLst/>
          </a:prstGeom>
        </p:spPr>
      </p:pic>
      <p:sp>
        <p:nvSpPr>
          <p:cNvPr id="52" name="Teardrop 51">
            <a:extLst>
              <a:ext uri="{FF2B5EF4-FFF2-40B4-BE49-F238E27FC236}">
                <a16:creationId xmlns:a16="http://schemas.microsoft.com/office/drawing/2014/main" id="{D200E069-7B42-31E5-57D9-7ED58D6C75A9}"/>
              </a:ext>
            </a:extLst>
          </p:cNvPr>
          <p:cNvSpPr/>
          <p:nvPr/>
        </p:nvSpPr>
        <p:spPr>
          <a:xfrm>
            <a:off x="3117271" y="1495569"/>
            <a:ext cx="5273965" cy="5273965"/>
          </a:xfrm>
          <a:prstGeom prst="teardrop">
            <a:avLst/>
          </a:prstGeom>
          <a:noFill/>
          <a:ln>
            <a:solidFill>
              <a:srgbClr val="FFC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ardrop 52">
            <a:extLst>
              <a:ext uri="{FF2B5EF4-FFF2-40B4-BE49-F238E27FC236}">
                <a16:creationId xmlns:a16="http://schemas.microsoft.com/office/drawing/2014/main" id="{B974C285-221C-AEAC-6FCF-CAE34EE9A184}"/>
              </a:ext>
            </a:extLst>
          </p:cNvPr>
          <p:cNvSpPr/>
          <p:nvPr/>
        </p:nvSpPr>
        <p:spPr>
          <a:xfrm>
            <a:off x="3138780" y="1544786"/>
            <a:ext cx="5210900" cy="5210900"/>
          </a:xfrm>
          <a:prstGeom prst="teardrop">
            <a:avLst/>
          </a:prstGeom>
          <a:noFill/>
          <a:ln>
            <a:solidFill>
              <a:srgbClr val="FFC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ardrop 53">
            <a:extLst>
              <a:ext uri="{FF2B5EF4-FFF2-40B4-BE49-F238E27FC236}">
                <a16:creationId xmlns:a16="http://schemas.microsoft.com/office/drawing/2014/main" id="{DBD97CE7-035E-1D1D-23F8-C87CAF57BAB2}"/>
              </a:ext>
            </a:extLst>
          </p:cNvPr>
          <p:cNvSpPr/>
          <p:nvPr/>
        </p:nvSpPr>
        <p:spPr>
          <a:xfrm>
            <a:off x="3011051" y="1361641"/>
            <a:ext cx="5491029" cy="5491029"/>
          </a:xfrm>
          <a:prstGeom prst="teardrop">
            <a:avLst/>
          </a:prstGeom>
          <a:noFill/>
          <a:ln>
            <a:solidFill>
              <a:srgbClr val="FFC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EFAA3B1A-3AE1-AE85-56BC-290C96B18066}"/>
              </a:ext>
            </a:extLst>
          </p:cNvPr>
          <p:cNvSpPr/>
          <p:nvPr/>
        </p:nvSpPr>
        <p:spPr>
          <a:xfrm>
            <a:off x="11764458" y="2602458"/>
            <a:ext cx="508000" cy="508000"/>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E40A866-370D-7E92-6A27-CFA480263ED1}"/>
              </a:ext>
            </a:extLst>
          </p:cNvPr>
          <p:cNvSpPr/>
          <p:nvPr/>
        </p:nvSpPr>
        <p:spPr>
          <a:xfrm>
            <a:off x="10818022" y="2263021"/>
            <a:ext cx="678873" cy="678873"/>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5448C0B2-6D89-56C9-99C0-20D07A590B1C}"/>
              </a:ext>
            </a:extLst>
          </p:cNvPr>
          <p:cNvSpPr/>
          <p:nvPr/>
        </p:nvSpPr>
        <p:spPr>
          <a:xfrm>
            <a:off x="9623933" y="1066913"/>
            <a:ext cx="1119908" cy="1119908"/>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2DBFB3C-EC97-188F-8F49-929A9BF32691}"/>
              </a:ext>
            </a:extLst>
          </p:cNvPr>
          <p:cNvSpPr/>
          <p:nvPr/>
        </p:nvSpPr>
        <p:spPr>
          <a:xfrm>
            <a:off x="821244" y="6116120"/>
            <a:ext cx="508000" cy="508000"/>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17BAC6D-C35C-6995-D5C6-54FDAD79154A}"/>
              </a:ext>
            </a:extLst>
          </p:cNvPr>
          <p:cNvSpPr/>
          <p:nvPr/>
        </p:nvSpPr>
        <p:spPr>
          <a:xfrm>
            <a:off x="-70160" y="6309538"/>
            <a:ext cx="629164" cy="62916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353CCCC-6BED-68F7-D90E-8D1B7E5DC8AC}"/>
              </a:ext>
            </a:extLst>
          </p:cNvPr>
          <p:cNvSpPr/>
          <p:nvPr/>
        </p:nvSpPr>
        <p:spPr>
          <a:xfrm>
            <a:off x="1270445" y="5444332"/>
            <a:ext cx="338721" cy="338721"/>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C5811715-A810-7A37-1E24-5E0643935437}"/>
              </a:ext>
            </a:extLst>
          </p:cNvPr>
          <p:cNvSpPr/>
          <p:nvPr/>
        </p:nvSpPr>
        <p:spPr>
          <a:xfrm>
            <a:off x="1790490" y="5243160"/>
            <a:ext cx="186321" cy="186321"/>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904203E5-983D-40B0-31BE-2648EE0B45E2}"/>
              </a:ext>
            </a:extLst>
          </p:cNvPr>
          <p:cNvSpPr/>
          <p:nvPr/>
        </p:nvSpPr>
        <p:spPr>
          <a:xfrm>
            <a:off x="9823663" y="173027"/>
            <a:ext cx="117598" cy="117598"/>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971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750" fill="hold"/>
                                        <p:tgtEl>
                                          <p:spTgt spid="52"/>
                                        </p:tgtEl>
                                        <p:attrNameLst>
                                          <p:attrName>ppt_w</p:attrName>
                                        </p:attrNameLst>
                                      </p:cBhvr>
                                      <p:tavLst>
                                        <p:tav tm="0">
                                          <p:val>
                                            <p:fltVal val="0"/>
                                          </p:val>
                                        </p:tav>
                                        <p:tav tm="100000">
                                          <p:val>
                                            <p:strVal val="#ppt_w"/>
                                          </p:val>
                                        </p:tav>
                                      </p:tavLst>
                                    </p:anim>
                                    <p:anim calcmode="lin" valueType="num">
                                      <p:cBhvr>
                                        <p:cTn id="8" dur="750" fill="hold"/>
                                        <p:tgtEl>
                                          <p:spTgt spid="52"/>
                                        </p:tgtEl>
                                        <p:attrNameLst>
                                          <p:attrName>ppt_h</p:attrName>
                                        </p:attrNameLst>
                                      </p:cBhvr>
                                      <p:tavLst>
                                        <p:tav tm="0">
                                          <p:val>
                                            <p:fltVal val="0"/>
                                          </p:val>
                                        </p:tav>
                                        <p:tav tm="100000">
                                          <p:val>
                                            <p:strVal val="#ppt_h"/>
                                          </p:val>
                                        </p:tav>
                                      </p:tavLst>
                                    </p:anim>
                                    <p:animEffect transition="in" filter="fade">
                                      <p:cBhvr>
                                        <p:cTn id="9" dur="750"/>
                                        <p:tgtEl>
                                          <p:spTgt spid="5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1000" fill="hold"/>
                                        <p:tgtEl>
                                          <p:spTgt spid="53"/>
                                        </p:tgtEl>
                                        <p:attrNameLst>
                                          <p:attrName>ppt_w</p:attrName>
                                        </p:attrNameLst>
                                      </p:cBhvr>
                                      <p:tavLst>
                                        <p:tav tm="0">
                                          <p:val>
                                            <p:fltVal val="0"/>
                                          </p:val>
                                        </p:tav>
                                        <p:tav tm="100000">
                                          <p:val>
                                            <p:strVal val="#ppt_w"/>
                                          </p:val>
                                        </p:tav>
                                      </p:tavLst>
                                    </p:anim>
                                    <p:anim calcmode="lin" valueType="num">
                                      <p:cBhvr>
                                        <p:cTn id="13" dur="1000" fill="hold"/>
                                        <p:tgtEl>
                                          <p:spTgt spid="53"/>
                                        </p:tgtEl>
                                        <p:attrNameLst>
                                          <p:attrName>ppt_h</p:attrName>
                                        </p:attrNameLst>
                                      </p:cBhvr>
                                      <p:tavLst>
                                        <p:tav tm="0">
                                          <p:val>
                                            <p:fltVal val="0"/>
                                          </p:val>
                                        </p:tav>
                                        <p:tav tm="100000">
                                          <p:val>
                                            <p:strVal val="#ppt_h"/>
                                          </p:val>
                                        </p:tav>
                                      </p:tavLst>
                                    </p:anim>
                                    <p:animEffect transition="in" filter="fade">
                                      <p:cBhvr>
                                        <p:cTn id="14" dur="1000"/>
                                        <p:tgtEl>
                                          <p:spTgt spid="5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p:cTn id="17" dur="1250" fill="hold"/>
                                        <p:tgtEl>
                                          <p:spTgt spid="54"/>
                                        </p:tgtEl>
                                        <p:attrNameLst>
                                          <p:attrName>ppt_w</p:attrName>
                                        </p:attrNameLst>
                                      </p:cBhvr>
                                      <p:tavLst>
                                        <p:tav tm="0">
                                          <p:val>
                                            <p:fltVal val="0"/>
                                          </p:val>
                                        </p:tav>
                                        <p:tav tm="100000">
                                          <p:val>
                                            <p:strVal val="#ppt_w"/>
                                          </p:val>
                                        </p:tav>
                                      </p:tavLst>
                                    </p:anim>
                                    <p:anim calcmode="lin" valueType="num">
                                      <p:cBhvr>
                                        <p:cTn id="18" dur="1250" fill="hold"/>
                                        <p:tgtEl>
                                          <p:spTgt spid="54"/>
                                        </p:tgtEl>
                                        <p:attrNameLst>
                                          <p:attrName>ppt_h</p:attrName>
                                        </p:attrNameLst>
                                      </p:cBhvr>
                                      <p:tavLst>
                                        <p:tav tm="0">
                                          <p:val>
                                            <p:fltVal val="0"/>
                                          </p:val>
                                        </p:tav>
                                        <p:tav tm="100000">
                                          <p:val>
                                            <p:strVal val="#ppt_h"/>
                                          </p:val>
                                        </p:tav>
                                      </p:tavLst>
                                    </p:anim>
                                    <p:animEffect transition="in" filter="fade">
                                      <p:cBhvr>
                                        <p:cTn id="19" dur="1250"/>
                                        <p:tgtEl>
                                          <p:spTgt spid="54"/>
                                        </p:tgtEl>
                                      </p:cBhvr>
                                    </p:animEffect>
                                  </p:childTnLst>
                                </p:cTn>
                              </p:par>
                              <p:par>
                                <p:cTn id="20" presetID="22" presetClass="entr" presetSubtype="4"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500"/>
                                        <p:tgtEl>
                                          <p:spTgt spid="45"/>
                                        </p:tgtEl>
                                      </p:cBhvr>
                                    </p:animEffect>
                                  </p:childTnLst>
                                </p:cTn>
                              </p:par>
                              <p:par>
                                <p:cTn id="23" presetID="2" presetClass="entr" presetSubtype="12"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additive="base">
                                        <p:cTn id="25" dur="1250" fill="hold"/>
                                        <p:tgtEl>
                                          <p:spTgt spid="58"/>
                                        </p:tgtEl>
                                        <p:attrNameLst>
                                          <p:attrName>ppt_x</p:attrName>
                                        </p:attrNameLst>
                                      </p:cBhvr>
                                      <p:tavLst>
                                        <p:tav tm="0">
                                          <p:val>
                                            <p:strVal val="0-#ppt_w/2"/>
                                          </p:val>
                                        </p:tav>
                                        <p:tav tm="100000">
                                          <p:val>
                                            <p:strVal val="#ppt_x"/>
                                          </p:val>
                                        </p:tav>
                                      </p:tavLst>
                                    </p:anim>
                                    <p:anim calcmode="lin" valueType="num">
                                      <p:cBhvr additive="base">
                                        <p:cTn id="26" dur="1250" fill="hold"/>
                                        <p:tgtEl>
                                          <p:spTgt spid="58"/>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1000" fill="hold"/>
                                        <p:tgtEl>
                                          <p:spTgt spid="59"/>
                                        </p:tgtEl>
                                        <p:attrNameLst>
                                          <p:attrName>ppt_x</p:attrName>
                                        </p:attrNameLst>
                                      </p:cBhvr>
                                      <p:tavLst>
                                        <p:tav tm="0">
                                          <p:val>
                                            <p:strVal val="0-#ppt_w/2"/>
                                          </p:val>
                                        </p:tav>
                                        <p:tav tm="100000">
                                          <p:val>
                                            <p:strVal val="#ppt_x"/>
                                          </p:val>
                                        </p:tav>
                                      </p:tavLst>
                                    </p:anim>
                                    <p:anim calcmode="lin" valueType="num">
                                      <p:cBhvr additive="base">
                                        <p:cTn id="30" dur="1000" fill="hold"/>
                                        <p:tgtEl>
                                          <p:spTgt spid="59"/>
                                        </p:tgtEl>
                                        <p:attrNameLst>
                                          <p:attrName>ppt_y</p:attrName>
                                        </p:attrNameLst>
                                      </p:cBhvr>
                                      <p:tavLst>
                                        <p:tav tm="0">
                                          <p:val>
                                            <p:strVal val="1+#ppt_h/2"/>
                                          </p:val>
                                        </p:tav>
                                        <p:tav tm="100000">
                                          <p:val>
                                            <p:strVal val="#ppt_y"/>
                                          </p:val>
                                        </p:tav>
                                      </p:tavLst>
                                    </p:anim>
                                  </p:childTnLst>
                                </p:cTn>
                              </p:par>
                              <p:par>
                                <p:cTn id="31" presetID="2" presetClass="entr" presetSubtype="12"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additive="base">
                                        <p:cTn id="33" dur="750" fill="hold"/>
                                        <p:tgtEl>
                                          <p:spTgt spid="60"/>
                                        </p:tgtEl>
                                        <p:attrNameLst>
                                          <p:attrName>ppt_x</p:attrName>
                                        </p:attrNameLst>
                                      </p:cBhvr>
                                      <p:tavLst>
                                        <p:tav tm="0">
                                          <p:val>
                                            <p:strVal val="0-#ppt_w/2"/>
                                          </p:val>
                                        </p:tav>
                                        <p:tav tm="100000">
                                          <p:val>
                                            <p:strVal val="#ppt_x"/>
                                          </p:val>
                                        </p:tav>
                                      </p:tavLst>
                                    </p:anim>
                                    <p:anim calcmode="lin" valueType="num">
                                      <p:cBhvr additive="base">
                                        <p:cTn id="34" dur="750" fill="hold"/>
                                        <p:tgtEl>
                                          <p:spTgt spid="60"/>
                                        </p:tgtEl>
                                        <p:attrNameLst>
                                          <p:attrName>ppt_y</p:attrName>
                                        </p:attrNameLst>
                                      </p:cBhvr>
                                      <p:tavLst>
                                        <p:tav tm="0">
                                          <p:val>
                                            <p:strVal val="1+#ppt_h/2"/>
                                          </p:val>
                                        </p:tav>
                                        <p:tav tm="100000">
                                          <p:val>
                                            <p:strVal val="#ppt_y"/>
                                          </p:val>
                                        </p:tav>
                                      </p:tavLst>
                                    </p:anim>
                                  </p:childTnLst>
                                </p:cTn>
                              </p:par>
                              <p:par>
                                <p:cTn id="35" presetID="2" presetClass="entr" presetSubtype="12"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0-#ppt_w/2"/>
                                          </p:val>
                                        </p:tav>
                                        <p:tav tm="100000">
                                          <p:val>
                                            <p:strVal val="#ppt_x"/>
                                          </p:val>
                                        </p:tav>
                                      </p:tavLst>
                                    </p:anim>
                                    <p:anim calcmode="lin" valueType="num">
                                      <p:cBhvr additive="base">
                                        <p:cTn id="38" dur="500" fill="hold"/>
                                        <p:tgtEl>
                                          <p:spTgt spid="61"/>
                                        </p:tgtEl>
                                        <p:attrNameLst>
                                          <p:attrName>ppt_y</p:attrName>
                                        </p:attrNameLst>
                                      </p:cBhvr>
                                      <p:tavLst>
                                        <p:tav tm="0">
                                          <p:val>
                                            <p:strVal val="1+#ppt_h/2"/>
                                          </p:val>
                                        </p:tav>
                                        <p:tav tm="100000">
                                          <p:val>
                                            <p:strVal val="#ppt_y"/>
                                          </p:val>
                                        </p:tav>
                                      </p:tavLst>
                                    </p:anim>
                                  </p:childTnLst>
                                </p:cTn>
                              </p:par>
                              <p:par>
                                <p:cTn id="39" presetID="2" presetClass="entr" presetSubtype="6"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anim calcmode="lin" valueType="num">
                                      <p:cBhvr additive="base">
                                        <p:cTn id="41" dur="1500" fill="hold"/>
                                        <p:tgtEl>
                                          <p:spTgt spid="63"/>
                                        </p:tgtEl>
                                        <p:attrNameLst>
                                          <p:attrName>ppt_x</p:attrName>
                                        </p:attrNameLst>
                                      </p:cBhvr>
                                      <p:tavLst>
                                        <p:tav tm="0">
                                          <p:val>
                                            <p:strVal val="1+#ppt_w/2"/>
                                          </p:val>
                                        </p:tav>
                                        <p:tav tm="100000">
                                          <p:val>
                                            <p:strVal val="#ppt_x"/>
                                          </p:val>
                                        </p:tav>
                                      </p:tavLst>
                                    </p:anim>
                                    <p:anim calcmode="lin" valueType="num">
                                      <p:cBhvr additive="base">
                                        <p:cTn id="42" dur="1500" fill="hold"/>
                                        <p:tgtEl>
                                          <p:spTgt spid="63"/>
                                        </p:tgtEl>
                                        <p:attrNameLst>
                                          <p:attrName>ppt_y</p:attrName>
                                        </p:attrNameLst>
                                      </p:cBhvr>
                                      <p:tavLst>
                                        <p:tav tm="0">
                                          <p:val>
                                            <p:strVal val="1+#ppt_h/2"/>
                                          </p:val>
                                        </p:tav>
                                        <p:tav tm="100000">
                                          <p:val>
                                            <p:strVal val="#ppt_y"/>
                                          </p:val>
                                        </p:tav>
                                      </p:tavLst>
                                    </p:anim>
                                  </p:childTnLst>
                                </p:cTn>
                              </p:par>
                              <p:par>
                                <p:cTn id="43" presetID="2" presetClass="entr" presetSubtype="6"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1250" fill="hold"/>
                                        <p:tgtEl>
                                          <p:spTgt spid="55"/>
                                        </p:tgtEl>
                                        <p:attrNameLst>
                                          <p:attrName>ppt_x</p:attrName>
                                        </p:attrNameLst>
                                      </p:cBhvr>
                                      <p:tavLst>
                                        <p:tav tm="0">
                                          <p:val>
                                            <p:strVal val="1+#ppt_w/2"/>
                                          </p:val>
                                        </p:tav>
                                        <p:tav tm="100000">
                                          <p:val>
                                            <p:strVal val="#ppt_x"/>
                                          </p:val>
                                        </p:tav>
                                      </p:tavLst>
                                    </p:anim>
                                    <p:anim calcmode="lin" valueType="num">
                                      <p:cBhvr additive="base">
                                        <p:cTn id="46" dur="1250" fill="hold"/>
                                        <p:tgtEl>
                                          <p:spTgt spid="55"/>
                                        </p:tgtEl>
                                        <p:attrNameLst>
                                          <p:attrName>ppt_y</p:attrName>
                                        </p:attrNameLst>
                                      </p:cBhvr>
                                      <p:tavLst>
                                        <p:tav tm="0">
                                          <p:val>
                                            <p:strVal val="1+#ppt_h/2"/>
                                          </p:val>
                                        </p:tav>
                                        <p:tav tm="100000">
                                          <p:val>
                                            <p:strVal val="#ppt_y"/>
                                          </p:val>
                                        </p:tav>
                                      </p:tavLst>
                                    </p:anim>
                                  </p:childTnLst>
                                </p:cTn>
                              </p:par>
                              <p:par>
                                <p:cTn id="47" presetID="2" presetClass="entr" presetSubtype="6"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 calcmode="lin" valueType="num">
                                      <p:cBhvr additive="base">
                                        <p:cTn id="49" dur="1000" fill="hold"/>
                                        <p:tgtEl>
                                          <p:spTgt spid="56"/>
                                        </p:tgtEl>
                                        <p:attrNameLst>
                                          <p:attrName>ppt_x</p:attrName>
                                        </p:attrNameLst>
                                      </p:cBhvr>
                                      <p:tavLst>
                                        <p:tav tm="0">
                                          <p:val>
                                            <p:strVal val="1+#ppt_w/2"/>
                                          </p:val>
                                        </p:tav>
                                        <p:tav tm="100000">
                                          <p:val>
                                            <p:strVal val="#ppt_x"/>
                                          </p:val>
                                        </p:tav>
                                      </p:tavLst>
                                    </p:anim>
                                    <p:anim calcmode="lin" valueType="num">
                                      <p:cBhvr additive="base">
                                        <p:cTn id="50" dur="1000" fill="hold"/>
                                        <p:tgtEl>
                                          <p:spTgt spid="56"/>
                                        </p:tgtEl>
                                        <p:attrNameLst>
                                          <p:attrName>ppt_y</p:attrName>
                                        </p:attrNameLst>
                                      </p:cBhvr>
                                      <p:tavLst>
                                        <p:tav tm="0">
                                          <p:val>
                                            <p:strVal val="1+#ppt_h/2"/>
                                          </p:val>
                                        </p:tav>
                                        <p:tav tm="100000">
                                          <p:val>
                                            <p:strVal val="#ppt_y"/>
                                          </p:val>
                                        </p:tav>
                                      </p:tavLst>
                                    </p:anim>
                                  </p:childTnLst>
                                </p:cTn>
                              </p:par>
                              <p:par>
                                <p:cTn id="51" presetID="2" presetClass="entr" presetSubtype="6"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anim calcmode="lin" valueType="num">
                                      <p:cBhvr additive="base">
                                        <p:cTn id="53" dur="750" fill="hold"/>
                                        <p:tgtEl>
                                          <p:spTgt spid="57"/>
                                        </p:tgtEl>
                                        <p:attrNameLst>
                                          <p:attrName>ppt_x</p:attrName>
                                        </p:attrNameLst>
                                      </p:cBhvr>
                                      <p:tavLst>
                                        <p:tav tm="0">
                                          <p:val>
                                            <p:strVal val="1+#ppt_w/2"/>
                                          </p:val>
                                        </p:tav>
                                        <p:tav tm="100000">
                                          <p:val>
                                            <p:strVal val="#ppt_x"/>
                                          </p:val>
                                        </p:tav>
                                      </p:tavLst>
                                    </p:anim>
                                    <p:anim calcmode="lin" valueType="num">
                                      <p:cBhvr additive="base">
                                        <p:cTn id="54" dur="750" fill="hold"/>
                                        <p:tgtEl>
                                          <p:spTgt spid="57"/>
                                        </p:tgtEl>
                                        <p:attrNameLst>
                                          <p:attrName>ppt_y</p:attrName>
                                        </p:attrNameLst>
                                      </p:cBhvr>
                                      <p:tavLst>
                                        <p:tav tm="0">
                                          <p:val>
                                            <p:strVal val="1+#ppt_h/2"/>
                                          </p:val>
                                        </p:tav>
                                        <p:tav tm="100000">
                                          <p:val>
                                            <p:strVal val="#ppt_y"/>
                                          </p:val>
                                        </p:tav>
                                      </p:tavLst>
                                    </p:anim>
                                  </p:childTnLst>
                                </p:cTn>
                              </p:par>
                              <p:par>
                                <p:cTn id="55" presetID="2" presetClass="entr" presetSubtype="6"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additive="base">
                                        <p:cTn id="57" dur="500" fill="hold"/>
                                        <p:tgtEl>
                                          <p:spTgt spid="64"/>
                                        </p:tgtEl>
                                        <p:attrNameLst>
                                          <p:attrName>ppt_x</p:attrName>
                                        </p:attrNameLst>
                                      </p:cBhvr>
                                      <p:tavLst>
                                        <p:tav tm="0">
                                          <p:val>
                                            <p:strVal val="1+#ppt_w/2"/>
                                          </p:val>
                                        </p:tav>
                                        <p:tav tm="100000">
                                          <p:val>
                                            <p:strVal val="#ppt_x"/>
                                          </p:val>
                                        </p:tav>
                                      </p:tavLst>
                                    </p:anim>
                                    <p:anim calcmode="lin" valueType="num">
                                      <p:cBhvr additive="base">
                                        <p:cTn id="5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6CF0097-0647-C37C-EF19-467B49CD1E38}"/>
              </a:ext>
            </a:extLst>
          </p:cNvPr>
          <p:cNvSpPr/>
          <p:nvPr/>
        </p:nvSpPr>
        <p:spPr>
          <a:xfrm>
            <a:off x="-273656" y="-360858"/>
            <a:ext cx="1724025" cy="17240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88CBF7F-91D9-6840-9A76-D2B0A8438C72}"/>
              </a:ext>
            </a:extLst>
          </p:cNvPr>
          <p:cNvSpPr/>
          <p:nvPr/>
        </p:nvSpPr>
        <p:spPr>
          <a:xfrm>
            <a:off x="11301412" y="0"/>
            <a:ext cx="1724025" cy="172402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9E8C46-D442-3795-C348-B23FC9E2C52B}"/>
              </a:ext>
            </a:extLst>
          </p:cNvPr>
          <p:cNvSpPr/>
          <p:nvPr/>
        </p:nvSpPr>
        <p:spPr>
          <a:xfrm>
            <a:off x="4000500" y="0"/>
            <a:ext cx="417195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ity skyline at night&#10;&#10;Description automatically generated">
            <a:extLst>
              <a:ext uri="{FF2B5EF4-FFF2-40B4-BE49-F238E27FC236}">
                <a16:creationId xmlns:a16="http://schemas.microsoft.com/office/drawing/2014/main" id="{4337682C-3720-9D2C-7A01-B637FA8C8E9F}"/>
              </a:ext>
            </a:extLst>
          </p:cNvPr>
          <p:cNvPicPr>
            <a:picLocks noChangeAspect="1"/>
          </p:cNvPicPr>
          <p:nvPr/>
        </p:nvPicPr>
        <p:blipFill rotWithShape="1">
          <a:blip r:embed="rId3">
            <a:extLst>
              <a:ext uri="{28A0092B-C50C-407E-A947-70E740481C1C}">
                <a14:useLocalDpi xmlns:a14="http://schemas.microsoft.com/office/drawing/2010/main" val="0"/>
              </a:ext>
            </a:extLst>
          </a:blip>
          <a:srcRect l="24697" r="36839"/>
          <a:stretch/>
        </p:blipFill>
        <p:spPr>
          <a:xfrm>
            <a:off x="4119562" y="0"/>
            <a:ext cx="3952875" cy="6858000"/>
          </a:xfrm>
          <a:prstGeom prst="rect">
            <a:avLst/>
          </a:prstGeom>
        </p:spPr>
      </p:pic>
      <p:sp>
        <p:nvSpPr>
          <p:cNvPr id="6" name="Rectangle 5">
            <a:extLst>
              <a:ext uri="{FF2B5EF4-FFF2-40B4-BE49-F238E27FC236}">
                <a16:creationId xmlns:a16="http://schemas.microsoft.com/office/drawing/2014/main" id="{DE438363-BDEF-0A07-778A-9B7DBB3C4AB5}"/>
              </a:ext>
            </a:extLst>
          </p:cNvPr>
          <p:cNvSpPr/>
          <p:nvPr/>
        </p:nvSpPr>
        <p:spPr>
          <a:xfrm>
            <a:off x="4119562" y="0"/>
            <a:ext cx="3952875" cy="6858000"/>
          </a:xfrm>
          <a:prstGeom prst="rect">
            <a:avLst/>
          </a:prstGeom>
          <a:solidFill>
            <a:schemeClr val="accent5">
              <a:lumMod val="50000"/>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242C843-1663-5730-BF60-2CB7F5BD8FCF}"/>
              </a:ext>
            </a:extLst>
          </p:cNvPr>
          <p:cNvSpPr txBox="1"/>
          <p:nvPr/>
        </p:nvSpPr>
        <p:spPr>
          <a:xfrm>
            <a:off x="4119562" y="1455440"/>
            <a:ext cx="3952875" cy="477054"/>
          </a:xfrm>
          <a:prstGeom prst="rect">
            <a:avLst/>
          </a:prstGeom>
          <a:noFill/>
        </p:spPr>
        <p:txBody>
          <a:bodyPr wrap="square" rtlCol="0">
            <a:spAutoFit/>
          </a:bodyPr>
          <a:lstStyle/>
          <a:p>
            <a:pPr algn="ctr"/>
            <a:r>
              <a:rPr lang="en-US" sz="2500" spc="300" dirty="0">
                <a:solidFill>
                  <a:schemeClr val="bg1"/>
                </a:solidFill>
                <a:latin typeface="Roboto" pitchFamily="2" charset="0"/>
                <a:ea typeface="Roboto" pitchFamily="2" charset="0"/>
              </a:rPr>
              <a:t>TỔNG QUAN</a:t>
            </a:r>
            <a:r>
              <a:rPr lang="en-US" sz="1600" dirty="0">
                <a:solidFill>
                  <a:schemeClr val="bg1"/>
                </a:solidFill>
                <a:latin typeface="Roboto" pitchFamily="2" charset="0"/>
                <a:ea typeface="Roboto" pitchFamily="2" charset="0"/>
              </a:rPr>
              <a:t> </a:t>
            </a:r>
          </a:p>
        </p:txBody>
      </p:sp>
      <p:sp>
        <p:nvSpPr>
          <p:cNvPr id="9" name="TextBox 8">
            <a:extLst>
              <a:ext uri="{FF2B5EF4-FFF2-40B4-BE49-F238E27FC236}">
                <a16:creationId xmlns:a16="http://schemas.microsoft.com/office/drawing/2014/main" id="{7DA22DCE-772D-A604-34F3-08130FBAEE50}"/>
              </a:ext>
            </a:extLst>
          </p:cNvPr>
          <p:cNvSpPr txBox="1"/>
          <p:nvPr/>
        </p:nvSpPr>
        <p:spPr>
          <a:xfrm>
            <a:off x="4119562" y="2064495"/>
            <a:ext cx="3952875" cy="707886"/>
          </a:xfrm>
          <a:prstGeom prst="rect">
            <a:avLst/>
          </a:prstGeom>
          <a:noFill/>
        </p:spPr>
        <p:txBody>
          <a:bodyPr wrap="square" rtlCol="0">
            <a:spAutoFit/>
          </a:bodyPr>
          <a:lstStyle/>
          <a:p>
            <a:pPr algn="ctr"/>
            <a:r>
              <a:rPr lang="en-US" sz="4000" b="1" dirty="0" err="1">
                <a:solidFill>
                  <a:schemeClr val="bg1"/>
                </a:solidFill>
                <a:latin typeface="Roboto" pitchFamily="2" charset="0"/>
                <a:ea typeface="Roboto" pitchFamily="2" charset="0"/>
              </a:rPr>
              <a:t>GOPAPERLESS</a:t>
            </a:r>
            <a:endParaRPr lang="en-US" sz="4000" b="1" dirty="0">
              <a:solidFill>
                <a:schemeClr val="bg1"/>
              </a:solidFill>
              <a:latin typeface="Roboto" pitchFamily="2" charset="0"/>
              <a:ea typeface="Roboto" pitchFamily="2" charset="0"/>
            </a:endParaRPr>
          </a:p>
        </p:txBody>
      </p:sp>
      <p:grpSp>
        <p:nvGrpSpPr>
          <p:cNvPr id="15" name="Group 14">
            <a:extLst>
              <a:ext uri="{FF2B5EF4-FFF2-40B4-BE49-F238E27FC236}">
                <a16:creationId xmlns:a16="http://schemas.microsoft.com/office/drawing/2014/main" id="{A40F4B04-6A8C-FE7E-34D4-D7B831A83DBA}"/>
              </a:ext>
            </a:extLst>
          </p:cNvPr>
          <p:cNvGrpSpPr/>
          <p:nvPr/>
        </p:nvGrpSpPr>
        <p:grpSpPr>
          <a:xfrm>
            <a:off x="-369094" y="202600"/>
            <a:ext cx="3241258" cy="781050"/>
            <a:chOff x="-397669" y="304800"/>
            <a:chExt cx="3241258" cy="781050"/>
          </a:xfrm>
        </p:grpSpPr>
        <p:sp>
          <p:nvSpPr>
            <p:cNvPr id="10" name="Rectangle: Rounded Corners 9">
              <a:extLst>
                <a:ext uri="{FF2B5EF4-FFF2-40B4-BE49-F238E27FC236}">
                  <a16:creationId xmlns:a16="http://schemas.microsoft.com/office/drawing/2014/main" id="{5D7CDFE7-15FC-6DA6-F420-22A2D4EA56A8}"/>
                </a:ext>
              </a:extLst>
            </p:cNvPr>
            <p:cNvSpPr/>
            <p:nvPr/>
          </p:nvSpPr>
          <p:spPr>
            <a:xfrm>
              <a:off x="-397669" y="304800"/>
              <a:ext cx="3241258" cy="781050"/>
            </a:xfrm>
            <a:prstGeom prst="roundRect">
              <a:avLst>
                <a:gd name="adj" fmla="val 5000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0926414-BA74-C176-CF48-902E6BB81068}"/>
                </a:ext>
              </a:extLst>
            </p:cNvPr>
            <p:cNvSpPr txBox="1"/>
            <p:nvPr/>
          </p:nvSpPr>
          <p:spPr>
            <a:xfrm>
              <a:off x="0" y="475848"/>
              <a:ext cx="2843589" cy="477054"/>
            </a:xfrm>
            <a:prstGeom prst="rect">
              <a:avLst/>
            </a:prstGeom>
            <a:noFill/>
          </p:spPr>
          <p:txBody>
            <a:bodyPr wrap="square" rtlCol="0">
              <a:spAutoFit/>
            </a:bodyPr>
            <a:lstStyle/>
            <a:p>
              <a:r>
                <a:rPr lang="en-US" sz="2500" b="1" dirty="0">
                  <a:solidFill>
                    <a:schemeClr val="bg1"/>
                  </a:solidFill>
                  <a:latin typeface="Roboto" pitchFamily="2" charset="0"/>
                  <a:ea typeface="Roboto" pitchFamily="2" charset="0"/>
                </a:rPr>
                <a:t>GIỚI THIỆU</a:t>
              </a:r>
            </a:p>
          </p:txBody>
        </p:sp>
      </p:grpSp>
      <p:grpSp>
        <p:nvGrpSpPr>
          <p:cNvPr id="14" name="Group 13">
            <a:extLst>
              <a:ext uri="{FF2B5EF4-FFF2-40B4-BE49-F238E27FC236}">
                <a16:creationId xmlns:a16="http://schemas.microsoft.com/office/drawing/2014/main" id="{C94C58C0-4043-1DEC-679A-53B4FC19481E}"/>
              </a:ext>
            </a:extLst>
          </p:cNvPr>
          <p:cNvGrpSpPr/>
          <p:nvPr/>
        </p:nvGrpSpPr>
        <p:grpSpPr>
          <a:xfrm>
            <a:off x="9418378" y="460177"/>
            <a:ext cx="2971800" cy="781050"/>
            <a:chOff x="9598819" y="571500"/>
            <a:chExt cx="2971800" cy="781050"/>
          </a:xfrm>
        </p:grpSpPr>
        <p:sp>
          <p:nvSpPr>
            <p:cNvPr id="11" name="Rectangle: Rounded Corners 10">
              <a:extLst>
                <a:ext uri="{FF2B5EF4-FFF2-40B4-BE49-F238E27FC236}">
                  <a16:creationId xmlns:a16="http://schemas.microsoft.com/office/drawing/2014/main" id="{911C9413-1AB6-54F2-3844-617015D1513F}"/>
                </a:ext>
              </a:extLst>
            </p:cNvPr>
            <p:cNvSpPr/>
            <p:nvPr/>
          </p:nvSpPr>
          <p:spPr>
            <a:xfrm>
              <a:off x="9598819" y="571500"/>
              <a:ext cx="2971800" cy="781050"/>
            </a:xfrm>
            <a:prstGeom prst="roundRect">
              <a:avLst>
                <a:gd name="adj" fmla="val 5000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DE20648-EB2B-EC08-3EE3-4AA57E20013F}"/>
                </a:ext>
              </a:extLst>
            </p:cNvPr>
            <p:cNvSpPr txBox="1"/>
            <p:nvPr/>
          </p:nvSpPr>
          <p:spPr>
            <a:xfrm>
              <a:off x="9972174" y="745123"/>
              <a:ext cx="2144504" cy="477054"/>
            </a:xfrm>
            <a:prstGeom prst="rect">
              <a:avLst/>
            </a:prstGeom>
            <a:noFill/>
          </p:spPr>
          <p:txBody>
            <a:bodyPr wrap="square" rtlCol="0">
              <a:spAutoFit/>
            </a:bodyPr>
            <a:lstStyle/>
            <a:p>
              <a:pPr algn="ctr"/>
              <a:r>
                <a:rPr lang="en-US" sz="2500" b="1" dirty="0">
                  <a:solidFill>
                    <a:schemeClr val="bg1"/>
                  </a:solidFill>
                  <a:latin typeface="Roboto" pitchFamily="2" charset="0"/>
                  <a:ea typeface="Roboto" pitchFamily="2" charset="0"/>
                </a:rPr>
                <a:t>MỤC TIÊU</a:t>
              </a:r>
            </a:p>
          </p:txBody>
        </p:sp>
      </p:grpSp>
      <p:sp>
        <p:nvSpPr>
          <p:cNvPr id="2" name="TextBox 1">
            <a:extLst>
              <a:ext uri="{FF2B5EF4-FFF2-40B4-BE49-F238E27FC236}">
                <a16:creationId xmlns:a16="http://schemas.microsoft.com/office/drawing/2014/main" id="{A9479809-129D-7FA7-65DC-CE4E1D75F315}"/>
              </a:ext>
            </a:extLst>
          </p:cNvPr>
          <p:cNvSpPr txBox="1"/>
          <p:nvPr/>
        </p:nvSpPr>
        <p:spPr>
          <a:xfrm>
            <a:off x="345838" y="1728411"/>
            <a:ext cx="3537091" cy="4185761"/>
          </a:xfrm>
          <a:prstGeom prst="rect">
            <a:avLst/>
          </a:prstGeom>
          <a:noFill/>
        </p:spPr>
        <p:txBody>
          <a:bodyPr wrap="square" rtlCol="0">
            <a:spAutoFit/>
          </a:bodyPr>
          <a:lstStyle/>
          <a:p>
            <a:pPr marL="285750" indent="-285750">
              <a:buFont typeface="Wingdings" panose="05000000000000000000" pitchFamily="2" charset="2"/>
              <a:buChar char="§"/>
            </a:pPr>
            <a:r>
              <a:rPr lang="vi-VN" sz="1400" dirty="0">
                <a:solidFill>
                  <a:schemeClr val="accent5">
                    <a:lumMod val="50000"/>
                  </a:schemeClr>
                </a:solidFill>
                <a:latin typeface="Roboto" pitchFamily="2" charset="0"/>
                <a:ea typeface="Roboto" pitchFamily="2" charset="0"/>
              </a:rPr>
              <a:t>Để tiết kiệm thời gian, chi phí, đồng thời nâng cao khả năng quản lý, lưu trữ và bảo mật thông tin, chuyển đổi số là xu hướng tất yếu; “định danh điện tử” cũng trở thành nhu cầu cần thiết hiện nay.</a:t>
            </a:r>
            <a:endParaRPr lang="en-US" sz="1400" dirty="0">
              <a:solidFill>
                <a:schemeClr val="accent5">
                  <a:lumMod val="50000"/>
                </a:schemeClr>
              </a:solidFill>
              <a:latin typeface="Roboto" pitchFamily="2" charset="0"/>
              <a:ea typeface="Roboto" pitchFamily="2" charset="0"/>
            </a:endParaRPr>
          </a:p>
          <a:p>
            <a:endParaRPr lang="en-US" sz="1400" dirty="0">
              <a:solidFill>
                <a:schemeClr val="accent5">
                  <a:lumMod val="50000"/>
                </a:schemeClr>
              </a:solidFill>
              <a:latin typeface="Roboto" pitchFamily="2" charset="0"/>
              <a:ea typeface="Roboto" pitchFamily="2" charset="0"/>
            </a:endParaRPr>
          </a:p>
          <a:p>
            <a:pPr marL="285750" indent="-285750">
              <a:buFont typeface="Wingdings" panose="05000000000000000000" pitchFamily="2" charset="2"/>
              <a:buChar char="§"/>
            </a:pPr>
            <a:r>
              <a:rPr lang="vi-VN" sz="1400" dirty="0">
                <a:solidFill>
                  <a:schemeClr val="accent5">
                    <a:lumMod val="50000"/>
                  </a:schemeClr>
                </a:solidFill>
                <a:latin typeface="Roboto" pitchFamily="2" charset="0"/>
                <a:ea typeface="Roboto" pitchFamily="2" charset="0"/>
              </a:rPr>
              <a:t>Có thể thấy, việc ký hợp đồng, báo cáo tài chính, … theo phương thức thủ công đòi hỏi nhiều bước xác minh danh tính cá nhân và chữ ký hợp pháp, gây tốn thời gian và chi phí</a:t>
            </a:r>
            <a:r>
              <a:rPr lang="en-US" sz="1400" dirty="0">
                <a:solidFill>
                  <a:schemeClr val="accent5">
                    <a:lumMod val="50000"/>
                  </a:schemeClr>
                </a:solidFill>
                <a:latin typeface="Roboto" pitchFamily="2" charset="0"/>
                <a:ea typeface="Roboto" pitchFamily="2" charset="0"/>
              </a:rPr>
              <a:t>. </a:t>
            </a:r>
            <a:r>
              <a:rPr lang="vi-VN" sz="1400" dirty="0">
                <a:solidFill>
                  <a:schemeClr val="accent5">
                    <a:lumMod val="50000"/>
                  </a:schemeClr>
                </a:solidFill>
                <a:latin typeface="Roboto" pitchFamily="2" charset="0"/>
                <a:ea typeface="Roboto" pitchFamily="2" charset="0"/>
              </a:rPr>
              <a:t>Từ thực tế đó, nền tảng định danh và ký điện tử GoPaperless ra đời nhằm đơn giản hóa quy trình ký tài liệu không giấy tờ.</a:t>
            </a:r>
            <a:endParaRPr lang="en-US" sz="1400" dirty="0">
              <a:solidFill>
                <a:schemeClr val="accent5">
                  <a:lumMod val="50000"/>
                </a:schemeClr>
              </a:solidFill>
              <a:latin typeface="Roboto" pitchFamily="2" charset="0"/>
              <a:ea typeface="Roboto" pitchFamily="2" charset="0"/>
            </a:endParaRPr>
          </a:p>
          <a:p>
            <a:endParaRPr lang="en-US" sz="1400" dirty="0">
              <a:solidFill>
                <a:schemeClr val="accent5">
                  <a:lumMod val="50000"/>
                </a:schemeClr>
              </a:solidFill>
              <a:latin typeface="Roboto" pitchFamily="2" charset="0"/>
              <a:ea typeface="Roboto" pitchFamily="2" charset="0"/>
            </a:endParaRPr>
          </a:p>
          <a:p>
            <a:pPr marL="285750" indent="-285750">
              <a:buFont typeface="Wingdings" panose="05000000000000000000" pitchFamily="2" charset="2"/>
              <a:buChar char="§"/>
            </a:pPr>
            <a:r>
              <a:rPr lang="vi-VN" sz="1400" dirty="0">
                <a:solidFill>
                  <a:schemeClr val="accent5">
                    <a:lumMod val="50000"/>
                  </a:schemeClr>
                </a:solidFill>
                <a:latin typeface="Roboto" pitchFamily="2" charset="0"/>
                <a:ea typeface="Roboto" pitchFamily="2" charset="0"/>
              </a:rPr>
              <a:t>Trên GoPaperless, chữ ký điện tử được tạo bằng eID có mức độ tin cậy cao và đáp ứng các yêu cầu nghiêm ngặt theo quy định eIDAS của EU</a:t>
            </a:r>
            <a:r>
              <a:rPr lang="en-US" sz="1400" dirty="0">
                <a:solidFill>
                  <a:schemeClr val="accent5">
                    <a:lumMod val="50000"/>
                  </a:schemeClr>
                </a:solidFill>
                <a:latin typeface="Roboto" pitchFamily="2" charset="0"/>
                <a:ea typeface="Roboto" pitchFamily="2" charset="0"/>
              </a:rPr>
              <a:t>.</a:t>
            </a:r>
          </a:p>
        </p:txBody>
      </p:sp>
      <p:sp>
        <p:nvSpPr>
          <p:cNvPr id="3" name="TextBox 2">
            <a:extLst>
              <a:ext uri="{FF2B5EF4-FFF2-40B4-BE49-F238E27FC236}">
                <a16:creationId xmlns:a16="http://schemas.microsoft.com/office/drawing/2014/main" id="{C9BCD56B-DC34-FEA2-428A-D97A1F3CC8E0}"/>
              </a:ext>
            </a:extLst>
          </p:cNvPr>
          <p:cNvSpPr txBox="1"/>
          <p:nvPr/>
        </p:nvSpPr>
        <p:spPr>
          <a:xfrm>
            <a:off x="8355807" y="1595021"/>
            <a:ext cx="3625398" cy="738664"/>
          </a:xfrm>
          <a:prstGeom prst="rect">
            <a:avLst/>
          </a:prstGeom>
          <a:noFill/>
        </p:spPr>
        <p:txBody>
          <a:bodyPr wrap="square" rtlCol="0">
            <a:spAutoFit/>
          </a:bodyPr>
          <a:lstStyle/>
          <a:p>
            <a:r>
              <a:rPr lang="vi-VN" sz="1400" dirty="0">
                <a:solidFill>
                  <a:schemeClr val="accent5">
                    <a:lumMod val="50000"/>
                  </a:schemeClr>
                </a:solidFill>
                <a:latin typeface="Roboto" pitchFamily="2" charset="0"/>
                <a:ea typeface="Roboto" pitchFamily="2" charset="0"/>
              </a:rPr>
              <a:t>Tạo một nền tảng ký kết và xác minh danh tính trực tuyến với đầy đủ các tính năng tối ưu, cụ thể là</a:t>
            </a:r>
            <a:r>
              <a:rPr lang="en-US" sz="1400" dirty="0">
                <a:solidFill>
                  <a:schemeClr val="accent5">
                    <a:lumMod val="50000"/>
                  </a:schemeClr>
                </a:solidFill>
                <a:latin typeface="Roboto" pitchFamily="2" charset="0"/>
                <a:ea typeface="Roboto" pitchFamily="2" charset="0"/>
              </a:rPr>
              <a:t>:</a:t>
            </a:r>
          </a:p>
        </p:txBody>
      </p:sp>
      <p:grpSp>
        <p:nvGrpSpPr>
          <p:cNvPr id="26" name="Group 25">
            <a:extLst>
              <a:ext uri="{FF2B5EF4-FFF2-40B4-BE49-F238E27FC236}">
                <a16:creationId xmlns:a16="http://schemas.microsoft.com/office/drawing/2014/main" id="{590A1356-BF82-2D8B-2C2C-9632602B292F}"/>
              </a:ext>
            </a:extLst>
          </p:cNvPr>
          <p:cNvGrpSpPr/>
          <p:nvPr/>
        </p:nvGrpSpPr>
        <p:grpSpPr>
          <a:xfrm>
            <a:off x="8407591" y="2556937"/>
            <a:ext cx="3784409" cy="954107"/>
            <a:chOff x="8196796" y="2491477"/>
            <a:chExt cx="3784409" cy="954107"/>
          </a:xfrm>
        </p:grpSpPr>
        <p:sp>
          <p:nvSpPr>
            <p:cNvPr id="4" name="TextBox 3">
              <a:extLst>
                <a:ext uri="{FF2B5EF4-FFF2-40B4-BE49-F238E27FC236}">
                  <a16:creationId xmlns:a16="http://schemas.microsoft.com/office/drawing/2014/main" id="{3BC1987C-631C-9F76-A5B7-B34E5D9C6C9A}"/>
                </a:ext>
              </a:extLst>
            </p:cNvPr>
            <p:cNvSpPr txBox="1"/>
            <p:nvPr/>
          </p:nvSpPr>
          <p:spPr>
            <a:xfrm>
              <a:off x="8355807" y="2491477"/>
              <a:ext cx="3625398" cy="954107"/>
            </a:xfrm>
            <a:prstGeom prst="rect">
              <a:avLst/>
            </a:prstGeom>
            <a:noFill/>
          </p:spPr>
          <p:txBody>
            <a:bodyPr wrap="square" rtlCol="0">
              <a:spAutoFit/>
            </a:bodyPr>
            <a:lstStyle/>
            <a:p>
              <a:r>
                <a:rPr lang="vi-VN" sz="1400" dirty="0">
                  <a:solidFill>
                    <a:schemeClr val="accent5">
                      <a:lumMod val="50000"/>
                    </a:schemeClr>
                  </a:solidFill>
                  <a:latin typeface="Roboto" pitchFamily="2" charset="0"/>
                  <a:ea typeface="Roboto" pitchFamily="2" charset="0"/>
                </a:rPr>
                <a:t>Cho phép phê duyệt trực tuyến nhanh chóng, hiệu quả đối với tài liệu doanh nghiệp, thỏa thuận, báo cáo, yêu cầu hoặc hồ sơ</a:t>
              </a:r>
              <a:r>
                <a:rPr lang="en-US" sz="1400" dirty="0">
                  <a:solidFill>
                    <a:schemeClr val="accent5">
                      <a:lumMod val="50000"/>
                    </a:schemeClr>
                  </a:solidFill>
                  <a:latin typeface="Roboto" pitchFamily="2" charset="0"/>
                  <a:ea typeface="Roboto" pitchFamily="2" charset="0"/>
                </a:rPr>
                <a:t>;</a:t>
              </a:r>
            </a:p>
          </p:txBody>
        </p:sp>
        <p:pic>
          <p:nvPicPr>
            <p:cNvPr id="22" name="Graphic 21" descr="Badge Tick with solid fill">
              <a:extLst>
                <a:ext uri="{FF2B5EF4-FFF2-40B4-BE49-F238E27FC236}">
                  <a16:creationId xmlns:a16="http://schemas.microsoft.com/office/drawing/2014/main" id="{B3CF75FB-32B7-7A27-4A66-1DFD20D5571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6796" y="2573609"/>
              <a:ext cx="189432" cy="189432"/>
            </a:xfrm>
            <a:prstGeom prst="rect">
              <a:avLst/>
            </a:prstGeom>
          </p:spPr>
        </p:pic>
      </p:grpSp>
      <p:grpSp>
        <p:nvGrpSpPr>
          <p:cNvPr id="27" name="Group 26">
            <a:extLst>
              <a:ext uri="{FF2B5EF4-FFF2-40B4-BE49-F238E27FC236}">
                <a16:creationId xmlns:a16="http://schemas.microsoft.com/office/drawing/2014/main" id="{B4329264-FCC0-B742-668F-A87C2286763B}"/>
              </a:ext>
            </a:extLst>
          </p:cNvPr>
          <p:cNvGrpSpPr/>
          <p:nvPr/>
        </p:nvGrpSpPr>
        <p:grpSpPr>
          <a:xfrm>
            <a:off x="8407591" y="3575474"/>
            <a:ext cx="3784409" cy="738664"/>
            <a:chOff x="8196796" y="3387934"/>
            <a:chExt cx="3784409" cy="738664"/>
          </a:xfrm>
        </p:grpSpPr>
        <p:sp>
          <p:nvSpPr>
            <p:cNvPr id="18" name="TextBox 17">
              <a:extLst>
                <a:ext uri="{FF2B5EF4-FFF2-40B4-BE49-F238E27FC236}">
                  <a16:creationId xmlns:a16="http://schemas.microsoft.com/office/drawing/2014/main" id="{3A8E28DE-B136-FDAE-658C-810ED86800CA}"/>
                </a:ext>
              </a:extLst>
            </p:cNvPr>
            <p:cNvSpPr txBox="1"/>
            <p:nvPr/>
          </p:nvSpPr>
          <p:spPr>
            <a:xfrm>
              <a:off x="8355807" y="3387934"/>
              <a:ext cx="3625398" cy="738664"/>
            </a:xfrm>
            <a:prstGeom prst="rect">
              <a:avLst/>
            </a:prstGeom>
            <a:noFill/>
          </p:spPr>
          <p:txBody>
            <a:bodyPr wrap="square" rtlCol="0">
              <a:spAutoFit/>
            </a:bodyPr>
            <a:lstStyle/>
            <a:p>
              <a:r>
                <a:rPr lang="vi-VN" sz="1400" dirty="0">
                  <a:solidFill>
                    <a:schemeClr val="accent5">
                      <a:lumMod val="50000"/>
                    </a:schemeClr>
                  </a:solidFill>
                  <a:latin typeface="Roboto" pitchFamily="2" charset="0"/>
                  <a:ea typeface="Roboto" pitchFamily="2" charset="0"/>
                </a:rPr>
                <a:t>Rút ngắn thời gian, giảm chi phí và tăng cường kiểm soát nhằm hạn chế lỗi trong quá trình ký</a:t>
              </a:r>
              <a:r>
                <a:rPr lang="en-US" sz="1400" dirty="0">
                  <a:solidFill>
                    <a:schemeClr val="accent5">
                      <a:lumMod val="50000"/>
                    </a:schemeClr>
                  </a:solidFill>
                  <a:latin typeface="Roboto" pitchFamily="2" charset="0"/>
                  <a:ea typeface="Roboto" pitchFamily="2" charset="0"/>
                </a:rPr>
                <a:t>;</a:t>
              </a:r>
            </a:p>
          </p:txBody>
        </p:sp>
        <p:pic>
          <p:nvPicPr>
            <p:cNvPr id="23" name="Graphic 22" descr="Badge Tick with solid fill">
              <a:extLst>
                <a:ext uri="{FF2B5EF4-FFF2-40B4-BE49-F238E27FC236}">
                  <a16:creationId xmlns:a16="http://schemas.microsoft.com/office/drawing/2014/main" id="{D420FEBB-8C5F-90DF-BF39-57AFC2D67B53}"/>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6796" y="3478453"/>
              <a:ext cx="189432" cy="189432"/>
            </a:xfrm>
            <a:prstGeom prst="rect">
              <a:avLst/>
            </a:prstGeom>
          </p:spPr>
        </p:pic>
      </p:grpSp>
      <p:grpSp>
        <p:nvGrpSpPr>
          <p:cNvPr id="28" name="Group 27">
            <a:extLst>
              <a:ext uri="{FF2B5EF4-FFF2-40B4-BE49-F238E27FC236}">
                <a16:creationId xmlns:a16="http://schemas.microsoft.com/office/drawing/2014/main" id="{BA183AEB-C59A-466B-CDEF-CB4B7EC64467}"/>
              </a:ext>
            </a:extLst>
          </p:cNvPr>
          <p:cNvGrpSpPr/>
          <p:nvPr/>
        </p:nvGrpSpPr>
        <p:grpSpPr>
          <a:xfrm>
            <a:off x="8407591" y="4378568"/>
            <a:ext cx="3784409" cy="954107"/>
            <a:chOff x="8196796" y="4284391"/>
            <a:chExt cx="3784409" cy="954107"/>
          </a:xfrm>
        </p:grpSpPr>
        <p:sp>
          <p:nvSpPr>
            <p:cNvPr id="19" name="TextBox 18">
              <a:extLst>
                <a:ext uri="{FF2B5EF4-FFF2-40B4-BE49-F238E27FC236}">
                  <a16:creationId xmlns:a16="http://schemas.microsoft.com/office/drawing/2014/main" id="{562B78ED-B2DC-AEB0-1C88-8A0549ADCEDA}"/>
                </a:ext>
              </a:extLst>
            </p:cNvPr>
            <p:cNvSpPr txBox="1"/>
            <p:nvPr/>
          </p:nvSpPr>
          <p:spPr>
            <a:xfrm>
              <a:off x="8355807" y="4284391"/>
              <a:ext cx="3625398" cy="954107"/>
            </a:xfrm>
            <a:prstGeom prst="rect">
              <a:avLst/>
            </a:prstGeom>
            <a:noFill/>
          </p:spPr>
          <p:txBody>
            <a:bodyPr wrap="square" rtlCol="0">
              <a:spAutoFit/>
            </a:bodyPr>
            <a:lstStyle/>
            <a:p>
              <a:r>
                <a:rPr lang="vi-VN" sz="1400" dirty="0">
                  <a:solidFill>
                    <a:schemeClr val="accent5">
                      <a:lumMod val="50000"/>
                    </a:schemeClr>
                  </a:solidFill>
                  <a:latin typeface="Roboto" pitchFamily="2" charset="0"/>
                  <a:ea typeface="Roboto" pitchFamily="2" charset="0"/>
                </a:rPr>
                <a:t>Đảm bảo khả năng truy vết, trách nhiệm giải trình và kiểm toán với giá trị pháp lý rõ ràng, tính toàn vẹn dữ liệu, phê duyệt cá nhân và bằng chứng quy trình dễ truy cập</a:t>
              </a:r>
              <a:r>
                <a:rPr lang="en-US" sz="1400" dirty="0">
                  <a:solidFill>
                    <a:schemeClr val="accent5">
                      <a:lumMod val="50000"/>
                    </a:schemeClr>
                  </a:solidFill>
                  <a:latin typeface="Roboto" pitchFamily="2" charset="0"/>
                  <a:ea typeface="Roboto" pitchFamily="2" charset="0"/>
                </a:rPr>
                <a:t>;</a:t>
              </a:r>
            </a:p>
          </p:txBody>
        </p:sp>
        <p:pic>
          <p:nvPicPr>
            <p:cNvPr id="24" name="Graphic 23" descr="Badge Tick with solid fill">
              <a:extLst>
                <a:ext uri="{FF2B5EF4-FFF2-40B4-BE49-F238E27FC236}">
                  <a16:creationId xmlns:a16="http://schemas.microsoft.com/office/drawing/2014/main" id="{EDE1952A-0F4B-B9F9-B5C5-B5F4760B55D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6796" y="4383297"/>
              <a:ext cx="189432" cy="189432"/>
            </a:xfrm>
            <a:prstGeom prst="rect">
              <a:avLst/>
            </a:prstGeom>
          </p:spPr>
        </p:pic>
      </p:grpSp>
      <p:grpSp>
        <p:nvGrpSpPr>
          <p:cNvPr id="29" name="Group 28">
            <a:extLst>
              <a:ext uri="{FF2B5EF4-FFF2-40B4-BE49-F238E27FC236}">
                <a16:creationId xmlns:a16="http://schemas.microsoft.com/office/drawing/2014/main" id="{543B6368-B7E9-3718-242E-A09C1E9732DB}"/>
              </a:ext>
            </a:extLst>
          </p:cNvPr>
          <p:cNvGrpSpPr/>
          <p:nvPr/>
        </p:nvGrpSpPr>
        <p:grpSpPr>
          <a:xfrm>
            <a:off x="8407591" y="5397106"/>
            <a:ext cx="3784409" cy="738664"/>
            <a:chOff x="8196796" y="5673290"/>
            <a:chExt cx="3784409" cy="738664"/>
          </a:xfrm>
        </p:grpSpPr>
        <p:sp>
          <p:nvSpPr>
            <p:cNvPr id="20" name="TextBox 19">
              <a:extLst>
                <a:ext uri="{FF2B5EF4-FFF2-40B4-BE49-F238E27FC236}">
                  <a16:creationId xmlns:a16="http://schemas.microsoft.com/office/drawing/2014/main" id="{29B7F054-72D9-8426-5442-0B9A9519730E}"/>
                </a:ext>
              </a:extLst>
            </p:cNvPr>
            <p:cNvSpPr txBox="1"/>
            <p:nvPr/>
          </p:nvSpPr>
          <p:spPr>
            <a:xfrm>
              <a:off x="8355807" y="5673290"/>
              <a:ext cx="3625398" cy="738664"/>
            </a:xfrm>
            <a:prstGeom prst="rect">
              <a:avLst/>
            </a:prstGeom>
            <a:noFill/>
          </p:spPr>
          <p:txBody>
            <a:bodyPr wrap="square" rtlCol="0">
              <a:spAutoFit/>
            </a:bodyPr>
            <a:lstStyle/>
            <a:p>
              <a:r>
                <a:rPr lang="vi-VN" sz="1400" dirty="0">
                  <a:solidFill>
                    <a:schemeClr val="accent5">
                      <a:lumMod val="50000"/>
                    </a:schemeClr>
                  </a:solidFill>
                  <a:latin typeface="Roboto" pitchFamily="2" charset="0"/>
                  <a:ea typeface="Roboto" pitchFamily="2" charset="0"/>
                </a:rPr>
                <a:t>Có thể chia sẻ, xem và ký trên mọi thiết bị, mọi lúc, mọi nơi, phù hợp với nhiều quy trình phê duyệt</a:t>
              </a:r>
              <a:endParaRPr lang="en-US" sz="1400" dirty="0">
                <a:solidFill>
                  <a:schemeClr val="accent5">
                    <a:lumMod val="50000"/>
                  </a:schemeClr>
                </a:solidFill>
                <a:latin typeface="Roboto" pitchFamily="2" charset="0"/>
                <a:ea typeface="Roboto" pitchFamily="2" charset="0"/>
              </a:endParaRPr>
            </a:p>
          </p:txBody>
        </p:sp>
        <p:pic>
          <p:nvPicPr>
            <p:cNvPr id="25" name="Graphic 24" descr="Badge Tick with solid fill">
              <a:extLst>
                <a:ext uri="{FF2B5EF4-FFF2-40B4-BE49-F238E27FC236}">
                  <a16:creationId xmlns:a16="http://schemas.microsoft.com/office/drawing/2014/main" id="{7B990DD8-1D99-48DC-7E35-998C5E4163C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6796" y="5763650"/>
              <a:ext cx="189432" cy="189432"/>
            </a:xfrm>
            <a:prstGeom prst="rect">
              <a:avLst/>
            </a:prstGeom>
          </p:spPr>
        </p:pic>
      </p:grpSp>
    </p:spTree>
    <p:extLst>
      <p:ext uri="{BB962C8B-B14F-4D97-AF65-F5344CB8AC3E}">
        <p14:creationId xmlns:p14="http://schemas.microsoft.com/office/powerpoint/2010/main" val="1530682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42" presetClass="entr" presetSubtype="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50"/>
                                        <p:tgtEl>
                                          <p:spTgt spid="26"/>
                                        </p:tgtEl>
                                      </p:cBhvr>
                                    </p:animEffect>
                                    <p:anim calcmode="lin" valueType="num">
                                      <p:cBhvr>
                                        <p:cTn id="15" dur="750" fill="hold"/>
                                        <p:tgtEl>
                                          <p:spTgt spid="26"/>
                                        </p:tgtEl>
                                        <p:attrNameLst>
                                          <p:attrName>ppt_x</p:attrName>
                                        </p:attrNameLst>
                                      </p:cBhvr>
                                      <p:tavLst>
                                        <p:tav tm="0">
                                          <p:val>
                                            <p:strVal val="#ppt_x"/>
                                          </p:val>
                                        </p:tav>
                                        <p:tav tm="100000">
                                          <p:val>
                                            <p:strVal val="#ppt_x"/>
                                          </p:val>
                                        </p:tav>
                                      </p:tavLst>
                                    </p:anim>
                                    <p:anim calcmode="lin" valueType="num">
                                      <p:cBhvr>
                                        <p:cTn id="16" dur="75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750"/>
                                        <p:tgtEl>
                                          <p:spTgt spid="27"/>
                                        </p:tgtEl>
                                      </p:cBhvr>
                                    </p:animEffect>
                                    <p:anim calcmode="lin" valueType="num">
                                      <p:cBhvr>
                                        <p:cTn id="20" dur="750" fill="hold"/>
                                        <p:tgtEl>
                                          <p:spTgt spid="27"/>
                                        </p:tgtEl>
                                        <p:attrNameLst>
                                          <p:attrName>ppt_x</p:attrName>
                                        </p:attrNameLst>
                                      </p:cBhvr>
                                      <p:tavLst>
                                        <p:tav tm="0">
                                          <p:val>
                                            <p:strVal val="#ppt_x"/>
                                          </p:val>
                                        </p:tav>
                                        <p:tav tm="100000">
                                          <p:val>
                                            <p:strVal val="#ppt_x"/>
                                          </p:val>
                                        </p:tav>
                                      </p:tavLst>
                                    </p:anim>
                                    <p:anim calcmode="lin" valueType="num">
                                      <p:cBhvr>
                                        <p:cTn id="21" dur="75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750"/>
                                        <p:tgtEl>
                                          <p:spTgt spid="28"/>
                                        </p:tgtEl>
                                      </p:cBhvr>
                                    </p:animEffect>
                                    <p:anim calcmode="lin" valueType="num">
                                      <p:cBhvr>
                                        <p:cTn id="25" dur="750" fill="hold"/>
                                        <p:tgtEl>
                                          <p:spTgt spid="28"/>
                                        </p:tgtEl>
                                        <p:attrNameLst>
                                          <p:attrName>ppt_x</p:attrName>
                                        </p:attrNameLst>
                                      </p:cBhvr>
                                      <p:tavLst>
                                        <p:tav tm="0">
                                          <p:val>
                                            <p:strVal val="#ppt_x"/>
                                          </p:val>
                                        </p:tav>
                                        <p:tav tm="100000">
                                          <p:val>
                                            <p:strVal val="#ppt_x"/>
                                          </p:val>
                                        </p:tav>
                                      </p:tavLst>
                                    </p:anim>
                                    <p:anim calcmode="lin" valueType="num">
                                      <p:cBhvr>
                                        <p:cTn id="26" dur="75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750"/>
                                        <p:tgtEl>
                                          <p:spTgt spid="29"/>
                                        </p:tgtEl>
                                      </p:cBhvr>
                                    </p:animEffect>
                                    <p:anim calcmode="lin" valueType="num">
                                      <p:cBhvr>
                                        <p:cTn id="30" dur="750" fill="hold"/>
                                        <p:tgtEl>
                                          <p:spTgt spid="29"/>
                                        </p:tgtEl>
                                        <p:attrNameLst>
                                          <p:attrName>ppt_x</p:attrName>
                                        </p:attrNameLst>
                                      </p:cBhvr>
                                      <p:tavLst>
                                        <p:tav tm="0">
                                          <p:val>
                                            <p:strVal val="#ppt_x"/>
                                          </p:val>
                                        </p:tav>
                                        <p:tav tm="100000">
                                          <p:val>
                                            <p:strVal val="#ppt_x"/>
                                          </p:val>
                                        </p:tav>
                                      </p:tavLst>
                                    </p:anim>
                                    <p:anim calcmode="lin" valueType="num">
                                      <p:cBhvr>
                                        <p:cTn id="31" dur="7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9000" b="-9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7BD1C76-25F3-27F6-057D-9BCAD890F521}"/>
              </a:ext>
            </a:extLst>
          </p:cNvPr>
          <p:cNvGrpSpPr/>
          <p:nvPr/>
        </p:nvGrpSpPr>
        <p:grpSpPr>
          <a:xfrm>
            <a:off x="1935948" y="83279"/>
            <a:ext cx="8024373" cy="1053142"/>
            <a:chOff x="1486873" y="-15661"/>
            <a:chExt cx="8024373" cy="1053142"/>
          </a:xfrm>
        </p:grpSpPr>
        <p:sp>
          <p:nvSpPr>
            <p:cNvPr id="8" name="Oval 7">
              <a:extLst>
                <a:ext uri="{FF2B5EF4-FFF2-40B4-BE49-F238E27FC236}">
                  <a16:creationId xmlns:a16="http://schemas.microsoft.com/office/drawing/2014/main" id="{6373BC33-CE7A-8C7D-9485-58989653BF4C}"/>
                </a:ext>
              </a:extLst>
            </p:cNvPr>
            <p:cNvSpPr/>
            <p:nvPr/>
          </p:nvSpPr>
          <p:spPr>
            <a:xfrm>
              <a:off x="8458104" y="-15661"/>
              <a:ext cx="1053142" cy="105314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55EA681-B924-2B03-ECB3-D4F408A0A1F7}"/>
                </a:ext>
              </a:extLst>
            </p:cNvPr>
            <p:cNvSpPr/>
            <p:nvPr/>
          </p:nvSpPr>
          <p:spPr>
            <a:xfrm>
              <a:off x="1486873" y="-15661"/>
              <a:ext cx="1053142" cy="105314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21E3A2C-5EAC-AED9-BA61-D0878B1322C9}"/>
                </a:ext>
              </a:extLst>
            </p:cNvPr>
            <p:cNvGrpSpPr/>
            <p:nvPr/>
          </p:nvGrpSpPr>
          <p:grpSpPr>
            <a:xfrm>
              <a:off x="1846955" y="120385"/>
              <a:ext cx="7363032" cy="781050"/>
              <a:chOff x="-810355" y="284988"/>
              <a:chExt cx="3644307" cy="781050"/>
            </a:xfrm>
          </p:grpSpPr>
          <p:sp>
            <p:nvSpPr>
              <p:cNvPr id="5" name="Rectangle: Rounded Corners 4">
                <a:extLst>
                  <a:ext uri="{FF2B5EF4-FFF2-40B4-BE49-F238E27FC236}">
                    <a16:creationId xmlns:a16="http://schemas.microsoft.com/office/drawing/2014/main" id="{38A9D1B5-10D7-BC25-8171-1E03C5B4371F}"/>
                  </a:ext>
                </a:extLst>
              </p:cNvPr>
              <p:cNvSpPr/>
              <p:nvPr/>
            </p:nvSpPr>
            <p:spPr>
              <a:xfrm>
                <a:off x="-810355" y="284988"/>
                <a:ext cx="3644307" cy="781050"/>
              </a:xfrm>
              <a:prstGeom prst="roundRect">
                <a:avLst>
                  <a:gd name="adj" fmla="val 5000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0646AE8-93F9-703E-8041-5E0AC2C51F00}"/>
                  </a:ext>
                </a:extLst>
              </p:cNvPr>
              <p:cNvSpPr txBox="1"/>
              <p:nvPr/>
            </p:nvSpPr>
            <p:spPr>
              <a:xfrm>
                <a:off x="-707164" y="440283"/>
                <a:ext cx="3518278" cy="477054"/>
              </a:xfrm>
              <a:prstGeom prst="rect">
                <a:avLst/>
              </a:prstGeom>
              <a:noFill/>
            </p:spPr>
            <p:txBody>
              <a:bodyPr wrap="square" rtlCol="0">
                <a:spAutoFit/>
              </a:bodyPr>
              <a:lstStyle/>
              <a:p>
                <a:r>
                  <a:rPr lang="en-US" sz="2500" b="1" dirty="0">
                    <a:solidFill>
                      <a:schemeClr val="bg1"/>
                    </a:solidFill>
                    <a:latin typeface="Roboto" pitchFamily="2" charset="0"/>
                    <a:ea typeface="Roboto" pitchFamily="2" charset="0"/>
                  </a:rPr>
                  <a:t>VÌ SAO CHỌN </a:t>
                </a:r>
                <a:r>
                  <a:rPr lang="en-US" sz="2500" b="1" dirty="0" err="1">
                    <a:solidFill>
                      <a:schemeClr val="bg1"/>
                    </a:solidFill>
                    <a:latin typeface="Roboto" pitchFamily="2" charset="0"/>
                    <a:ea typeface="Roboto" pitchFamily="2" charset="0"/>
                  </a:rPr>
                  <a:t>GOPAPERLESS</a:t>
                </a:r>
                <a:r>
                  <a:rPr lang="en-US" sz="2500" b="1" dirty="0">
                    <a:solidFill>
                      <a:schemeClr val="bg1"/>
                    </a:solidFill>
                    <a:latin typeface="Roboto" pitchFamily="2" charset="0"/>
                    <a:ea typeface="Roboto" pitchFamily="2" charset="0"/>
                  </a:rPr>
                  <a:t> GATEWAY VIEW?</a:t>
                </a:r>
              </a:p>
            </p:txBody>
          </p:sp>
        </p:grpSp>
      </p:grpSp>
      <p:grpSp>
        <p:nvGrpSpPr>
          <p:cNvPr id="71" name="Group 70">
            <a:extLst>
              <a:ext uri="{FF2B5EF4-FFF2-40B4-BE49-F238E27FC236}">
                <a16:creationId xmlns:a16="http://schemas.microsoft.com/office/drawing/2014/main" id="{CEA8DB91-2004-5826-26F4-079FA32EFDCD}"/>
              </a:ext>
            </a:extLst>
          </p:cNvPr>
          <p:cNvGrpSpPr/>
          <p:nvPr/>
        </p:nvGrpSpPr>
        <p:grpSpPr>
          <a:xfrm>
            <a:off x="636629" y="2771723"/>
            <a:ext cx="2255471" cy="2441300"/>
            <a:chOff x="912832" y="1327679"/>
            <a:chExt cx="2255471" cy="2441300"/>
          </a:xfrm>
        </p:grpSpPr>
        <p:sp>
          <p:nvSpPr>
            <p:cNvPr id="58" name="Rectangle: Rounded Corners 57">
              <a:extLst>
                <a:ext uri="{FF2B5EF4-FFF2-40B4-BE49-F238E27FC236}">
                  <a16:creationId xmlns:a16="http://schemas.microsoft.com/office/drawing/2014/main" id="{B7FE57EE-07E6-9A8D-E0AC-9823FF034177}"/>
                </a:ext>
              </a:extLst>
            </p:cNvPr>
            <p:cNvSpPr/>
            <p:nvPr/>
          </p:nvSpPr>
          <p:spPr>
            <a:xfrm>
              <a:off x="920759" y="1742150"/>
              <a:ext cx="2247544" cy="2026829"/>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E0E4E7FA-D5D7-4FAD-2C33-626EBE66A758}"/>
                </a:ext>
              </a:extLst>
            </p:cNvPr>
            <p:cNvSpPr/>
            <p:nvPr/>
          </p:nvSpPr>
          <p:spPr>
            <a:xfrm>
              <a:off x="1723291" y="1327679"/>
              <a:ext cx="632389" cy="63238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484A531E-B1B4-5B51-4F23-CBB8A26628B0}"/>
                </a:ext>
              </a:extLst>
            </p:cNvPr>
            <p:cNvSpPr txBox="1"/>
            <p:nvPr/>
          </p:nvSpPr>
          <p:spPr>
            <a:xfrm>
              <a:off x="912832" y="2018619"/>
              <a:ext cx="2255471" cy="523220"/>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Một điểm tích hợp </a:t>
              </a:r>
            </a:p>
            <a:p>
              <a:pPr algn="ctr"/>
              <a:r>
                <a:rPr lang="vi-VN" sz="1400" b="1" dirty="0">
                  <a:solidFill>
                    <a:schemeClr val="bg1"/>
                  </a:solidFill>
                  <a:latin typeface="Roboto" pitchFamily="2" charset="0"/>
                  <a:ea typeface="Roboto" pitchFamily="2" charset="0"/>
                </a:rPr>
                <a:t>duy nhất</a:t>
              </a:r>
              <a:endParaRPr lang="en-US" sz="1400" b="1" dirty="0">
                <a:solidFill>
                  <a:schemeClr val="bg1"/>
                </a:solidFill>
                <a:latin typeface="Roboto" pitchFamily="2" charset="0"/>
                <a:ea typeface="Roboto" pitchFamily="2" charset="0"/>
              </a:endParaRPr>
            </a:p>
          </p:txBody>
        </p:sp>
        <p:sp>
          <p:nvSpPr>
            <p:cNvPr id="61" name="TextBox 60">
              <a:extLst>
                <a:ext uri="{FF2B5EF4-FFF2-40B4-BE49-F238E27FC236}">
                  <a16:creationId xmlns:a16="http://schemas.microsoft.com/office/drawing/2014/main" id="{FDD28FC7-3C58-511E-607C-643CB29CFB2E}"/>
                </a:ext>
              </a:extLst>
            </p:cNvPr>
            <p:cNvSpPr txBox="1"/>
            <p:nvPr/>
          </p:nvSpPr>
          <p:spPr>
            <a:xfrm>
              <a:off x="937682" y="2654171"/>
              <a:ext cx="2230621" cy="830997"/>
            </a:xfrm>
            <a:prstGeom prst="rect">
              <a:avLst/>
            </a:prstGeom>
            <a:noFill/>
          </p:spPr>
          <p:txBody>
            <a:bodyPr wrap="square" rtlCol="0">
              <a:spAutoFit/>
            </a:bodyPr>
            <a:lstStyle/>
            <a:p>
              <a:pPr algn="ctr"/>
              <a:r>
                <a:rPr lang="vi-VN" sz="1200" dirty="0">
                  <a:solidFill>
                    <a:schemeClr val="bg1"/>
                  </a:solidFill>
                  <a:latin typeface="Roboto" pitchFamily="2" charset="0"/>
                  <a:ea typeface="Roboto" pitchFamily="2" charset="0"/>
                </a:rPr>
                <a:t>Kết nối hệ thống nghiệp vụ với định danh số, chia sẻ dữ liệu và ký số thông qua một Gateway thống nhất</a:t>
              </a:r>
              <a:endParaRPr lang="en-US" sz="1200" dirty="0">
                <a:solidFill>
                  <a:schemeClr val="bg1"/>
                </a:solidFill>
                <a:latin typeface="Roboto" pitchFamily="2" charset="0"/>
                <a:ea typeface="Roboto" pitchFamily="2" charset="0"/>
              </a:endParaRPr>
            </a:p>
          </p:txBody>
        </p:sp>
        <p:pic>
          <p:nvPicPr>
            <p:cNvPr id="56" name="Graphic 55" descr="Badge Tick1 with solid fill">
              <a:extLst>
                <a:ext uri="{FF2B5EF4-FFF2-40B4-BE49-F238E27FC236}">
                  <a16:creationId xmlns:a16="http://schemas.microsoft.com/office/drawing/2014/main" id="{818B74D0-64B5-88FA-1FC6-CB8CA8B8639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0971" y="1353029"/>
              <a:ext cx="581372" cy="581372"/>
            </a:xfrm>
            <a:prstGeom prst="rect">
              <a:avLst/>
            </a:prstGeom>
          </p:spPr>
        </p:pic>
      </p:grpSp>
      <p:grpSp>
        <p:nvGrpSpPr>
          <p:cNvPr id="70" name="Group 69">
            <a:extLst>
              <a:ext uri="{FF2B5EF4-FFF2-40B4-BE49-F238E27FC236}">
                <a16:creationId xmlns:a16="http://schemas.microsoft.com/office/drawing/2014/main" id="{75A7DBEE-F938-CB61-2CF1-2E01E1463A9E}"/>
              </a:ext>
            </a:extLst>
          </p:cNvPr>
          <p:cNvGrpSpPr/>
          <p:nvPr/>
        </p:nvGrpSpPr>
        <p:grpSpPr>
          <a:xfrm>
            <a:off x="3518384" y="2816134"/>
            <a:ext cx="2255471" cy="2396889"/>
            <a:chOff x="3874576" y="1304294"/>
            <a:chExt cx="2255471" cy="2396889"/>
          </a:xfrm>
        </p:grpSpPr>
        <p:grpSp>
          <p:nvGrpSpPr>
            <p:cNvPr id="63" name="Group 62">
              <a:extLst>
                <a:ext uri="{FF2B5EF4-FFF2-40B4-BE49-F238E27FC236}">
                  <a16:creationId xmlns:a16="http://schemas.microsoft.com/office/drawing/2014/main" id="{A817EC0D-5390-4A6F-84F4-C30F26F94FAD}"/>
                </a:ext>
              </a:extLst>
            </p:cNvPr>
            <p:cNvGrpSpPr/>
            <p:nvPr/>
          </p:nvGrpSpPr>
          <p:grpSpPr>
            <a:xfrm>
              <a:off x="3874576" y="1304294"/>
              <a:ext cx="2255471" cy="2396889"/>
              <a:chOff x="975832" y="1345963"/>
              <a:chExt cx="2255471" cy="2396889"/>
            </a:xfrm>
          </p:grpSpPr>
          <p:sp>
            <p:nvSpPr>
              <p:cNvPr id="64" name="Rectangle: Rounded Corners 63">
                <a:extLst>
                  <a:ext uri="{FF2B5EF4-FFF2-40B4-BE49-F238E27FC236}">
                    <a16:creationId xmlns:a16="http://schemas.microsoft.com/office/drawing/2014/main" id="{A563124E-5BD4-ABBB-44E4-97F06B6A06E3}"/>
                  </a:ext>
                </a:extLst>
              </p:cNvPr>
              <p:cNvSpPr/>
              <p:nvPr/>
            </p:nvSpPr>
            <p:spPr>
              <a:xfrm>
                <a:off x="975832" y="1760434"/>
                <a:ext cx="2247544" cy="1982418"/>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0F658B3-A4B2-F0A2-4B79-AB756031FEE4}"/>
                  </a:ext>
                </a:extLst>
              </p:cNvPr>
              <p:cNvSpPr/>
              <p:nvPr/>
            </p:nvSpPr>
            <p:spPr>
              <a:xfrm>
                <a:off x="1778364" y="1345963"/>
                <a:ext cx="632389" cy="63238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E7CBA2D2-0526-853E-E2CA-026F2A446500}"/>
                  </a:ext>
                </a:extLst>
              </p:cNvPr>
              <p:cNvSpPr txBox="1"/>
              <p:nvPr/>
            </p:nvSpPr>
            <p:spPr>
              <a:xfrm>
                <a:off x="983759" y="2037846"/>
                <a:ext cx="2221983" cy="523220"/>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Rút ngắn thời gian </a:t>
                </a:r>
              </a:p>
              <a:p>
                <a:pPr algn="ctr"/>
                <a:r>
                  <a:rPr lang="vi-VN" sz="1400" b="1" dirty="0">
                    <a:solidFill>
                      <a:schemeClr val="bg1"/>
                    </a:solidFill>
                    <a:latin typeface="Roboto" pitchFamily="2" charset="0"/>
                    <a:ea typeface="Roboto" pitchFamily="2" charset="0"/>
                  </a:rPr>
                  <a:t>triển khai</a:t>
                </a:r>
                <a:endParaRPr lang="en-US" sz="1400" b="1" dirty="0">
                  <a:solidFill>
                    <a:schemeClr val="bg1"/>
                  </a:solidFill>
                  <a:latin typeface="Roboto" pitchFamily="2" charset="0"/>
                  <a:ea typeface="Roboto" pitchFamily="2" charset="0"/>
                </a:endParaRPr>
              </a:p>
            </p:txBody>
          </p:sp>
          <p:sp>
            <p:nvSpPr>
              <p:cNvPr id="67" name="TextBox 66">
                <a:extLst>
                  <a:ext uri="{FF2B5EF4-FFF2-40B4-BE49-F238E27FC236}">
                    <a16:creationId xmlns:a16="http://schemas.microsoft.com/office/drawing/2014/main" id="{2F4E951A-2E5F-9915-B780-FF25AF296BAF}"/>
                  </a:ext>
                </a:extLst>
              </p:cNvPr>
              <p:cNvSpPr txBox="1"/>
              <p:nvPr/>
            </p:nvSpPr>
            <p:spPr>
              <a:xfrm>
                <a:off x="983759" y="2632813"/>
                <a:ext cx="2247544" cy="1015663"/>
              </a:xfrm>
              <a:prstGeom prst="rect">
                <a:avLst/>
              </a:prstGeom>
              <a:noFill/>
            </p:spPr>
            <p:txBody>
              <a:bodyPr wrap="square" rtlCol="0">
                <a:spAutoFit/>
              </a:bodyPr>
              <a:lstStyle/>
              <a:p>
                <a:pPr algn="ctr"/>
                <a:r>
                  <a:rPr lang="vi-VN" sz="1200" dirty="0">
                    <a:solidFill>
                      <a:schemeClr val="bg1"/>
                    </a:solidFill>
                    <a:latin typeface="Roboto" pitchFamily="2" charset="0"/>
                    <a:ea typeface="Roboto" pitchFamily="2" charset="0"/>
                  </a:rPr>
                  <a:t>Hỗ trợ API, iFrame, Webhook/Callback và các cơ chế tích hợp tiêu chuẩn, giúp giảm thời gian phát triển và đưa dịch vụ ra thị trường</a:t>
                </a:r>
                <a:endParaRPr lang="en-US" sz="1200" dirty="0">
                  <a:solidFill>
                    <a:schemeClr val="bg1"/>
                  </a:solidFill>
                  <a:latin typeface="Roboto" pitchFamily="2" charset="0"/>
                  <a:ea typeface="Roboto" pitchFamily="2" charset="0"/>
                </a:endParaRPr>
              </a:p>
            </p:txBody>
          </p:sp>
        </p:grpSp>
        <p:pic>
          <p:nvPicPr>
            <p:cNvPr id="69" name="Graphic 68" descr="Badge Tick1 with solid fill">
              <a:extLst>
                <a:ext uri="{FF2B5EF4-FFF2-40B4-BE49-F238E27FC236}">
                  <a16:creationId xmlns:a16="http://schemas.microsoft.com/office/drawing/2014/main" id="{A585C67E-F143-A421-433F-2D212C974A0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2616" y="1331018"/>
              <a:ext cx="581372" cy="581372"/>
            </a:xfrm>
            <a:prstGeom prst="rect">
              <a:avLst/>
            </a:prstGeom>
          </p:spPr>
        </p:pic>
      </p:grpSp>
      <p:grpSp>
        <p:nvGrpSpPr>
          <p:cNvPr id="72" name="Group 71">
            <a:extLst>
              <a:ext uri="{FF2B5EF4-FFF2-40B4-BE49-F238E27FC236}">
                <a16:creationId xmlns:a16="http://schemas.microsoft.com/office/drawing/2014/main" id="{BF6D0CF5-72D8-CF33-9B1E-189240E5A4F0}"/>
              </a:ext>
            </a:extLst>
          </p:cNvPr>
          <p:cNvGrpSpPr/>
          <p:nvPr/>
        </p:nvGrpSpPr>
        <p:grpSpPr>
          <a:xfrm>
            <a:off x="6400139" y="2816134"/>
            <a:ext cx="2255471" cy="2396889"/>
            <a:chOff x="3866649" y="1304294"/>
            <a:chExt cx="2255471" cy="2396889"/>
          </a:xfrm>
        </p:grpSpPr>
        <p:grpSp>
          <p:nvGrpSpPr>
            <p:cNvPr id="73" name="Group 72">
              <a:extLst>
                <a:ext uri="{FF2B5EF4-FFF2-40B4-BE49-F238E27FC236}">
                  <a16:creationId xmlns:a16="http://schemas.microsoft.com/office/drawing/2014/main" id="{ED68D921-DD69-2576-E503-654049750594}"/>
                </a:ext>
              </a:extLst>
            </p:cNvPr>
            <p:cNvGrpSpPr/>
            <p:nvPr/>
          </p:nvGrpSpPr>
          <p:grpSpPr>
            <a:xfrm>
              <a:off x="3866649" y="1304294"/>
              <a:ext cx="2255471" cy="2396889"/>
              <a:chOff x="967905" y="1345963"/>
              <a:chExt cx="2255471" cy="2396889"/>
            </a:xfrm>
          </p:grpSpPr>
          <p:sp>
            <p:nvSpPr>
              <p:cNvPr id="75" name="Rectangle: Rounded Corners 74">
                <a:extLst>
                  <a:ext uri="{FF2B5EF4-FFF2-40B4-BE49-F238E27FC236}">
                    <a16:creationId xmlns:a16="http://schemas.microsoft.com/office/drawing/2014/main" id="{EA1B4E12-36EA-AB44-F39C-5E3C5976300D}"/>
                  </a:ext>
                </a:extLst>
              </p:cNvPr>
              <p:cNvSpPr/>
              <p:nvPr/>
            </p:nvSpPr>
            <p:spPr>
              <a:xfrm>
                <a:off x="975832" y="1760434"/>
                <a:ext cx="2247544" cy="1982418"/>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723E838E-B399-3855-457D-2F2325C3AED9}"/>
                  </a:ext>
                </a:extLst>
              </p:cNvPr>
              <p:cNvSpPr/>
              <p:nvPr/>
            </p:nvSpPr>
            <p:spPr>
              <a:xfrm>
                <a:off x="1778364" y="1345963"/>
                <a:ext cx="632389" cy="63238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4FE9FC02-D2DC-3A2A-5D3C-B7DB260ECD4F}"/>
                  </a:ext>
                </a:extLst>
              </p:cNvPr>
              <p:cNvSpPr txBox="1"/>
              <p:nvPr/>
            </p:nvSpPr>
            <p:spPr>
              <a:xfrm>
                <a:off x="983759" y="2037846"/>
                <a:ext cx="2239617" cy="523220"/>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Chuẩn hóa trải nghiệm người dùng</a:t>
                </a:r>
                <a:endParaRPr lang="en-US" sz="1400" b="1" dirty="0">
                  <a:solidFill>
                    <a:schemeClr val="bg1"/>
                  </a:solidFill>
                  <a:latin typeface="Roboto" pitchFamily="2" charset="0"/>
                  <a:ea typeface="Roboto" pitchFamily="2" charset="0"/>
                </a:endParaRPr>
              </a:p>
            </p:txBody>
          </p:sp>
          <p:sp>
            <p:nvSpPr>
              <p:cNvPr id="78" name="TextBox 77">
                <a:extLst>
                  <a:ext uri="{FF2B5EF4-FFF2-40B4-BE49-F238E27FC236}">
                    <a16:creationId xmlns:a16="http://schemas.microsoft.com/office/drawing/2014/main" id="{533A1DE8-C4A4-B2C0-C423-AFF2DCF35191}"/>
                  </a:ext>
                </a:extLst>
              </p:cNvPr>
              <p:cNvSpPr txBox="1"/>
              <p:nvPr/>
            </p:nvSpPr>
            <p:spPr>
              <a:xfrm>
                <a:off x="967905" y="2620560"/>
                <a:ext cx="2247544" cy="830997"/>
              </a:xfrm>
              <a:prstGeom prst="rect">
                <a:avLst/>
              </a:prstGeom>
              <a:noFill/>
            </p:spPr>
            <p:txBody>
              <a:bodyPr wrap="square" rtlCol="0">
                <a:spAutoFit/>
              </a:bodyPr>
              <a:lstStyle/>
              <a:p>
                <a:pPr algn="ctr"/>
                <a:r>
                  <a:rPr lang="vi-VN" sz="1200" dirty="0">
                    <a:solidFill>
                      <a:schemeClr val="bg1"/>
                    </a:solidFill>
                    <a:latin typeface="Roboto" pitchFamily="2" charset="0"/>
                    <a:ea typeface="Roboto" pitchFamily="2" charset="0"/>
                  </a:rPr>
                  <a:t>Người dùng thực hiện xem thông tin, chấp thuận, xác nhận và ký trên một hành trình nhất quán</a:t>
                </a:r>
                <a:endParaRPr lang="en-US" sz="1200" dirty="0">
                  <a:solidFill>
                    <a:schemeClr val="bg1"/>
                  </a:solidFill>
                  <a:latin typeface="Roboto" pitchFamily="2" charset="0"/>
                  <a:ea typeface="Roboto" pitchFamily="2" charset="0"/>
                </a:endParaRPr>
              </a:p>
            </p:txBody>
          </p:sp>
        </p:grpSp>
        <p:pic>
          <p:nvPicPr>
            <p:cNvPr id="74" name="Graphic 73" descr="Badge Tick1 with solid fill">
              <a:extLst>
                <a:ext uri="{FF2B5EF4-FFF2-40B4-BE49-F238E27FC236}">
                  <a16:creationId xmlns:a16="http://schemas.microsoft.com/office/drawing/2014/main" id="{E26C5C5C-B506-86D7-B0CB-6B0A74C1B8F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2616" y="1331018"/>
              <a:ext cx="581372" cy="581372"/>
            </a:xfrm>
            <a:prstGeom prst="rect">
              <a:avLst/>
            </a:prstGeom>
          </p:spPr>
        </p:pic>
      </p:grpSp>
      <p:grpSp>
        <p:nvGrpSpPr>
          <p:cNvPr id="79" name="Group 78">
            <a:extLst>
              <a:ext uri="{FF2B5EF4-FFF2-40B4-BE49-F238E27FC236}">
                <a16:creationId xmlns:a16="http://schemas.microsoft.com/office/drawing/2014/main" id="{4C846312-F9AF-52BA-C1C7-C45079471BFB}"/>
              </a:ext>
            </a:extLst>
          </p:cNvPr>
          <p:cNvGrpSpPr/>
          <p:nvPr/>
        </p:nvGrpSpPr>
        <p:grpSpPr>
          <a:xfrm>
            <a:off x="9281895" y="2818406"/>
            <a:ext cx="2248626" cy="2394617"/>
            <a:chOff x="3873494" y="1304294"/>
            <a:chExt cx="2248626" cy="2394617"/>
          </a:xfrm>
        </p:grpSpPr>
        <p:grpSp>
          <p:nvGrpSpPr>
            <p:cNvPr id="80" name="Group 79">
              <a:extLst>
                <a:ext uri="{FF2B5EF4-FFF2-40B4-BE49-F238E27FC236}">
                  <a16:creationId xmlns:a16="http://schemas.microsoft.com/office/drawing/2014/main" id="{7B696D88-BBD3-F522-2E65-3C0DADCD5178}"/>
                </a:ext>
              </a:extLst>
            </p:cNvPr>
            <p:cNvGrpSpPr/>
            <p:nvPr/>
          </p:nvGrpSpPr>
          <p:grpSpPr>
            <a:xfrm>
              <a:off x="3873494" y="1304294"/>
              <a:ext cx="2248626" cy="2394617"/>
              <a:chOff x="974750" y="1345963"/>
              <a:chExt cx="2248626" cy="2394617"/>
            </a:xfrm>
          </p:grpSpPr>
          <p:sp>
            <p:nvSpPr>
              <p:cNvPr id="82" name="Rectangle: Rounded Corners 81">
                <a:extLst>
                  <a:ext uri="{FF2B5EF4-FFF2-40B4-BE49-F238E27FC236}">
                    <a16:creationId xmlns:a16="http://schemas.microsoft.com/office/drawing/2014/main" id="{CC2E7282-C385-D6F0-27C2-7E124DD28243}"/>
                  </a:ext>
                </a:extLst>
              </p:cNvPr>
              <p:cNvSpPr/>
              <p:nvPr/>
            </p:nvSpPr>
            <p:spPr>
              <a:xfrm>
                <a:off x="975832" y="1760434"/>
                <a:ext cx="2247544" cy="1980146"/>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41CA1CFE-9B70-96E9-623F-55878F363987}"/>
                  </a:ext>
                </a:extLst>
              </p:cNvPr>
              <p:cNvSpPr/>
              <p:nvPr/>
            </p:nvSpPr>
            <p:spPr>
              <a:xfrm>
                <a:off x="1778364" y="1345963"/>
                <a:ext cx="632389" cy="63238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D3E2C307-644E-FF5B-CD65-3D58A0565CC6}"/>
                  </a:ext>
                </a:extLst>
              </p:cNvPr>
              <p:cNvSpPr txBox="1"/>
              <p:nvPr/>
            </p:nvSpPr>
            <p:spPr>
              <a:xfrm>
                <a:off x="974750" y="2035574"/>
                <a:ext cx="2239616" cy="523220"/>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Hỗ trợ nhiều </a:t>
                </a:r>
              </a:p>
              <a:p>
                <a:pPr algn="ctr"/>
                <a:r>
                  <a:rPr lang="vi-VN" sz="1400" b="1" dirty="0">
                    <a:solidFill>
                      <a:schemeClr val="bg1"/>
                    </a:solidFill>
                    <a:latin typeface="Roboto" pitchFamily="2" charset="0"/>
                    <a:ea typeface="Roboto" pitchFamily="2" charset="0"/>
                  </a:rPr>
                  <a:t>phương thức ký</a:t>
                </a:r>
                <a:endParaRPr lang="en-US" sz="1400" b="1" dirty="0">
                  <a:solidFill>
                    <a:schemeClr val="bg1"/>
                  </a:solidFill>
                  <a:latin typeface="Roboto" pitchFamily="2" charset="0"/>
                  <a:ea typeface="Roboto" pitchFamily="2" charset="0"/>
                </a:endParaRPr>
              </a:p>
            </p:txBody>
          </p:sp>
          <p:sp>
            <p:nvSpPr>
              <p:cNvPr id="85" name="TextBox 84">
                <a:extLst>
                  <a:ext uri="{FF2B5EF4-FFF2-40B4-BE49-F238E27FC236}">
                    <a16:creationId xmlns:a16="http://schemas.microsoft.com/office/drawing/2014/main" id="{A8968C63-2CA0-2D4D-5905-CE0D82A290CB}"/>
                  </a:ext>
                </a:extLst>
              </p:cNvPr>
              <p:cNvSpPr txBox="1"/>
              <p:nvPr/>
            </p:nvSpPr>
            <p:spPr>
              <a:xfrm>
                <a:off x="975832" y="2609145"/>
                <a:ext cx="2247544" cy="830997"/>
              </a:xfrm>
              <a:prstGeom prst="rect">
                <a:avLst/>
              </a:prstGeom>
              <a:noFill/>
            </p:spPr>
            <p:txBody>
              <a:bodyPr wrap="square" rtlCol="0">
                <a:spAutoFit/>
              </a:bodyPr>
              <a:lstStyle/>
              <a:p>
                <a:pPr algn="ctr"/>
                <a:r>
                  <a:rPr lang="vi-VN" sz="1200" dirty="0">
                    <a:solidFill>
                      <a:schemeClr val="bg1"/>
                    </a:solidFill>
                    <a:latin typeface="Roboto" pitchFamily="2" charset="0"/>
                    <a:ea typeface="Roboto" pitchFamily="2" charset="0"/>
                  </a:rPr>
                  <a:t>Cho phép lựa chọn USB Token, Remote Signing, Smart-ID, Electronic-ID hoặc dịch vụ ký nội bộ</a:t>
                </a:r>
                <a:endParaRPr lang="en-US" sz="1200" dirty="0">
                  <a:solidFill>
                    <a:schemeClr val="bg1"/>
                  </a:solidFill>
                  <a:latin typeface="Roboto" pitchFamily="2" charset="0"/>
                  <a:ea typeface="Roboto" pitchFamily="2" charset="0"/>
                </a:endParaRPr>
              </a:p>
            </p:txBody>
          </p:sp>
        </p:grpSp>
        <p:pic>
          <p:nvPicPr>
            <p:cNvPr id="81" name="Graphic 80" descr="Badge Tick1 with solid fill">
              <a:extLst>
                <a:ext uri="{FF2B5EF4-FFF2-40B4-BE49-F238E27FC236}">
                  <a16:creationId xmlns:a16="http://schemas.microsoft.com/office/drawing/2014/main" id="{740C75F0-C3E4-2F7A-28E5-6CBB22A5B393}"/>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2616" y="1331018"/>
              <a:ext cx="581372" cy="581372"/>
            </a:xfrm>
            <a:prstGeom prst="rect">
              <a:avLst/>
            </a:prstGeom>
          </p:spPr>
        </p:pic>
      </p:grpSp>
      <p:sp>
        <p:nvSpPr>
          <p:cNvPr id="2" name="TextBox 1">
            <a:extLst>
              <a:ext uri="{FF2B5EF4-FFF2-40B4-BE49-F238E27FC236}">
                <a16:creationId xmlns:a16="http://schemas.microsoft.com/office/drawing/2014/main" id="{B14FEA83-8FCC-9CB5-A94D-9A5B8F2AFD18}"/>
              </a:ext>
            </a:extLst>
          </p:cNvPr>
          <p:cNvSpPr txBox="1"/>
          <p:nvPr/>
        </p:nvSpPr>
        <p:spPr>
          <a:xfrm>
            <a:off x="980128" y="1351299"/>
            <a:ext cx="10231744" cy="1025922"/>
          </a:xfrm>
          <a:prstGeom prst="rect">
            <a:avLst/>
          </a:prstGeom>
          <a:noFill/>
        </p:spPr>
        <p:txBody>
          <a:bodyPr wrap="square" rtlCol="0">
            <a:spAutoFit/>
          </a:bodyPr>
          <a:lstStyle/>
          <a:p>
            <a:pPr indent="270510" algn="just">
              <a:lnSpc>
                <a:spcPct val="150000"/>
              </a:lnSpc>
            </a:pPr>
            <a:r>
              <a:rPr lang="vi-VN" sz="1400" b="1" dirty="0">
                <a:solidFill>
                  <a:srgbClr val="1F4E79"/>
                </a:solidFill>
                <a:latin typeface="Roboto" pitchFamily="2" charset="0"/>
                <a:ea typeface="Roboto" pitchFamily="2" charset="0"/>
              </a:rPr>
              <a:t>GoPaperless Gateway View </a:t>
            </a:r>
            <a:r>
              <a:rPr lang="vi-VN" sz="1400" dirty="0">
                <a:solidFill>
                  <a:srgbClr val="1F4E79"/>
                </a:solidFill>
                <a:latin typeface="Roboto" pitchFamily="2" charset="0"/>
                <a:ea typeface="Roboto" pitchFamily="2" charset="0"/>
              </a:rPr>
              <a:t>là lớp </a:t>
            </a:r>
            <a:r>
              <a:rPr lang="vi-VN" sz="1400" b="1" dirty="0">
                <a:solidFill>
                  <a:srgbClr val="1F4E79"/>
                </a:solidFill>
                <a:latin typeface="Roboto" pitchFamily="2" charset="0"/>
                <a:ea typeface="Roboto" pitchFamily="2" charset="0"/>
              </a:rPr>
              <a:t>“render &amp; orchestration” </a:t>
            </a:r>
            <a:r>
              <a:rPr lang="vi-VN" sz="1400" dirty="0">
                <a:solidFill>
                  <a:srgbClr val="1F4E79"/>
                </a:solidFill>
                <a:latin typeface="Roboto" pitchFamily="2" charset="0"/>
                <a:ea typeface="Roboto" pitchFamily="2" charset="0"/>
              </a:rPr>
              <a:t>và là điểm tích hợp duy nhất giúp doanh nghiệp kết nối hệ thống nghiệp vụ với các dịch vụ định danh số, chia sẻ dữ liệu có consent và ký số. Giải pháp giúp rút ngắn thời gian tích hợp, chuẩn hóa trải nghiệm người dùng, hỗ trợ nhiều phương thức ký và bảo đảm khả năng kiểm soát, đối soát và truy vết xuyên suốt giao dịch</a:t>
            </a:r>
            <a:r>
              <a:rPr lang="en-US" sz="1400" dirty="0">
                <a:solidFill>
                  <a:srgbClr val="1F4E79"/>
                </a:solidFill>
                <a:latin typeface="Roboto" pitchFamily="2" charset="0"/>
                <a:ea typeface="Roboto" pitchFamily="2" charset="0"/>
              </a:rPr>
              <a:t>.</a:t>
            </a:r>
          </a:p>
        </p:txBody>
      </p:sp>
      <p:sp>
        <p:nvSpPr>
          <p:cNvPr id="3" name="Rectangle 2">
            <a:extLst>
              <a:ext uri="{FF2B5EF4-FFF2-40B4-BE49-F238E27FC236}">
                <a16:creationId xmlns:a16="http://schemas.microsoft.com/office/drawing/2014/main" id="{372E16C8-EDA9-6A33-D01F-2E3286541268}"/>
              </a:ext>
            </a:extLst>
          </p:cNvPr>
          <p:cNvSpPr>
            <a:spLocks noChangeArrowheads="1"/>
          </p:cNvSpPr>
          <p:nvPr/>
        </p:nvSpPr>
        <p:spPr bwMode="auto">
          <a:xfrm>
            <a:off x="5683950" y="91528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4">
            <a:extLst>
              <a:ext uri="{FF2B5EF4-FFF2-40B4-BE49-F238E27FC236}">
                <a16:creationId xmlns:a16="http://schemas.microsoft.com/office/drawing/2014/main" id="{8DB99071-A997-C3FA-64FB-5BFF31D6876E}"/>
              </a:ext>
            </a:extLst>
          </p:cNvPr>
          <p:cNvSpPr>
            <a:spLocks noChangeArrowheads="1"/>
          </p:cNvSpPr>
          <p:nvPr/>
        </p:nvSpPr>
        <p:spPr bwMode="auto">
          <a:xfrm>
            <a:off x="5948135" y="1677086"/>
            <a:ext cx="568732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1" name="Group 10">
            <a:extLst>
              <a:ext uri="{FF2B5EF4-FFF2-40B4-BE49-F238E27FC236}">
                <a16:creationId xmlns:a16="http://schemas.microsoft.com/office/drawing/2014/main" id="{9CB94992-9DB0-9DBF-9D91-856FA298348F}"/>
              </a:ext>
            </a:extLst>
          </p:cNvPr>
          <p:cNvGrpSpPr/>
          <p:nvPr/>
        </p:nvGrpSpPr>
        <p:grpSpPr>
          <a:xfrm>
            <a:off x="12635773" y="2816134"/>
            <a:ext cx="2255471" cy="2441300"/>
            <a:chOff x="912832" y="1327679"/>
            <a:chExt cx="2255471" cy="2441300"/>
          </a:xfrm>
        </p:grpSpPr>
        <p:sp>
          <p:nvSpPr>
            <p:cNvPr id="12" name="Rectangle: Rounded Corners 11">
              <a:extLst>
                <a:ext uri="{FF2B5EF4-FFF2-40B4-BE49-F238E27FC236}">
                  <a16:creationId xmlns:a16="http://schemas.microsoft.com/office/drawing/2014/main" id="{261897B8-5DC4-72F7-087B-E92AEC7366DE}"/>
                </a:ext>
              </a:extLst>
            </p:cNvPr>
            <p:cNvSpPr/>
            <p:nvPr/>
          </p:nvSpPr>
          <p:spPr>
            <a:xfrm>
              <a:off x="920759" y="1742150"/>
              <a:ext cx="2247544" cy="2026829"/>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67DD070-A466-B9AB-D5A6-0E79110C8701}"/>
                </a:ext>
              </a:extLst>
            </p:cNvPr>
            <p:cNvSpPr/>
            <p:nvPr/>
          </p:nvSpPr>
          <p:spPr>
            <a:xfrm>
              <a:off x="1723291" y="1327679"/>
              <a:ext cx="632389" cy="63238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F6D92F3-BA05-42F7-153E-8CA6D65DF343}"/>
                </a:ext>
              </a:extLst>
            </p:cNvPr>
            <p:cNvSpPr txBox="1"/>
            <p:nvPr/>
          </p:nvSpPr>
          <p:spPr>
            <a:xfrm>
              <a:off x="912832" y="2018619"/>
              <a:ext cx="2255471" cy="523220"/>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Không phụ thuộc một CA duy nhất</a:t>
              </a:r>
              <a:endParaRPr lang="en-US" sz="1400" b="1" dirty="0">
                <a:solidFill>
                  <a:schemeClr val="bg1"/>
                </a:solidFill>
                <a:latin typeface="Roboto" pitchFamily="2" charset="0"/>
                <a:ea typeface="Roboto" pitchFamily="2" charset="0"/>
              </a:endParaRPr>
            </a:p>
          </p:txBody>
        </p:sp>
        <p:sp>
          <p:nvSpPr>
            <p:cNvPr id="16" name="TextBox 15">
              <a:extLst>
                <a:ext uri="{FF2B5EF4-FFF2-40B4-BE49-F238E27FC236}">
                  <a16:creationId xmlns:a16="http://schemas.microsoft.com/office/drawing/2014/main" id="{632C2B9B-7A46-E1E2-EC3C-7230A38ACA99}"/>
                </a:ext>
              </a:extLst>
            </p:cNvPr>
            <p:cNvSpPr txBox="1"/>
            <p:nvPr/>
          </p:nvSpPr>
          <p:spPr>
            <a:xfrm>
              <a:off x="937682" y="2654171"/>
              <a:ext cx="2230621" cy="646331"/>
            </a:xfrm>
            <a:prstGeom prst="rect">
              <a:avLst/>
            </a:prstGeom>
            <a:noFill/>
          </p:spPr>
          <p:txBody>
            <a:bodyPr wrap="square" rtlCol="0">
              <a:spAutoFit/>
            </a:bodyPr>
            <a:lstStyle/>
            <a:p>
              <a:pPr algn="ctr"/>
              <a:r>
                <a:rPr lang="vi-VN" sz="1200" dirty="0">
                  <a:solidFill>
                    <a:schemeClr val="bg1"/>
                  </a:solidFill>
                  <a:latin typeface="Roboto" pitchFamily="2" charset="0"/>
                  <a:ea typeface="Roboto" pitchFamily="2" charset="0"/>
                </a:rPr>
                <a:t>Có khả năng tích hợp nhiều CA Provider và nhiều loại chữ ký số trên cùng một nền tảng</a:t>
              </a:r>
              <a:endParaRPr lang="en-US" sz="1200" dirty="0">
                <a:solidFill>
                  <a:schemeClr val="bg1"/>
                </a:solidFill>
                <a:latin typeface="Roboto" pitchFamily="2" charset="0"/>
                <a:ea typeface="Roboto" pitchFamily="2" charset="0"/>
              </a:endParaRPr>
            </a:p>
          </p:txBody>
        </p:sp>
        <p:pic>
          <p:nvPicPr>
            <p:cNvPr id="17" name="Graphic 16" descr="Badge Tick1 with solid fill">
              <a:extLst>
                <a:ext uri="{FF2B5EF4-FFF2-40B4-BE49-F238E27FC236}">
                  <a16:creationId xmlns:a16="http://schemas.microsoft.com/office/drawing/2014/main" id="{3715FA55-F3E5-84BE-CAA7-D38D2C555573}"/>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0971" y="1353029"/>
              <a:ext cx="581372" cy="581372"/>
            </a:xfrm>
            <a:prstGeom prst="rect">
              <a:avLst/>
            </a:prstGeom>
          </p:spPr>
        </p:pic>
      </p:grpSp>
      <p:grpSp>
        <p:nvGrpSpPr>
          <p:cNvPr id="18" name="Group 17">
            <a:extLst>
              <a:ext uri="{FF2B5EF4-FFF2-40B4-BE49-F238E27FC236}">
                <a16:creationId xmlns:a16="http://schemas.microsoft.com/office/drawing/2014/main" id="{3E8A47DB-0A13-A304-5797-7A56869DA35C}"/>
              </a:ext>
            </a:extLst>
          </p:cNvPr>
          <p:cNvGrpSpPr/>
          <p:nvPr/>
        </p:nvGrpSpPr>
        <p:grpSpPr>
          <a:xfrm>
            <a:off x="15517528" y="2860545"/>
            <a:ext cx="2255471" cy="2396889"/>
            <a:chOff x="3874576" y="1304294"/>
            <a:chExt cx="2255471" cy="2396889"/>
          </a:xfrm>
        </p:grpSpPr>
        <p:grpSp>
          <p:nvGrpSpPr>
            <p:cNvPr id="19" name="Group 18">
              <a:extLst>
                <a:ext uri="{FF2B5EF4-FFF2-40B4-BE49-F238E27FC236}">
                  <a16:creationId xmlns:a16="http://schemas.microsoft.com/office/drawing/2014/main" id="{C989C950-39CA-BB86-C664-BDEDFAFF2521}"/>
                </a:ext>
              </a:extLst>
            </p:cNvPr>
            <p:cNvGrpSpPr/>
            <p:nvPr/>
          </p:nvGrpSpPr>
          <p:grpSpPr>
            <a:xfrm>
              <a:off x="3874576" y="1304294"/>
              <a:ext cx="2255471" cy="2396889"/>
              <a:chOff x="975832" y="1345963"/>
              <a:chExt cx="2255471" cy="2396889"/>
            </a:xfrm>
          </p:grpSpPr>
          <p:sp>
            <p:nvSpPr>
              <p:cNvPr id="21" name="Rectangle: Rounded Corners 20">
                <a:extLst>
                  <a:ext uri="{FF2B5EF4-FFF2-40B4-BE49-F238E27FC236}">
                    <a16:creationId xmlns:a16="http://schemas.microsoft.com/office/drawing/2014/main" id="{D796A37C-2BAB-8894-CD70-499836146238}"/>
                  </a:ext>
                </a:extLst>
              </p:cNvPr>
              <p:cNvSpPr/>
              <p:nvPr/>
            </p:nvSpPr>
            <p:spPr>
              <a:xfrm>
                <a:off x="975832" y="1760434"/>
                <a:ext cx="2247544" cy="1982418"/>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17E72CF-88C7-8C8E-1B91-E37BF3470424}"/>
                  </a:ext>
                </a:extLst>
              </p:cNvPr>
              <p:cNvSpPr/>
              <p:nvPr/>
            </p:nvSpPr>
            <p:spPr>
              <a:xfrm>
                <a:off x="1778364" y="1345963"/>
                <a:ext cx="632389" cy="63238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EB6A2AE-2EA6-EFE2-82EB-CA98D4E05D5D}"/>
                  </a:ext>
                </a:extLst>
              </p:cNvPr>
              <p:cNvSpPr txBox="1"/>
              <p:nvPr/>
            </p:nvSpPr>
            <p:spPr>
              <a:xfrm>
                <a:off x="983759" y="2037846"/>
                <a:ext cx="2221983" cy="523220"/>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Consent minh bạch, </a:t>
                </a:r>
              </a:p>
              <a:p>
                <a:pPr algn="ctr"/>
                <a:r>
                  <a:rPr lang="vi-VN" sz="1400" b="1" dirty="0">
                    <a:solidFill>
                      <a:schemeClr val="bg1"/>
                    </a:solidFill>
                    <a:latin typeface="Roboto" pitchFamily="2" charset="0"/>
                    <a:ea typeface="Roboto" pitchFamily="2" charset="0"/>
                  </a:rPr>
                  <a:t>có kiểm soát</a:t>
                </a:r>
                <a:endParaRPr lang="en-US" sz="1400" b="1" dirty="0">
                  <a:solidFill>
                    <a:schemeClr val="bg1"/>
                  </a:solidFill>
                  <a:latin typeface="Roboto" pitchFamily="2" charset="0"/>
                  <a:ea typeface="Roboto" pitchFamily="2" charset="0"/>
                </a:endParaRPr>
              </a:p>
            </p:txBody>
          </p:sp>
          <p:sp>
            <p:nvSpPr>
              <p:cNvPr id="24" name="TextBox 23">
                <a:extLst>
                  <a:ext uri="{FF2B5EF4-FFF2-40B4-BE49-F238E27FC236}">
                    <a16:creationId xmlns:a16="http://schemas.microsoft.com/office/drawing/2014/main" id="{57552A7C-810C-72DB-03B8-8C874FF18529}"/>
                  </a:ext>
                </a:extLst>
              </p:cNvPr>
              <p:cNvSpPr txBox="1"/>
              <p:nvPr/>
            </p:nvSpPr>
            <p:spPr>
              <a:xfrm>
                <a:off x="983759" y="2632813"/>
                <a:ext cx="2247544" cy="830997"/>
              </a:xfrm>
              <a:prstGeom prst="rect">
                <a:avLst/>
              </a:prstGeom>
              <a:noFill/>
            </p:spPr>
            <p:txBody>
              <a:bodyPr wrap="square" rtlCol="0">
                <a:spAutoFit/>
              </a:bodyPr>
              <a:lstStyle/>
              <a:p>
                <a:pPr algn="ctr"/>
                <a:r>
                  <a:rPr lang="vi-VN" sz="1200" dirty="0">
                    <a:solidFill>
                      <a:schemeClr val="bg1"/>
                    </a:solidFill>
                    <a:latin typeface="Roboto" pitchFamily="2" charset="0"/>
                    <a:ea typeface="Roboto" pitchFamily="2" charset="0"/>
                  </a:rPr>
                  <a:t>Người dùng biết rõ bên yêu cầu, mục đích sử dụng, thời hạn, nguồn và nhóm dữ liệu trước khi chấp thuận</a:t>
                </a:r>
                <a:endParaRPr lang="en-US" sz="1200" dirty="0">
                  <a:solidFill>
                    <a:schemeClr val="bg1"/>
                  </a:solidFill>
                  <a:latin typeface="Roboto" pitchFamily="2" charset="0"/>
                  <a:ea typeface="Roboto" pitchFamily="2" charset="0"/>
                </a:endParaRPr>
              </a:p>
            </p:txBody>
          </p:sp>
        </p:grpSp>
        <p:pic>
          <p:nvPicPr>
            <p:cNvPr id="20" name="Graphic 19" descr="Badge Tick1 with solid fill">
              <a:extLst>
                <a:ext uri="{FF2B5EF4-FFF2-40B4-BE49-F238E27FC236}">
                  <a16:creationId xmlns:a16="http://schemas.microsoft.com/office/drawing/2014/main" id="{1E7C0797-C43D-2F44-155E-46E92480CD8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2616" y="1331018"/>
              <a:ext cx="581372" cy="581372"/>
            </a:xfrm>
            <a:prstGeom prst="rect">
              <a:avLst/>
            </a:prstGeom>
          </p:spPr>
        </p:pic>
      </p:grpSp>
      <p:grpSp>
        <p:nvGrpSpPr>
          <p:cNvPr id="25" name="Group 24">
            <a:extLst>
              <a:ext uri="{FF2B5EF4-FFF2-40B4-BE49-F238E27FC236}">
                <a16:creationId xmlns:a16="http://schemas.microsoft.com/office/drawing/2014/main" id="{BB9AE01A-F39E-5D31-AE83-4D188A121768}"/>
              </a:ext>
            </a:extLst>
          </p:cNvPr>
          <p:cNvGrpSpPr/>
          <p:nvPr/>
        </p:nvGrpSpPr>
        <p:grpSpPr>
          <a:xfrm>
            <a:off x="18399283" y="2860545"/>
            <a:ext cx="2255471" cy="2396889"/>
            <a:chOff x="3866649" y="1304294"/>
            <a:chExt cx="2255471" cy="2396889"/>
          </a:xfrm>
        </p:grpSpPr>
        <p:grpSp>
          <p:nvGrpSpPr>
            <p:cNvPr id="26" name="Group 25">
              <a:extLst>
                <a:ext uri="{FF2B5EF4-FFF2-40B4-BE49-F238E27FC236}">
                  <a16:creationId xmlns:a16="http://schemas.microsoft.com/office/drawing/2014/main" id="{F867D34D-6789-9BF8-5D9F-0E2E153BDEDB}"/>
                </a:ext>
              </a:extLst>
            </p:cNvPr>
            <p:cNvGrpSpPr/>
            <p:nvPr/>
          </p:nvGrpSpPr>
          <p:grpSpPr>
            <a:xfrm>
              <a:off x="3866649" y="1304294"/>
              <a:ext cx="2255471" cy="2396889"/>
              <a:chOff x="967905" y="1345963"/>
              <a:chExt cx="2255471" cy="2396889"/>
            </a:xfrm>
          </p:grpSpPr>
          <p:sp>
            <p:nvSpPr>
              <p:cNvPr id="28" name="Rectangle: Rounded Corners 27">
                <a:extLst>
                  <a:ext uri="{FF2B5EF4-FFF2-40B4-BE49-F238E27FC236}">
                    <a16:creationId xmlns:a16="http://schemas.microsoft.com/office/drawing/2014/main" id="{EFBA916B-BE6C-0559-D31A-31330A84C3EA}"/>
                  </a:ext>
                </a:extLst>
              </p:cNvPr>
              <p:cNvSpPr/>
              <p:nvPr/>
            </p:nvSpPr>
            <p:spPr>
              <a:xfrm>
                <a:off x="975832" y="1760434"/>
                <a:ext cx="2247544" cy="1982418"/>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BA15263-57F6-720D-6F5E-FA5877AE4E1A}"/>
                  </a:ext>
                </a:extLst>
              </p:cNvPr>
              <p:cNvSpPr/>
              <p:nvPr/>
            </p:nvSpPr>
            <p:spPr>
              <a:xfrm>
                <a:off x="1778364" y="1345963"/>
                <a:ext cx="632389" cy="63238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8CB497F-ED72-7307-54D1-D9CB5BB78E23}"/>
                  </a:ext>
                </a:extLst>
              </p:cNvPr>
              <p:cNvSpPr txBox="1"/>
              <p:nvPr/>
            </p:nvSpPr>
            <p:spPr>
              <a:xfrm>
                <a:off x="975832" y="2118909"/>
                <a:ext cx="2239617" cy="307777"/>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Tăng cường bảo mật</a:t>
                </a:r>
                <a:endParaRPr lang="en-US" sz="1400" b="1" dirty="0">
                  <a:solidFill>
                    <a:schemeClr val="bg1"/>
                  </a:solidFill>
                  <a:latin typeface="Roboto" pitchFamily="2" charset="0"/>
                  <a:ea typeface="Roboto" pitchFamily="2" charset="0"/>
                </a:endParaRPr>
              </a:p>
            </p:txBody>
          </p:sp>
          <p:sp>
            <p:nvSpPr>
              <p:cNvPr id="31" name="TextBox 30">
                <a:extLst>
                  <a:ext uri="{FF2B5EF4-FFF2-40B4-BE49-F238E27FC236}">
                    <a16:creationId xmlns:a16="http://schemas.microsoft.com/office/drawing/2014/main" id="{6362ACCE-190F-4357-EBD2-4F98475F5290}"/>
                  </a:ext>
                </a:extLst>
              </p:cNvPr>
              <p:cNvSpPr txBox="1"/>
              <p:nvPr/>
            </p:nvSpPr>
            <p:spPr>
              <a:xfrm>
                <a:off x="967905" y="2620560"/>
                <a:ext cx="2247544" cy="830997"/>
              </a:xfrm>
              <a:prstGeom prst="rect">
                <a:avLst/>
              </a:prstGeom>
              <a:noFill/>
            </p:spPr>
            <p:txBody>
              <a:bodyPr wrap="square" rtlCol="0">
                <a:spAutoFit/>
              </a:bodyPr>
              <a:lstStyle/>
              <a:p>
                <a:pPr algn="ctr"/>
                <a:r>
                  <a:rPr lang="vi-VN" sz="1200" dirty="0">
                    <a:solidFill>
                      <a:schemeClr val="bg1"/>
                    </a:solidFill>
                    <a:latin typeface="Roboto" pitchFamily="2" charset="0"/>
                    <a:ea typeface="Roboto" pitchFamily="2" charset="0"/>
                  </a:rPr>
                  <a:t>Kết hợp xác thực danh tính, phân quyền truy cập, bảo vệ tính toàn vẹn dữ liệu và kiểm soát callback</a:t>
                </a:r>
                <a:endParaRPr lang="en-US" sz="1200" dirty="0">
                  <a:solidFill>
                    <a:schemeClr val="bg1"/>
                  </a:solidFill>
                  <a:latin typeface="Roboto" pitchFamily="2" charset="0"/>
                  <a:ea typeface="Roboto" pitchFamily="2" charset="0"/>
                </a:endParaRPr>
              </a:p>
            </p:txBody>
          </p:sp>
        </p:grpSp>
        <p:pic>
          <p:nvPicPr>
            <p:cNvPr id="27" name="Graphic 26" descr="Badge Tick1 with solid fill">
              <a:extLst>
                <a:ext uri="{FF2B5EF4-FFF2-40B4-BE49-F238E27FC236}">
                  <a16:creationId xmlns:a16="http://schemas.microsoft.com/office/drawing/2014/main" id="{A66AE897-23EA-4938-B24D-23149DD667D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2616" y="1331018"/>
              <a:ext cx="581372" cy="581372"/>
            </a:xfrm>
            <a:prstGeom prst="rect">
              <a:avLst/>
            </a:prstGeom>
          </p:spPr>
        </p:pic>
      </p:grpSp>
      <p:grpSp>
        <p:nvGrpSpPr>
          <p:cNvPr id="32" name="Group 31">
            <a:extLst>
              <a:ext uri="{FF2B5EF4-FFF2-40B4-BE49-F238E27FC236}">
                <a16:creationId xmlns:a16="http://schemas.microsoft.com/office/drawing/2014/main" id="{D71864B2-FB76-0730-1F19-A44E36BED8CF}"/>
              </a:ext>
            </a:extLst>
          </p:cNvPr>
          <p:cNvGrpSpPr/>
          <p:nvPr/>
        </p:nvGrpSpPr>
        <p:grpSpPr>
          <a:xfrm>
            <a:off x="21282121" y="2862817"/>
            <a:ext cx="2247544" cy="2394617"/>
            <a:chOff x="3874576" y="1304294"/>
            <a:chExt cx="2247544" cy="2394617"/>
          </a:xfrm>
        </p:grpSpPr>
        <p:grpSp>
          <p:nvGrpSpPr>
            <p:cNvPr id="33" name="Group 32">
              <a:extLst>
                <a:ext uri="{FF2B5EF4-FFF2-40B4-BE49-F238E27FC236}">
                  <a16:creationId xmlns:a16="http://schemas.microsoft.com/office/drawing/2014/main" id="{F1E8C3F0-A09D-B12E-2B20-A2B297AF40AC}"/>
                </a:ext>
              </a:extLst>
            </p:cNvPr>
            <p:cNvGrpSpPr/>
            <p:nvPr/>
          </p:nvGrpSpPr>
          <p:grpSpPr>
            <a:xfrm>
              <a:off x="3874576" y="1304294"/>
              <a:ext cx="2247544" cy="2394617"/>
              <a:chOff x="975832" y="1345963"/>
              <a:chExt cx="2247544" cy="2394617"/>
            </a:xfrm>
          </p:grpSpPr>
          <p:sp>
            <p:nvSpPr>
              <p:cNvPr id="35" name="Rectangle: Rounded Corners 34">
                <a:extLst>
                  <a:ext uri="{FF2B5EF4-FFF2-40B4-BE49-F238E27FC236}">
                    <a16:creationId xmlns:a16="http://schemas.microsoft.com/office/drawing/2014/main" id="{265D5E2D-B442-5F12-64B7-086AEE9B13E4}"/>
                  </a:ext>
                </a:extLst>
              </p:cNvPr>
              <p:cNvSpPr/>
              <p:nvPr/>
            </p:nvSpPr>
            <p:spPr>
              <a:xfrm>
                <a:off x="975832" y="1760434"/>
                <a:ext cx="2247544" cy="1980146"/>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F7AAAB7-7B61-5BA8-39CB-B3A99395D9A0}"/>
                  </a:ext>
                </a:extLst>
              </p:cNvPr>
              <p:cNvSpPr/>
              <p:nvPr/>
            </p:nvSpPr>
            <p:spPr>
              <a:xfrm>
                <a:off x="1778364" y="1345963"/>
                <a:ext cx="632389" cy="63238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52B63539-8846-CEFF-5497-DC7E27619B10}"/>
                  </a:ext>
                </a:extLst>
              </p:cNvPr>
              <p:cNvSpPr txBox="1"/>
              <p:nvPr/>
            </p:nvSpPr>
            <p:spPr>
              <a:xfrm>
                <a:off x="983760" y="2102915"/>
                <a:ext cx="2239616" cy="307777"/>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Linh hoạt triển khai</a:t>
                </a:r>
                <a:endParaRPr lang="en-US" sz="1400" b="1" dirty="0">
                  <a:solidFill>
                    <a:schemeClr val="bg1"/>
                  </a:solidFill>
                  <a:latin typeface="Roboto" pitchFamily="2" charset="0"/>
                  <a:ea typeface="Roboto" pitchFamily="2" charset="0"/>
                </a:endParaRPr>
              </a:p>
            </p:txBody>
          </p:sp>
          <p:sp>
            <p:nvSpPr>
              <p:cNvPr id="38" name="TextBox 37">
                <a:extLst>
                  <a:ext uri="{FF2B5EF4-FFF2-40B4-BE49-F238E27FC236}">
                    <a16:creationId xmlns:a16="http://schemas.microsoft.com/office/drawing/2014/main" id="{B1E698FB-2A1F-B0FE-04D1-442EC2C49976}"/>
                  </a:ext>
                </a:extLst>
              </p:cNvPr>
              <p:cNvSpPr txBox="1"/>
              <p:nvPr/>
            </p:nvSpPr>
            <p:spPr>
              <a:xfrm>
                <a:off x="975832" y="2609145"/>
                <a:ext cx="2247544" cy="646331"/>
              </a:xfrm>
              <a:prstGeom prst="rect">
                <a:avLst/>
              </a:prstGeom>
              <a:noFill/>
            </p:spPr>
            <p:txBody>
              <a:bodyPr wrap="square" rtlCol="0">
                <a:spAutoFit/>
              </a:bodyPr>
              <a:lstStyle/>
              <a:p>
                <a:pPr algn="ctr"/>
                <a:r>
                  <a:rPr lang="vi-VN" sz="1200" dirty="0">
                    <a:solidFill>
                      <a:schemeClr val="bg1"/>
                    </a:solidFill>
                    <a:latin typeface="Roboto" pitchFamily="2" charset="0"/>
                    <a:ea typeface="Roboto" pitchFamily="2" charset="0"/>
                  </a:rPr>
                  <a:t>Có thể triển khai theo mô hình SaaS/Cloud, Private Cloud, On-Premise hoặc Hybrid.</a:t>
                </a:r>
                <a:endParaRPr lang="en-US" sz="1200" dirty="0">
                  <a:solidFill>
                    <a:schemeClr val="bg1"/>
                  </a:solidFill>
                  <a:latin typeface="Roboto" pitchFamily="2" charset="0"/>
                  <a:ea typeface="Roboto" pitchFamily="2" charset="0"/>
                </a:endParaRPr>
              </a:p>
            </p:txBody>
          </p:sp>
        </p:grpSp>
        <p:pic>
          <p:nvPicPr>
            <p:cNvPr id="34" name="Graphic 33" descr="Badge Tick1 with solid fill">
              <a:extLst>
                <a:ext uri="{FF2B5EF4-FFF2-40B4-BE49-F238E27FC236}">
                  <a16:creationId xmlns:a16="http://schemas.microsoft.com/office/drawing/2014/main" id="{50CF1CBB-337E-70D2-5F38-B1EB5548BE0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2616" y="1331018"/>
              <a:ext cx="581372" cy="581372"/>
            </a:xfrm>
            <a:prstGeom prst="rect">
              <a:avLst/>
            </a:prstGeom>
          </p:spPr>
        </p:pic>
      </p:grpSp>
      <p:grpSp>
        <p:nvGrpSpPr>
          <p:cNvPr id="14" name="Group 13">
            <a:extLst>
              <a:ext uri="{FF2B5EF4-FFF2-40B4-BE49-F238E27FC236}">
                <a16:creationId xmlns:a16="http://schemas.microsoft.com/office/drawing/2014/main" id="{77758E73-F040-505A-6D25-46857B6FB590}"/>
              </a:ext>
            </a:extLst>
          </p:cNvPr>
          <p:cNvGrpSpPr/>
          <p:nvPr/>
        </p:nvGrpSpPr>
        <p:grpSpPr>
          <a:xfrm>
            <a:off x="24061394" y="2818406"/>
            <a:ext cx="2247544" cy="2394617"/>
            <a:chOff x="3874576" y="1304294"/>
            <a:chExt cx="2247544" cy="2394617"/>
          </a:xfrm>
        </p:grpSpPr>
        <p:grpSp>
          <p:nvGrpSpPr>
            <p:cNvPr id="39" name="Group 38">
              <a:extLst>
                <a:ext uri="{FF2B5EF4-FFF2-40B4-BE49-F238E27FC236}">
                  <a16:creationId xmlns:a16="http://schemas.microsoft.com/office/drawing/2014/main" id="{0669348C-9C30-1624-566B-402597428934}"/>
                </a:ext>
              </a:extLst>
            </p:cNvPr>
            <p:cNvGrpSpPr/>
            <p:nvPr/>
          </p:nvGrpSpPr>
          <p:grpSpPr>
            <a:xfrm>
              <a:off x="3874576" y="1304294"/>
              <a:ext cx="2247544" cy="2394617"/>
              <a:chOff x="975832" y="1345963"/>
              <a:chExt cx="2247544" cy="2394617"/>
            </a:xfrm>
          </p:grpSpPr>
          <p:sp>
            <p:nvSpPr>
              <p:cNvPr id="41" name="Rectangle: Rounded Corners 40">
                <a:extLst>
                  <a:ext uri="{FF2B5EF4-FFF2-40B4-BE49-F238E27FC236}">
                    <a16:creationId xmlns:a16="http://schemas.microsoft.com/office/drawing/2014/main" id="{7EF6BA52-A794-A6CB-DC75-0A31A6B05CE0}"/>
                  </a:ext>
                </a:extLst>
              </p:cNvPr>
              <p:cNvSpPr/>
              <p:nvPr/>
            </p:nvSpPr>
            <p:spPr>
              <a:xfrm>
                <a:off x="975832" y="1760434"/>
                <a:ext cx="2247544" cy="1980146"/>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D3718D2-D2C7-2C34-B909-17FF3472BDE2}"/>
                  </a:ext>
                </a:extLst>
              </p:cNvPr>
              <p:cNvSpPr/>
              <p:nvPr/>
            </p:nvSpPr>
            <p:spPr>
              <a:xfrm>
                <a:off x="1778364" y="1345963"/>
                <a:ext cx="632389" cy="63238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4BF972B-7FB0-F957-F39B-AA9373FDD5F5}"/>
                  </a:ext>
                </a:extLst>
              </p:cNvPr>
              <p:cNvSpPr txBox="1"/>
              <p:nvPr/>
            </p:nvSpPr>
            <p:spPr>
              <a:xfrm>
                <a:off x="983760" y="2102915"/>
                <a:ext cx="2239616" cy="307777"/>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API</a:t>
                </a:r>
                <a:endParaRPr lang="en-US" sz="1400" b="1" dirty="0">
                  <a:solidFill>
                    <a:schemeClr val="bg1"/>
                  </a:solidFill>
                  <a:latin typeface="Roboto" pitchFamily="2" charset="0"/>
                  <a:ea typeface="Roboto" pitchFamily="2" charset="0"/>
                </a:endParaRPr>
              </a:p>
            </p:txBody>
          </p:sp>
          <p:sp>
            <p:nvSpPr>
              <p:cNvPr id="44" name="TextBox 43">
                <a:extLst>
                  <a:ext uri="{FF2B5EF4-FFF2-40B4-BE49-F238E27FC236}">
                    <a16:creationId xmlns:a16="http://schemas.microsoft.com/office/drawing/2014/main" id="{079D9FBF-C50D-72D8-5051-ADFCEC88506C}"/>
                  </a:ext>
                </a:extLst>
              </p:cNvPr>
              <p:cNvSpPr txBox="1"/>
              <p:nvPr/>
            </p:nvSpPr>
            <p:spPr>
              <a:xfrm>
                <a:off x="975832" y="2488520"/>
                <a:ext cx="2247544" cy="1015663"/>
              </a:xfrm>
              <a:prstGeom prst="rect">
                <a:avLst/>
              </a:prstGeom>
              <a:noFill/>
            </p:spPr>
            <p:txBody>
              <a:bodyPr wrap="square" rtlCol="0">
                <a:spAutoFit/>
              </a:bodyPr>
              <a:lstStyle/>
              <a:p>
                <a:pPr algn="ctr"/>
                <a:r>
                  <a:rPr lang="vi-VN" sz="1200" dirty="0">
                    <a:solidFill>
                      <a:schemeClr val="bg1"/>
                    </a:solidFill>
                    <a:latin typeface="Roboto" pitchFamily="2" charset="0"/>
                    <a:ea typeface="Roboto" pitchFamily="2" charset="0"/>
                  </a:rPr>
                  <a:t>Một API chuẩn để mọi hệ thống nghiệp vụ tích hợp định danh, chia sẻ dữ liệu, ký số và truy vết giao dịch mà không phải tự xây từng luồng riêng.</a:t>
                </a:r>
                <a:endParaRPr lang="en-US" sz="1200" dirty="0">
                  <a:solidFill>
                    <a:schemeClr val="bg1"/>
                  </a:solidFill>
                  <a:latin typeface="Roboto" pitchFamily="2" charset="0"/>
                  <a:ea typeface="Roboto" pitchFamily="2" charset="0"/>
                </a:endParaRPr>
              </a:p>
            </p:txBody>
          </p:sp>
        </p:grpSp>
        <p:pic>
          <p:nvPicPr>
            <p:cNvPr id="40" name="Graphic 39" descr="Badge Tick1 with solid fill">
              <a:extLst>
                <a:ext uri="{FF2B5EF4-FFF2-40B4-BE49-F238E27FC236}">
                  <a16:creationId xmlns:a16="http://schemas.microsoft.com/office/drawing/2014/main" id="{751D7FEA-CA26-5C40-C3F4-12338C4D65F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2616" y="1331018"/>
              <a:ext cx="581372" cy="581372"/>
            </a:xfrm>
            <a:prstGeom prst="rect">
              <a:avLst/>
            </a:prstGeom>
          </p:spPr>
        </p:pic>
      </p:grpSp>
    </p:spTree>
    <p:extLst>
      <p:ext uri="{BB962C8B-B14F-4D97-AF65-F5344CB8AC3E}">
        <p14:creationId xmlns:p14="http://schemas.microsoft.com/office/powerpoint/2010/main" val="189815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1"/>
                                        </p:tgtEl>
                                        <p:attrNameLst>
                                          <p:attrName>r</p:attrName>
                                        </p:attrNameLst>
                                      </p:cBhvr>
                                    </p:animRot>
                                    <p:animRot by="-240000">
                                      <p:cBhvr>
                                        <p:cTn id="7" dur="200" fill="hold">
                                          <p:stCondLst>
                                            <p:cond delay="200"/>
                                          </p:stCondLst>
                                        </p:cTn>
                                        <p:tgtEl>
                                          <p:spTgt spid="71"/>
                                        </p:tgtEl>
                                        <p:attrNameLst>
                                          <p:attrName>r</p:attrName>
                                        </p:attrNameLst>
                                      </p:cBhvr>
                                    </p:animRot>
                                    <p:animRot by="240000">
                                      <p:cBhvr>
                                        <p:cTn id="8" dur="200" fill="hold">
                                          <p:stCondLst>
                                            <p:cond delay="400"/>
                                          </p:stCondLst>
                                        </p:cTn>
                                        <p:tgtEl>
                                          <p:spTgt spid="71"/>
                                        </p:tgtEl>
                                        <p:attrNameLst>
                                          <p:attrName>r</p:attrName>
                                        </p:attrNameLst>
                                      </p:cBhvr>
                                    </p:animRot>
                                    <p:animRot by="-240000">
                                      <p:cBhvr>
                                        <p:cTn id="9" dur="200" fill="hold">
                                          <p:stCondLst>
                                            <p:cond delay="600"/>
                                          </p:stCondLst>
                                        </p:cTn>
                                        <p:tgtEl>
                                          <p:spTgt spid="71"/>
                                        </p:tgtEl>
                                        <p:attrNameLst>
                                          <p:attrName>r</p:attrName>
                                        </p:attrNameLst>
                                      </p:cBhvr>
                                    </p:animRot>
                                    <p:animRot by="120000">
                                      <p:cBhvr>
                                        <p:cTn id="10" dur="200" fill="hold">
                                          <p:stCondLst>
                                            <p:cond delay="800"/>
                                          </p:stCondLst>
                                        </p:cTn>
                                        <p:tgtEl>
                                          <p:spTgt spid="7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0"/>
                                        </p:tgtEl>
                                        <p:attrNameLst>
                                          <p:attrName>r</p:attrName>
                                        </p:attrNameLst>
                                      </p:cBhvr>
                                    </p:animRot>
                                    <p:animRot by="-240000">
                                      <p:cBhvr>
                                        <p:cTn id="13" dur="200" fill="hold">
                                          <p:stCondLst>
                                            <p:cond delay="200"/>
                                          </p:stCondLst>
                                        </p:cTn>
                                        <p:tgtEl>
                                          <p:spTgt spid="70"/>
                                        </p:tgtEl>
                                        <p:attrNameLst>
                                          <p:attrName>r</p:attrName>
                                        </p:attrNameLst>
                                      </p:cBhvr>
                                    </p:animRot>
                                    <p:animRot by="240000">
                                      <p:cBhvr>
                                        <p:cTn id="14" dur="200" fill="hold">
                                          <p:stCondLst>
                                            <p:cond delay="400"/>
                                          </p:stCondLst>
                                        </p:cTn>
                                        <p:tgtEl>
                                          <p:spTgt spid="70"/>
                                        </p:tgtEl>
                                        <p:attrNameLst>
                                          <p:attrName>r</p:attrName>
                                        </p:attrNameLst>
                                      </p:cBhvr>
                                    </p:animRot>
                                    <p:animRot by="-240000">
                                      <p:cBhvr>
                                        <p:cTn id="15" dur="200" fill="hold">
                                          <p:stCondLst>
                                            <p:cond delay="600"/>
                                          </p:stCondLst>
                                        </p:cTn>
                                        <p:tgtEl>
                                          <p:spTgt spid="70"/>
                                        </p:tgtEl>
                                        <p:attrNameLst>
                                          <p:attrName>r</p:attrName>
                                        </p:attrNameLst>
                                      </p:cBhvr>
                                    </p:animRot>
                                    <p:animRot by="120000">
                                      <p:cBhvr>
                                        <p:cTn id="16" dur="200" fill="hold">
                                          <p:stCondLst>
                                            <p:cond delay="800"/>
                                          </p:stCondLst>
                                        </p:cTn>
                                        <p:tgtEl>
                                          <p:spTgt spid="7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72"/>
                                        </p:tgtEl>
                                        <p:attrNameLst>
                                          <p:attrName>r</p:attrName>
                                        </p:attrNameLst>
                                      </p:cBhvr>
                                    </p:animRot>
                                    <p:animRot by="-240000">
                                      <p:cBhvr>
                                        <p:cTn id="19" dur="200" fill="hold">
                                          <p:stCondLst>
                                            <p:cond delay="200"/>
                                          </p:stCondLst>
                                        </p:cTn>
                                        <p:tgtEl>
                                          <p:spTgt spid="72"/>
                                        </p:tgtEl>
                                        <p:attrNameLst>
                                          <p:attrName>r</p:attrName>
                                        </p:attrNameLst>
                                      </p:cBhvr>
                                    </p:animRot>
                                    <p:animRot by="240000">
                                      <p:cBhvr>
                                        <p:cTn id="20" dur="200" fill="hold">
                                          <p:stCondLst>
                                            <p:cond delay="400"/>
                                          </p:stCondLst>
                                        </p:cTn>
                                        <p:tgtEl>
                                          <p:spTgt spid="72"/>
                                        </p:tgtEl>
                                        <p:attrNameLst>
                                          <p:attrName>r</p:attrName>
                                        </p:attrNameLst>
                                      </p:cBhvr>
                                    </p:animRot>
                                    <p:animRot by="-240000">
                                      <p:cBhvr>
                                        <p:cTn id="21" dur="200" fill="hold">
                                          <p:stCondLst>
                                            <p:cond delay="600"/>
                                          </p:stCondLst>
                                        </p:cTn>
                                        <p:tgtEl>
                                          <p:spTgt spid="72"/>
                                        </p:tgtEl>
                                        <p:attrNameLst>
                                          <p:attrName>r</p:attrName>
                                        </p:attrNameLst>
                                      </p:cBhvr>
                                    </p:animRot>
                                    <p:animRot by="120000">
                                      <p:cBhvr>
                                        <p:cTn id="22" dur="200" fill="hold">
                                          <p:stCondLst>
                                            <p:cond delay="800"/>
                                          </p:stCondLst>
                                        </p:cTn>
                                        <p:tgtEl>
                                          <p:spTgt spid="7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79"/>
                                        </p:tgtEl>
                                        <p:attrNameLst>
                                          <p:attrName>r</p:attrName>
                                        </p:attrNameLst>
                                      </p:cBhvr>
                                    </p:animRot>
                                    <p:animRot by="-240000">
                                      <p:cBhvr>
                                        <p:cTn id="25" dur="200" fill="hold">
                                          <p:stCondLst>
                                            <p:cond delay="200"/>
                                          </p:stCondLst>
                                        </p:cTn>
                                        <p:tgtEl>
                                          <p:spTgt spid="79"/>
                                        </p:tgtEl>
                                        <p:attrNameLst>
                                          <p:attrName>r</p:attrName>
                                        </p:attrNameLst>
                                      </p:cBhvr>
                                    </p:animRot>
                                    <p:animRot by="240000">
                                      <p:cBhvr>
                                        <p:cTn id="26" dur="200" fill="hold">
                                          <p:stCondLst>
                                            <p:cond delay="400"/>
                                          </p:stCondLst>
                                        </p:cTn>
                                        <p:tgtEl>
                                          <p:spTgt spid="79"/>
                                        </p:tgtEl>
                                        <p:attrNameLst>
                                          <p:attrName>r</p:attrName>
                                        </p:attrNameLst>
                                      </p:cBhvr>
                                    </p:animRot>
                                    <p:animRot by="-240000">
                                      <p:cBhvr>
                                        <p:cTn id="27" dur="200" fill="hold">
                                          <p:stCondLst>
                                            <p:cond delay="600"/>
                                          </p:stCondLst>
                                        </p:cTn>
                                        <p:tgtEl>
                                          <p:spTgt spid="79"/>
                                        </p:tgtEl>
                                        <p:attrNameLst>
                                          <p:attrName>r</p:attrName>
                                        </p:attrNameLst>
                                      </p:cBhvr>
                                    </p:animRot>
                                    <p:animRot by="120000">
                                      <p:cBhvr>
                                        <p:cTn id="28" dur="200" fill="hold">
                                          <p:stCondLst>
                                            <p:cond delay="800"/>
                                          </p:stCondLst>
                                        </p:cTn>
                                        <p:tgtEl>
                                          <p:spTgt spid="79"/>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9000" b="-9000"/>
          </a:stretch>
        </a:blipFill>
        <a:effectLst/>
      </p:bgPr>
    </p:bg>
    <p:spTree>
      <p:nvGrpSpPr>
        <p:cNvPr id="1" name="">
          <a:extLst>
            <a:ext uri="{FF2B5EF4-FFF2-40B4-BE49-F238E27FC236}">
              <a16:creationId xmlns:a16="http://schemas.microsoft.com/office/drawing/2014/main" id="{D9C3AC98-8250-AD29-6E09-E019077AB94E}"/>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A33FBA5C-4289-3990-579F-17F6AF500BBB}"/>
              </a:ext>
            </a:extLst>
          </p:cNvPr>
          <p:cNvGrpSpPr/>
          <p:nvPr/>
        </p:nvGrpSpPr>
        <p:grpSpPr>
          <a:xfrm>
            <a:off x="1935948" y="100600"/>
            <a:ext cx="8024373" cy="1053142"/>
            <a:chOff x="1486873" y="-15661"/>
            <a:chExt cx="8024373" cy="1053142"/>
          </a:xfrm>
        </p:grpSpPr>
        <p:sp>
          <p:nvSpPr>
            <p:cNvPr id="8" name="Oval 7">
              <a:extLst>
                <a:ext uri="{FF2B5EF4-FFF2-40B4-BE49-F238E27FC236}">
                  <a16:creationId xmlns:a16="http://schemas.microsoft.com/office/drawing/2014/main" id="{B5014779-338F-848F-217E-03B520978DB0}"/>
                </a:ext>
              </a:extLst>
            </p:cNvPr>
            <p:cNvSpPr/>
            <p:nvPr/>
          </p:nvSpPr>
          <p:spPr>
            <a:xfrm>
              <a:off x="8458104" y="-15661"/>
              <a:ext cx="1053142" cy="105314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A9D779B-BAFB-227C-5005-B82F208B7EC2}"/>
                </a:ext>
              </a:extLst>
            </p:cNvPr>
            <p:cNvSpPr/>
            <p:nvPr/>
          </p:nvSpPr>
          <p:spPr>
            <a:xfrm>
              <a:off x="1486873" y="-15661"/>
              <a:ext cx="1053142" cy="105314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5C6310D-7FC5-CF50-3C0E-121860EC4D5F}"/>
                </a:ext>
              </a:extLst>
            </p:cNvPr>
            <p:cNvGrpSpPr/>
            <p:nvPr/>
          </p:nvGrpSpPr>
          <p:grpSpPr>
            <a:xfrm>
              <a:off x="1846955" y="120385"/>
              <a:ext cx="7363032" cy="781050"/>
              <a:chOff x="-810355" y="284988"/>
              <a:chExt cx="3644307" cy="781050"/>
            </a:xfrm>
          </p:grpSpPr>
          <p:sp>
            <p:nvSpPr>
              <p:cNvPr id="5" name="Rectangle: Rounded Corners 4">
                <a:extLst>
                  <a:ext uri="{FF2B5EF4-FFF2-40B4-BE49-F238E27FC236}">
                    <a16:creationId xmlns:a16="http://schemas.microsoft.com/office/drawing/2014/main" id="{3548518D-D8D2-3491-7A15-849618FBE154}"/>
                  </a:ext>
                </a:extLst>
              </p:cNvPr>
              <p:cNvSpPr/>
              <p:nvPr/>
            </p:nvSpPr>
            <p:spPr>
              <a:xfrm>
                <a:off x="-810355" y="284988"/>
                <a:ext cx="3644307" cy="781050"/>
              </a:xfrm>
              <a:prstGeom prst="roundRect">
                <a:avLst>
                  <a:gd name="adj" fmla="val 50000"/>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015610B-FBE9-126E-C586-F42E4D50405B}"/>
                  </a:ext>
                </a:extLst>
              </p:cNvPr>
              <p:cNvSpPr txBox="1"/>
              <p:nvPr/>
            </p:nvSpPr>
            <p:spPr>
              <a:xfrm>
                <a:off x="-707164" y="440283"/>
                <a:ext cx="3518278" cy="477054"/>
              </a:xfrm>
              <a:prstGeom prst="rect">
                <a:avLst/>
              </a:prstGeom>
              <a:noFill/>
            </p:spPr>
            <p:txBody>
              <a:bodyPr wrap="square" rtlCol="0">
                <a:spAutoFit/>
              </a:bodyPr>
              <a:lstStyle/>
              <a:p>
                <a:r>
                  <a:rPr lang="en-US" sz="2500" b="1" dirty="0">
                    <a:solidFill>
                      <a:schemeClr val="bg1"/>
                    </a:solidFill>
                    <a:latin typeface="Roboto" pitchFamily="2" charset="0"/>
                    <a:ea typeface="Roboto" pitchFamily="2" charset="0"/>
                  </a:rPr>
                  <a:t>VÌ SAO CHỌN </a:t>
                </a:r>
                <a:r>
                  <a:rPr lang="en-US" sz="2500" b="1" dirty="0" err="1">
                    <a:solidFill>
                      <a:schemeClr val="bg1"/>
                    </a:solidFill>
                    <a:latin typeface="Roboto" pitchFamily="2" charset="0"/>
                    <a:ea typeface="Roboto" pitchFamily="2" charset="0"/>
                  </a:rPr>
                  <a:t>GOPAPERLESS</a:t>
                </a:r>
                <a:r>
                  <a:rPr lang="en-US" sz="2500" b="1" dirty="0">
                    <a:solidFill>
                      <a:schemeClr val="bg1"/>
                    </a:solidFill>
                    <a:latin typeface="Roboto" pitchFamily="2" charset="0"/>
                    <a:ea typeface="Roboto" pitchFamily="2" charset="0"/>
                  </a:rPr>
                  <a:t> GATEWAY VIEW?</a:t>
                </a:r>
              </a:p>
            </p:txBody>
          </p:sp>
        </p:grpSp>
      </p:grpSp>
      <p:grpSp>
        <p:nvGrpSpPr>
          <p:cNvPr id="71" name="Group 70">
            <a:extLst>
              <a:ext uri="{FF2B5EF4-FFF2-40B4-BE49-F238E27FC236}">
                <a16:creationId xmlns:a16="http://schemas.microsoft.com/office/drawing/2014/main" id="{D493F2C9-117C-D5A1-F61F-40CA8BB6FDDA}"/>
              </a:ext>
            </a:extLst>
          </p:cNvPr>
          <p:cNvGrpSpPr/>
          <p:nvPr/>
        </p:nvGrpSpPr>
        <p:grpSpPr>
          <a:xfrm>
            <a:off x="198479" y="2771723"/>
            <a:ext cx="2255471" cy="2441300"/>
            <a:chOff x="912832" y="1327679"/>
            <a:chExt cx="2255471" cy="2441300"/>
          </a:xfrm>
        </p:grpSpPr>
        <p:sp>
          <p:nvSpPr>
            <p:cNvPr id="58" name="Rectangle: Rounded Corners 57">
              <a:extLst>
                <a:ext uri="{FF2B5EF4-FFF2-40B4-BE49-F238E27FC236}">
                  <a16:creationId xmlns:a16="http://schemas.microsoft.com/office/drawing/2014/main" id="{45A3C7BD-B01E-8239-24C4-DBD91C776DD6}"/>
                </a:ext>
              </a:extLst>
            </p:cNvPr>
            <p:cNvSpPr/>
            <p:nvPr/>
          </p:nvSpPr>
          <p:spPr>
            <a:xfrm>
              <a:off x="920759" y="1742150"/>
              <a:ext cx="2247544" cy="2026829"/>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CA6B46D-D130-3566-4562-63FFC163ECB0}"/>
                </a:ext>
              </a:extLst>
            </p:cNvPr>
            <p:cNvSpPr/>
            <p:nvPr/>
          </p:nvSpPr>
          <p:spPr>
            <a:xfrm>
              <a:off x="1723291" y="1327679"/>
              <a:ext cx="632389" cy="63238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380F81FD-FB04-9A13-A4FE-29FEFF7F2A15}"/>
                </a:ext>
              </a:extLst>
            </p:cNvPr>
            <p:cNvSpPr txBox="1"/>
            <p:nvPr/>
          </p:nvSpPr>
          <p:spPr>
            <a:xfrm>
              <a:off x="912832" y="2018619"/>
              <a:ext cx="2255471" cy="523220"/>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Không phụ thuộc một CA duy nhất</a:t>
              </a:r>
              <a:endParaRPr lang="en-US" sz="1400" b="1" dirty="0">
                <a:solidFill>
                  <a:schemeClr val="bg1"/>
                </a:solidFill>
                <a:latin typeface="Roboto" pitchFamily="2" charset="0"/>
                <a:ea typeface="Roboto" pitchFamily="2" charset="0"/>
              </a:endParaRPr>
            </a:p>
          </p:txBody>
        </p:sp>
        <p:sp>
          <p:nvSpPr>
            <p:cNvPr id="61" name="TextBox 60">
              <a:extLst>
                <a:ext uri="{FF2B5EF4-FFF2-40B4-BE49-F238E27FC236}">
                  <a16:creationId xmlns:a16="http://schemas.microsoft.com/office/drawing/2014/main" id="{E05B357B-E1B7-960A-DA9A-E432C37ECBCF}"/>
                </a:ext>
              </a:extLst>
            </p:cNvPr>
            <p:cNvSpPr txBox="1"/>
            <p:nvPr/>
          </p:nvSpPr>
          <p:spPr>
            <a:xfrm>
              <a:off x="937682" y="2654171"/>
              <a:ext cx="2230621" cy="646331"/>
            </a:xfrm>
            <a:prstGeom prst="rect">
              <a:avLst/>
            </a:prstGeom>
            <a:noFill/>
          </p:spPr>
          <p:txBody>
            <a:bodyPr wrap="square" rtlCol="0">
              <a:spAutoFit/>
            </a:bodyPr>
            <a:lstStyle/>
            <a:p>
              <a:pPr algn="ctr"/>
              <a:r>
                <a:rPr lang="vi-VN" sz="1200" dirty="0">
                  <a:solidFill>
                    <a:schemeClr val="bg1"/>
                  </a:solidFill>
                  <a:latin typeface="Roboto" pitchFamily="2" charset="0"/>
                  <a:ea typeface="Roboto" pitchFamily="2" charset="0"/>
                </a:rPr>
                <a:t>Có khả năng tích hợp nhiều CA Provider và nhiều loại chữ ký số trên cùng một nền tảng</a:t>
              </a:r>
              <a:endParaRPr lang="en-US" sz="1200" dirty="0">
                <a:solidFill>
                  <a:schemeClr val="bg1"/>
                </a:solidFill>
                <a:latin typeface="Roboto" pitchFamily="2" charset="0"/>
                <a:ea typeface="Roboto" pitchFamily="2" charset="0"/>
              </a:endParaRPr>
            </a:p>
          </p:txBody>
        </p:sp>
        <p:pic>
          <p:nvPicPr>
            <p:cNvPr id="56" name="Graphic 55" descr="Badge Tick1 with solid fill">
              <a:extLst>
                <a:ext uri="{FF2B5EF4-FFF2-40B4-BE49-F238E27FC236}">
                  <a16:creationId xmlns:a16="http://schemas.microsoft.com/office/drawing/2014/main" id="{3522DFC5-9D4F-8CBD-595F-A60E12BC4E1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0971" y="1353029"/>
              <a:ext cx="581372" cy="581372"/>
            </a:xfrm>
            <a:prstGeom prst="rect">
              <a:avLst/>
            </a:prstGeom>
          </p:spPr>
        </p:pic>
      </p:grpSp>
      <p:grpSp>
        <p:nvGrpSpPr>
          <p:cNvPr id="70" name="Group 69">
            <a:extLst>
              <a:ext uri="{FF2B5EF4-FFF2-40B4-BE49-F238E27FC236}">
                <a16:creationId xmlns:a16="http://schemas.microsoft.com/office/drawing/2014/main" id="{A874C7F8-2677-9E54-7699-64E1A1CB0C7D}"/>
              </a:ext>
            </a:extLst>
          </p:cNvPr>
          <p:cNvGrpSpPr/>
          <p:nvPr/>
        </p:nvGrpSpPr>
        <p:grpSpPr>
          <a:xfrm>
            <a:off x="2623034" y="2816134"/>
            <a:ext cx="2255471" cy="2396889"/>
            <a:chOff x="3874576" y="1304294"/>
            <a:chExt cx="2255471" cy="2396889"/>
          </a:xfrm>
        </p:grpSpPr>
        <p:grpSp>
          <p:nvGrpSpPr>
            <p:cNvPr id="63" name="Group 62">
              <a:extLst>
                <a:ext uri="{FF2B5EF4-FFF2-40B4-BE49-F238E27FC236}">
                  <a16:creationId xmlns:a16="http://schemas.microsoft.com/office/drawing/2014/main" id="{48CEB3BB-B8DE-2F66-AAB8-21BC986AC3C2}"/>
                </a:ext>
              </a:extLst>
            </p:cNvPr>
            <p:cNvGrpSpPr/>
            <p:nvPr/>
          </p:nvGrpSpPr>
          <p:grpSpPr>
            <a:xfrm>
              <a:off x="3874576" y="1304294"/>
              <a:ext cx="2255471" cy="2396889"/>
              <a:chOff x="975832" y="1345963"/>
              <a:chExt cx="2255471" cy="2396889"/>
            </a:xfrm>
          </p:grpSpPr>
          <p:sp>
            <p:nvSpPr>
              <p:cNvPr id="64" name="Rectangle: Rounded Corners 63">
                <a:extLst>
                  <a:ext uri="{FF2B5EF4-FFF2-40B4-BE49-F238E27FC236}">
                    <a16:creationId xmlns:a16="http://schemas.microsoft.com/office/drawing/2014/main" id="{CC1AE61C-32C3-7700-3393-B163097CA2DA}"/>
                  </a:ext>
                </a:extLst>
              </p:cNvPr>
              <p:cNvSpPr/>
              <p:nvPr/>
            </p:nvSpPr>
            <p:spPr>
              <a:xfrm>
                <a:off x="975832" y="1760434"/>
                <a:ext cx="2247544" cy="1982418"/>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243C097-11D5-358A-3F23-6F09E008EBEF}"/>
                  </a:ext>
                </a:extLst>
              </p:cNvPr>
              <p:cNvSpPr/>
              <p:nvPr/>
            </p:nvSpPr>
            <p:spPr>
              <a:xfrm>
                <a:off x="1778364" y="1345963"/>
                <a:ext cx="632389" cy="63238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DC71EB51-B56A-1435-9C3B-F59FD46C110B}"/>
                  </a:ext>
                </a:extLst>
              </p:cNvPr>
              <p:cNvSpPr txBox="1"/>
              <p:nvPr/>
            </p:nvSpPr>
            <p:spPr>
              <a:xfrm>
                <a:off x="983759" y="2037846"/>
                <a:ext cx="2221983" cy="523220"/>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Consent minh bạch, </a:t>
                </a:r>
              </a:p>
              <a:p>
                <a:pPr algn="ctr"/>
                <a:r>
                  <a:rPr lang="vi-VN" sz="1400" b="1" dirty="0">
                    <a:solidFill>
                      <a:schemeClr val="bg1"/>
                    </a:solidFill>
                    <a:latin typeface="Roboto" pitchFamily="2" charset="0"/>
                    <a:ea typeface="Roboto" pitchFamily="2" charset="0"/>
                  </a:rPr>
                  <a:t>có kiểm soát</a:t>
                </a:r>
                <a:endParaRPr lang="en-US" sz="1400" b="1" dirty="0">
                  <a:solidFill>
                    <a:schemeClr val="bg1"/>
                  </a:solidFill>
                  <a:latin typeface="Roboto" pitchFamily="2" charset="0"/>
                  <a:ea typeface="Roboto" pitchFamily="2" charset="0"/>
                </a:endParaRPr>
              </a:p>
            </p:txBody>
          </p:sp>
          <p:sp>
            <p:nvSpPr>
              <p:cNvPr id="67" name="TextBox 66">
                <a:extLst>
                  <a:ext uri="{FF2B5EF4-FFF2-40B4-BE49-F238E27FC236}">
                    <a16:creationId xmlns:a16="http://schemas.microsoft.com/office/drawing/2014/main" id="{C9D2E7E9-9362-3D4A-19A9-A5CAB27E5D36}"/>
                  </a:ext>
                </a:extLst>
              </p:cNvPr>
              <p:cNvSpPr txBox="1"/>
              <p:nvPr/>
            </p:nvSpPr>
            <p:spPr>
              <a:xfrm>
                <a:off x="983759" y="2632813"/>
                <a:ext cx="2247544" cy="830997"/>
              </a:xfrm>
              <a:prstGeom prst="rect">
                <a:avLst/>
              </a:prstGeom>
              <a:noFill/>
            </p:spPr>
            <p:txBody>
              <a:bodyPr wrap="square" rtlCol="0">
                <a:spAutoFit/>
              </a:bodyPr>
              <a:lstStyle/>
              <a:p>
                <a:pPr algn="ctr"/>
                <a:r>
                  <a:rPr lang="vi-VN" sz="1200" dirty="0">
                    <a:solidFill>
                      <a:schemeClr val="bg1"/>
                    </a:solidFill>
                    <a:latin typeface="Roboto" pitchFamily="2" charset="0"/>
                    <a:ea typeface="Roboto" pitchFamily="2" charset="0"/>
                  </a:rPr>
                  <a:t>Người dùng biết rõ bên yêu cầu, mục đích sử dụng, thời hạn, nguồn và nhóm dữ liệu trước khi chấp thuận</a:t>
                </a:r>
                <a:endParaRPr lang="en-US" sz="1200" dirty="0">
                  <a:solidFill>
                    <a:schemeClr val="bg1"/>
                  </a:solidFill>
                  <a:latin typeface="Roboto" pitchFamily="2" charset="0"/>
                  <a:ea typeface="Roboto" pitchFamily="2" charset="0"/>
                </a:endParaRPr>
              </a:p>
            </p:txBody>
          </p:sp>
        </p:grpSp>
        <p:pic>
          <p:nvPicPr>
            <p:cNvPr id="69" name="Graphic 68" descr="Badge Tick1 with solid fill">
              <a:extLst>
                <a:ext uri="{FF2B5EF4-FFF2-40B4-BE49-F238E27FC236}">
                  <a16:creationId xmlns:a16="http://schemas.microsoft.com/office/drawing/2014/main" id="{27544329-20F5-EE5A-6C35-C40A072C415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2616" y="1331018"/>
              <a:ext cx="581372" cy="581372"/>
            </a:xfrm>
            <a:prstGeom prst="rect">
              <a:avLst/>
            </a:prstGeom>
          </p:spPr>
        </p:pic>
      </p:grpSp>
      <p:grpSp>
        <p:nvGrpSpPr>
          <p:cNvPr id="72" name="Group 71">
            <a:extLst>
              <a:ext uri="{FF2B5EF4-FFF2-40B4-BE49-F238E27FC236}">
                <a16:creationId xmlns:a16="http://schemas.microsoft.com/office/drawing/2014/main" id="{4B8B11CB-3F54-8B04-B2E3-D870C3096999}"/>
              </a:ext>
            </a:extLst>
          </p:cNvPr>
          <p:cNvGrpSpPr/>
          <p:nvPr/>
        </p:nvGrpSpPr>
        <p:grpSpPr>
          <a:xfrm>
            <a:off x="5019014" y="2816134"/>
            <a:ext cx="2255471" cy="2396889"/>
            <a:chOff x="3866649" y="1304294"/>
            <a:chExt cx="2255471" cy="2396889"/>
          </a:xfrm>
        </p:grpSpPr>
        <p:grpSp>
          <p:nvGrpSpPr>
            <p:cNvPr id="73" name="Group 72">
              <a:extLst>
                <a:ext uri="{FF2B5EF4-FFF2-40B4-BE49-F238E27FC236}">
                  <a16:creationId xmlns:a16="http://schemas.microsoft.com/office/drawing/2014/main" id="{909CE7A9-8AB2-4545-3672-B059B4E8A4C0}"/>
                </a:ext>
              </a:extLst>
            </p:cNvPr>
            <p:cNvGrpSpPr/>
            <p:nvPr/>
          </p:nvGrpSpPr>
          <p:grpSpPr>
            <a:xfrm>
              <a:off x="3866649" y="1304294"/>
              <a:ext cx="2255471" cy="2396889"/>
              <a:chOff x="967905" y="1345963"/>
              <a:chExt cx="2255471" cy="2396889"/>
            </a:xfrm>
          </p:grpSpPr>
          <p:sp>
            <p:nvSpPr>
              <p:cNvPr id="75" name="Rectangle: Rounded Corners 74">
                <a:extLst>
                  <a:ext uri="{FF2B5EF4-FFF2-40B4-BE49-F238E27FC236}">
                    <a16:creationId xmlns:a16="http://schemas.microsoft.com/office/drawing/2014/main" id="{8F0D4A40-AD66-9110-9684-F0411614B157}"/>
                  </a:ext>
                </a:extLst>
              </p:cNvPr>
              <p:cNvSpPr/>
              <p:nvPr/>
            </p:nvSpPr>
            <p:spPr>
              <a:xfrm>
                <a:off x="975832" y="1760434"/>
                <a:ext cx="2247544" cy="1982418"/>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81C7A00C-1C6F-EED3-B36A-13CA6836946D}"/>
                  </a:ext>
                </a:extLst>
              </p:cNvPr>
              <p:cNvSpPr/>
              <p:nvPr/>
            </p:nvSpPr>
            <p:spPr>
              <a:xfrm>
                <a:off x="1778364" y="1345963"/>
                <a:ext cx="632389" cy="63238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B62CBAF5-39C4-0472-B5E7-D3B2822524A3}"/>
                  </a:ext>
                </a:extLst>
              </p:cNvPr>
              <p:cNvSpPr txBox="1"/>
              <p:nvPr/>
            </p:nvSpPr>
            <p:spPr>
              <a:xfrm>
                <a:off x="975832" y="2118909"/>
                <a:ext cx="2239617" cy="307777"/>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Tăng cường bảo mật</a:t>
                </a:r>
                <a:endParaRPr lang="en-US" sz="1400" b="1" dirty="0">
                  <a:solidFill>
                    <a:schemeClr val="bg1"/>
                  </a:solidFill>
                  <a:latin typeface="Roboto" pitchFamily="2" charset="0"/>
                  <a:ea typeface="Roboto" pitchFamily="2" charset="0"/>
                </a:endParaRPr>
              </a:p>
            </p:txBody>
          </p:sp>
          <p:sp>
            <p:nvSpPr>
              <p:cNvPr id="78" name="TextBox 77">
                <a:extLst>
                  <a:ext uri="{FF2B5EF4-FFF2-40B4-BE49-F238E27FC236}">
                    <a16:creationId xmlns:a16="http://schemas.microsoft.com/office/drawing/2014/main" id="{C42551DB-E700-8D7E-3679-E9466E3D52C6}"/>
                  </a:ext>
                </a:extLst>
              </p:cNvPr>
              <p:cNvSpPr txBox="1"/>
              <p:nvPr/>
            </p:nvSpPr>
            <p:spPr>
              <a:xfrm>
                <a:off x="967905" y="2620560"/>
                <a:ext cx="2247544" cy="830997"/>
              </a:xfrm>
              <a:prstGeom prst="rect">
                <a:avLst/>
              </a:prstGeom>
              <a:noFill/>
            </p:spPr>
            <p:txBody>
              <a:bodyPr wrap="square" rtlCol="0">
                <a:spAutoFit/>
              </a:bodyPr>
              <a:lstStyle/>
              <a:p>
                <a:pPr algn="ctr"/>
                <a:r>
                  <a:rPr lang="vi-VN" sz="1200" dirty="0">
                    <a:solidFill>
                      <a:schemeClr val="bg1"/>
                    </a:solidFill>
                    <a:latin typeface="Roboto" pitchFamily="2" charset="0"/>
                    <a:ea typeface="Roboto" pitchFamily="2" charset="0"/>
                  </a:rPr>
                  <a:t>Kết hợp xác thực danh tính, phân quyền truy cập, bảo vệ tính toàn vẹn dữ liệu và kiểm soát callback</a:t>
                </a:r>
                <a:endParaRPr lang="en-US" sz="1200" dirty="0">
                  <a:solidFill>
                    <a:schemeClr val="bg1"/>
                  </a:solidFill>
                  <a:latin typeface="Roboto" pitchFamily="2" charset="0"/>
                  <a:ea typeface="Roboto" pitchFamily="2" charset="0"/>
                </a:endParaRPr>
              </a:p>
            </p:txBody>
          </p:sp>
        </p:grpSp>
        <p:pic>
          <p:nvPicPr>
            <p:cNvPr id="74" name="Graphic 73" descr="Badge Tick1 with solid fill">
              <a:extLst>
                <a:ext uri="{FF2B5EF4-FFF2-40B4-BE49-F238E27FC236}">
                  <a16:creationId xmlns:a16="http://schemas.microsoft.com/office/drawing/2014/main" id="{58746525-97F3-6F26-222F-ABD6B333CE9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2616" y="1331018"/>
              <a:ext cx="581372" cy="581372"/>
            </a:xfrm>
            <a:prstGeom prst="rect">
              <a:avLst/>
            </a:prstGeom>
          </p:spPr>
        </p:pic>
      </p:grpSp>
      <p:grpSp>
        <p:nvGrpSpPr>
          <p:cNvPr id="79" name="Group 78">
            <a:extLst>
              <a:ext uri="{FF2B5EF4-FFF2-40B4-BE49-F238E27FC236}">
                <a16:creationId xmlns:a16="http://schemas.microsoft.com/office/drawing/2014/main" id="{33DD9644-ABA6-3517-EEB0-19A882CC9BF2}"/>
              </a:ext>
            </a:extLst>
          </p:cNvPr>
          <p:cNvGrpSpPr/>
          <p:nvPr/>
        </p:nvGrpSpPr>
        <p:grpSpPr>
          <a:xfrm>
            <a:off x="7397027" y="2818406"/>
            <a:ext cx="2247544" cy="2394617"/>
            <a:chOff x="3874576" y="1304294"/>
            <a:chExt cx="2247544" cy="2394617"/>
          </a:xfrm>
        </p:grpSpPr>
        <p:grpSp>
          <p:nvGrpSpPr>
            <p:cNvPr id="80" name="Group 79">
              <a:extLst>
                <a:ext uri="{FF2B5EF4-FFF2-40B4-BE49-F238E27FC236}">
                  <a16:creationId xmlns:a16="http://schemas.microsoft.com/office/drawing/2014/main" id="{7E8005E1-76C0-DB78-5543-0AD003245E55}"/>
                </a:ext>
              </a:extLst>
            </p:cNvPr>
            <p:cNvGrpSpPr/>
            <p:nvPr/>
          </p:nvGrpSpPr>
          <p:grpSpPr>
            <a:xfrm>
              <a:off x="3874576" y="1304294"/>
              <a:ext cx="2247544" cy="2394617"/>
              <a:chOff x="975832" y="1345963"/>
              <a:chExt cx="2247544" cy="2394617"/>
            </a:xfrm>
          </p:grpSpPr>
          <p:sp>
            <p:nvSpPr>
              <p:cNvPr id="82" name="Rectangle: Rounded Corners 81">
                <a:extLst>
                  <a:ext uri="{FF2B5EF4-FFF2-40B4-BE49-F238E27FC236}">
                    <a16:creationId xmlns:a16="http://schemas.microsoft.com/office/drawing/2014/main" id="{23AA4247-91BF-06F4-1FED-D0EF02D5D362}"/>
                  </a:ext>
                </a:extLst>
              </p:cNvPr>
              <p:cNvSpPr/>
              <p:nvPr/>
            </p:nvSpPr>
            <p:spPr>
              <a:xfrm>
                <a:off x="975832" y="1760434"/>
                <a:ext cx="2247544" cy="1980146"/>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97E850A9-F4B5-A950-4FD6-A73DD3A0B8D7}"/>
                  </a:ext>
                </a:extLst>
              </p:cNvPr>
              <p:cNvSpPr/>
              <p:nvPr/>
            </p:nvSpPr>
            <p:spPr>
              <a:xfrm>
                <a:off x="1778364" y="1345963"/>
                <a:ext cx="632389" cy="63238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B6049918-56F6-9353-7C0C-F295DF35CABB}"/>
                  </a:ext>
                </a:extLst>
              </p:cNvPr>
              <p:cNvSpPr txBox="1"/>
              <p:nvPr/>
            </p:nvSpPr>
            <p:spPr>
              <a:xfrm>
                <a:off x="983760" y="2102915"/>
                <a:ext cx="2239616" cy="307777"/>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Linh hoạt triển khai</a:t>
                </a:r>
                <a:endParaRPr lang="en-US" sz="1400" b="1" dirty="0">
                  <a:solidFill>
                    <a:schemeClr val="bg1"/>
                  </a:solidFill>
                  <a:latin typeface="Roboto" pitchFamily="2" charset="0"/>
                  <a:ea typeface="Roboto" pitchFamily="2" charset="0"/>
                </a:endParaRPr>
              </a:p>
            </p:txBody>
          </p:sp>
          <p:sp>
            <p:nvSpPr>
              <p:cNvPr id="85" name="TextBox 84">
                <a:extLst>
                  <a:ext uri="{FF2B5EF4-FFF2-40B4-BE49-F238E27FC236}">
                    <a16:creationId xmlns:a16="http://schemas.microsoft.com/office/drawing/2014/main" id="{A99F7C13-C56D-2645-CAE6-6609639F63FD}"/>
                  </a:ext>
                </a:extLst>
              </p:cNvPr>
              <p:cNvSpPr txBox="1"/>
              <p:nvPr/>
            </p:nvSpPr>
            <p:spPr>
              <a:xfrm>
                <a:off x="975832" y="2609145"/>
                <a:ext cx="2247544" cy="646331"/>
              </a:xfrm>
              <a:prstGeom prst="rect">
                <a:avLst/>
              </a:prstGeom>
              <a:noFill/>
            </p:spPr>
            <p:txBody>
              <a:bodyPr wrap="square" rtlCol="0">
                <a:spAutoFit/>
              </a:bodyPr>
              <a:lstStyle/>
              <a:p>
                <a:pPr algn="ctr"/>
                <a:r>
                  <a:rPr lang="vi-VN" sz="1200" dirty="0">
                    <a:solidFill>
                      <a:schemeClr val="bg1"/>
                    </a:solidFill>
                    <a:latin typeface="Roboto" pitchFamily="2" charset="0"/>
                    <a:ea typeface="Roboto" pitchFamily="2" charset="0"/>
                  </a:rPr>
                  <a:t>Có thể triển khai theo mô hình SaaS/Cloud, Private Cloud, On-Premise hoặc Hybrid.</a:t>
                </a:r>
                <a:endParaRPr lang="en-US" sz="1200" dirty="0">
                  <a:solidFill>
                    <a:schemeClr val="bg1"/>
                  </a:solidFill>
                  <a:latin typeface="Roboto" pitchFamily="2" charset="0"/>
                  <a:ea typeface="Roboto" pitchFamily="2" charset="0"/>
                </a:endParaRPr>
              </a:p>
            </p:txBody>
          </p:sp>
        </p:grpSp>
        <p:pic>
          <p:nvPicPr>
            <p:cNvPr id="81" name="Graphic 80" descr="Badge Tick1 with solid fill">
              <a:extLst>
                <a:ext uri="{FF2B5EF4-FFF2-40B4-BE49-F238E27FC236}">
                  <a16:creationId xmlns:a16="http://schemas.microsoft.com/office/drawing/2014/main" id="{654610EB-1E0E-CDE1-8C6F-108802C4F1E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2616" y="1331018"/>
              <a:ext cx="581372" cy="581372"/>
            </a:xfrm>
            <a:prstGeom prst="rect">
              <a:avLst/>
            </a:prstGeom>
          </p:spPr>
        </p:pic>
      </p:grpSp>
      <p:sp>
        <p:nvSpPr>
          <p:cNvPr id="2" name="TextBox 1">
            <a:extLst>
              <a:ext uri="{FF2B5EF4-FFF2-40B4-BE49-F238E27FC236}">
                <a16:creationId xmlns:a16="http://schemas.microsoft.com/office/drawing/2014/main" id="{9E39E1CC-50C5-AACF-5022-805F10CC1695}"/>
              </a:ext>
            </a:extLst>
          </p:cNvPr>
          <p:cNvSpPr txBox="1"/>
          <p:nvPr/>
        </p:nvSpPr>
        <p:spPr>
          <a:xfrm>
            <a:off x="1284267" y="1368961"/>
            <a:ext cx="10231744" cy="701923"/>
          </a:xfrm>
          <a:prstGeom prst="rect">
            <a:avLst/>
          </a:prstGeom>
          <a:noFill/>
        </p:spPr>
        <p:txBody>
          <a:bodyPr wrap="square" rtlCol="0">
            <a:spAutoFit/>
          </a:bodyPr>
          <a:lstStyle/>
          <a:p>
            <a:pPr indent="270510" algn="just">
              <a:lnSpc>
                <a:spcPct val="150000"/>
              </a:lnSpc>
            </a:pPr>
            <a:r>
              <a:rPr lang="vi-VN" sz="1400" b="1" dirty="0">
                <a:solidFill>
                  <a:srgbClr val="1F4E79"/>
                </a:solidFill>
                <a:latin typeface="Roboto" pitchFamily="2" charset="0"/>
                <a:ea typeface="Roboto" pitchFamily="2" charset="0"/>
              </a:rPr>
              <a:t>GoPaperless Gateway View </a:t>
            </a:r>
            <a:r>
              <a:rPr lang="vi-VN" sz="1400" dirty="0">
                <a:solidFill>
                  <a:srgbClr val="1F4E79"/>
                </a:solidFill>
                <a:latin typeface="Roboto" pitchFamily="2" charset="0"/>
                <a:ea typeface="Roboto" pitchFamily="2" charset="0"/>
              </a:rPr>
              <a:t>không chỉ chuyển hướng giao dịch, mà còn hiển thị hồ sơ/tài liệu theo template, form, field, vị trí ký và trải nghiệm người dùng theo yêu cầu từng RP. </a:t>
            </a:r>
            <a:endParaRPr lang="en-US" sz="1400" dirty="0">
              <a:solidFill>
                <a:srgbClr val="1F4E79"/>
              </a:solidFill>
              <a:latin typeface="Roboto" pitchFamily="2" charset="0"/>
              <a:ea typeface="Roboto" pitchFamily="2" charset="0"/>
            </a:endParaRPr>
          </a:p>
        </p:txBody>
      </p:sp>
      <p:sp>
        <p:nvSpPr>
          <p:cNvPr id="3" name="Rectangle 2">
            <a:extLst>
              <a:ext uri="{FF2B5EF4-FFF2-40B4-BE49-F238E27FC236}">
                <a16:creationId xmlns:a16="http://schemas.microsoft.com/office/drawing/2014/main" id="{DCEB5C7F-B351-A467-D6E7-F97F2851EF47}"/>
              </a:ext>
            </a:extLst>
          </p:cNvPr>
          <p:cNvSpPr>
            <a:spLocks noChangeArrowheads="1"/>
          </p:cNvSpPr>
          <p:nvPr/>
        </p:nvSpPr>
        <p:spPr bwMode="auto">
          <a:xfrm>
            <a:off x="5683950" y="91528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4">
            <a:extLst>
              <a:ext uri="{FF2B5EF4-FFF2-40B4-BE49-F238E27FC236}">
                <a16:creationId xmlns:a16="http://schemas.microsoft.com/office/drawing/2014/main" id="{7464D25F-2A2D-11CA-FE3B-2CD8B1E75587}"/>
              </a:ext>
            </a:extLst>
          </p:cNvPr>
          <p:cNvSpPr>
            <a:spLocks noChangeArrowheads="1"/>
          </p:cNvSpPr>
          <p:nvPr/>
        </p:nvSpPr>
        <p:spPr bwMode="auto">
          <a:xfrm>
            <a:off x="5948135" y="1677086"/>
            <a:ext cx="568732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1" name="Group 10">
            <a:extLst>
              <a:ext uri="{FF2B5EF4-FFF2-40B4-BE49-F238E27FC236}">
                <a16:creationId xmlns:a16="http://schemas.microsoft.com/office/drawing/2014/main" id="{7AF19211-136C-9B15-077A-82D0B14C8CE8}"/>
              </a:ext>
            </a:extLst>
          </p:cNvPr>
          <p:cNvGrpSpPr/>
          <p:nvPr/>
        </p:nvGrpSpPr>
        <p:grpSpPr>
          <a:xfrm>
            <a:off x="-11522231" y="2771723"/>
            <a:ext cx="2255471" cy="2441300"/>
            <a:chOff x="912832" y="1327679"/>
            <a:chExt cx="2255471" cy="2441300"/>
          </a:xfrm>
        </p:grpSpPr>
        <p:sp>
          <p:nvSpPr>
            <p:cNvPr id="12" name="Rectangle: Rounded Corners 11">
              <a:extLst>
                <a:ext uri="{FF2B5EF4-FFF2-40B4-BE49-F238E27FC236}">
                  <a16:creationId xmlns:a16="http://schemas.microsoft.com/office/drawing/2014/main" id="{FD595557-B717-9D1F-ED25-5EFFC18C088D}"/>
                </a:ext>
              </a:extLst>
            </p:cNvPr>
            <p:cNvSpPr/>
            <p:nvPr/>
          </p:nvSpPr>
          <p:spPr>
            <a:xfrm>
              <a:off x="920759" y="1742150"/>
              <a:ext cx="2247544" cy="2026829"/>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25EDCEB-7990-4BE9-657A-395B86CA219F}"/>
                </a:ext>
              </a:extLst>
            </p:cNvPr>
            <p:cNvSpPr/>
            <p:nvPr/>
          </p:nvSpPr>
          <p:spPr>
            <a:xfrm>
              <a:off x="1723291" y="1327679"/>
              <a:ext cx="632389" cy="63238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E28C23B-856E-CD60-1ED7-4A977689F675}"/>
                </a:ext>
              </a:extLst>
            </p:cNvPr>
            <p:cNvSpPr txBox="1"/>
            <p:nvPr/>
          </p:nvSpPr>
          <p:spPr>
            <a:xfrm>
              <a:off x="912832" y="2018619"/>
              <a:ext cx="2255471" cy="523220"/>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Một điểm tích hợp </a:t>
              </a:r>
            </a:p>
            <a:p>
              <a:pPr algn="ctr"/>
              <a:r>
                <a:rPr lang="vi-VN" sz="1400" b="1" dirty="0">
                  <a:solidFill>
                    <a:schemeClr val="bg1"/>
                  </a:solidFill>
                  <a:latin typeface="Roboto" pitchFamily="2" charset="0"/>
                  <a:ea typeface="Roboto" pitchFamily="2" charset="0"/>
                </a:rPr>
                <a:t>duy nhất</a:t>
              </a:r>
              <a:endParaRPr lang="en-US" sz="1400" b="1" dirty="0">
                <a:solidFill>
                  <a:schemeClr val="bg1"/>
                </a:solidFill>
                <a:latin typeface="Roboto" pitchFamily="2" charset="0"/>
                <a:ea typeface="Roboto" pitchFamily="2" charset="0"/>
              </a:endParaRPr>
            </a:p>
          </p:txBody>
        </p:sp>
        <p:sp>
          <p:nvSpPr>
            <p:cNvPr id="15" name="TextBox 14">
              <a:extLst>
                <a:ext uri="{FF2B5EF4-FFF2-40B4-BE49-F238E27FC236}">
                  <a16:creationId xmlns:a16="http://schemas.microsoft.com/office/drawing/2014/main" id="{B39F39BE-9EED-B5FD-D6B0-83213DFC78A7}"/>
                </a:ext>
              </a:extLst>
            </p:cNvPr>
            <p:cNvSpPr txBox="1"/>
            <p:nvPr/>
          </p:nvSpPr>
          <p:spPr>
            <a:xfrm>
              <a:off x="937682" y="2654171"/>
              <a:ext cx="2230621" cy="830997"/>
            </a:xfrm>
            <a:prstGeom prst="rect">
              <a:avLst/>
            </a:prstGeom>
            <a:noFill/>
          </p:spPr>
          <p:txBody>
            <a:bodyPr wrap="square" rtlCol="0">
              <a:spAutoFit/>
            </a:bodyPr>
            <a:lstStyle/>
            <a:p>
              <a:pPr algn="ctr"/>
              <a:r>
                <a:rPr lang="vi-VN" sz="1200" dirty="0">
                  <a:solidFill>
                    <a:schemeClr val="bg1"/>
                  </a:solidFill>
                  <a:latin typeface="Roboto" pitchFamily="2" charset="0"/>
                  <a:ea typeface="Roboto" pitchFamily="2" charset="0"/>
                </a:rPr>
                <a:t>Kết nối hệ thống nghiệp vụ với định danh số, chia sẻ dữ liệu và ký số thông qua một Gateway thống nhất</a:t>
              </a:r>
              <a:endParaRPr lang="en-US" sz="1200" dirty="0">
                <a:solidFill>
                  <a:schemeClr val="bg1"/>
                </a:solidFill>
                <a:latin typeface="Roboto" pitchFamily="2" charset="0"/>
                <a:ea typeface="Roboto" pitchFamily="2" charset="0"/>
              </a:endParaRPr>
            </a:p>
          </p:txBody>
        </p:sp>
        <p:pic>
          <p:nvPicPr>
            <p:cNvPr id="16" name="Graphic 15" descr="Badge Tick1 with solid fill">
              <a:extLst>
                <a:ext uri="{FF2B5EF4-FFF2-40B4-BE49-F238E27FC236}">
                  <a16:creationId xmlns:a16="http://schemas.microsoft.com/office/drawing/2014/main" id="{62CC2AD4-6AEA-1412-6931-A02A5DB4988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0971" y="1353029"/>
              <a:ext cx="581372" cy="581372"/>
            </a:xfrm>
            <a:prstGeom prst="rect">
              <a:avLst/>
            </a:prstGeom>
          </p:spPr>
        </p:pic>
      </p:grpSp>
      <p:grpSp>
        <p:nvGrpSpPr>
          <p:cNvPr id="17" name="Group 16">
            <a:extLst>
              <a:ext uri="{FF2B5EF4-FFF2-40B4-BE49-F238E27FC236}">
                <a16:creationId xmlns:a16="http://schemas.microsoft.com/office/drawing/2014/main" id="{40AABE61-34C2-33F2-88E0-60E2FDCAC659}"/>
              </a:ext>
            </a:extLst>
          </p:cNvPr>
          <p:cNvGrpSpPr/>
          <p:nvPr/>
        </p:nvGrpSpPr>
        <p:grpSpPr>
          <a:xfrm>
            <a:off x="-8640476" y="2816134"/>
            <a:ext cx="2255471" cy="2396889"/>
            <a:chOff x="3874576" y="1304294"/>
            <a:chExt cx="2255471" cy="2396889"/>
          </a:xfrm>
        </p:grpSpPr>
        <p:grpSp>
          <p:nvGrpSpPr>
            <p:cNvPr id="18" name="Group 17">
              <a:extLst>
                <a:ext uri="{FF2B5EF4-FFF2-40B4-BE49-F238E27FC236}">
                  <a16:creationId xmlns:a16="http://schemas.microsoft.com/office/drawing/2014/main" id="{D6D6496A-0095-E535-914D-9B39C02CB1D3}"/>
                </a:ext>
              </a:extLst>
            </p:cNvPr>
            <p:cNvGrpSpPr/>
            <p:nvPr/>
          </p:nvGrpSpPr>
          <p:grpSpPr>
            <a:xfrm>
              <a:off x="3874576" y="1304294"/>
              <a:ext cx="2255471" cy="2396889"/>
              <a:chOff x="975832" y="1345963"/>
              <a:chExt cx="2255471" cy="2396889"/>
            </a:xfrm>
          </p:grpSpPr>
          <p:sp>
            <p:nvSpPr>
              <p:cNvPr id="20" name="Rectangle: Rounded Corners 19">
                <a:extLst>
                  <a:ext uri="{FF2B5EF4-FFF2-40B4-BE49-F238E27FC236}">
                    <a16:creationId xmlns:a16="http://schemas.microsoft.com/office/drawing/2014/main" id="{D0BF61D0-F7A9-C87A-2B01-0F016607D147}"/>
                  </a:ext>
                </a:extLst>
              </p:cNvPr>
              <p:cNvSpPr/>
              <p:nvPr/>
            </p:nvSpPr>
            <p:spPr>
              <a:xfrm>
                <a:off x="975832" y="1760434"/>
                <a:ext cx="2247544" cy="1982418"/>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3BBFCB6-6F05-88D2-45D3-E51F6134FC88}"/>
                  </a:ext>
                </a:extLst>
              </p:cNvPr>
              <p:cNvSpPr/>
              <p:nvPr/>
            </p:nvSpPr>
            <p:spPr>
              <a:xfrm>
                <a:off x="1778364" y="1345963"/>
                <a:ext cx="632389" cy="63238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E050EB9-6D50-BF1A-3467-F8511525F379}"/>
                  </a:ext>
                </a:extLst>
              </p:cNvPr>
              <p:cNvSpPr txBox="1"/>
              <p:nvPr/>
            </p:nvSpPr>
            <p:spPr>
              <a:xfrm>
                <a:off x="983759" y="2037846"/>
                <a:ext cx="2221983" cy="523220"/>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Rút ngắn thời gian </a:t>
                </a:r>
              </a:p>
              <a:p>
                <a:pPr algn="ctr"/>
                <a:r>
                  <a:rPr lang="vi-VN" sz="1400" b="1" dirty="0">
                    <a:solidFill>
                      <a:schemeClr val="bg1"/>
                    </a:solidFill>
                    <a:latin typeface="Roboto" pitchFamily="2" charset="0"/>
                    <a:ea typeface="Roboto" pitchFamily="2" charset="0"/>
                  </a:rPr>
                  <a:t>triển khai</a:t>
                </a:r>
                <a:endParaRPr lang="en-US" sz="1400" b="1" dirty="0">
                  <a:solidFill>
                    <a:schemeClr val="bg1"/>
                  </a:solidFill>
                  <a:latin typeface="Roboto" pitchFamily="2" charset="0"/>
                  <a:ea typeface="Roboto" pitchFamily="2" charset="0"/>
                </a:endParaRPr>
              </a:p>
            </p:txBody>
          </p:sp>
          <p:sp>
            <p:nvSpPr>
              <p:cNvPr id="23" name="TextBox 22">
                <a:extLst>
                  <a:ext uri="{FF2B5EF4-FFF2-40B4-BE49-F238E27FC236}">
                    <a16:creationId xmlns:a16="http://schemas.microsoft.com/office/drawing/2014/main" id="{C4C458DC-AE94-BB78-4E97-D29CACB4B82E}"/>
                  </a:ext>
                </a:extLst>
              </p:cNvPr>
              <p:cNvSpPr txBox="1"/>
              <p:nvPr/>
            </p:nvSpPr>
            <p:spPr>
              <a:xfrm>
                <a:off x="983759" y="2632813"/>
                <a:ext cx="2247544" cy="1015663"/>
              </a:xfrm>
              <a:prstGeom prst="rect">
                <a:avLst/>
              </a:prstGeom>
              <a:noFill/>
            </p:spPr>
            <p:txBody>
              <a:bodyPr wrap="square" rtlCol="0">
                <a:spAutoFit/>
              </a:bodyPr>
              <a:lstStyle/>
              <a:p>
                <a:pPr algn="ctr"/>
                <a:r>
                  <a:rPr lang="vi-VN" sz="1200" dirty="0">
                    <a:solidFill>
                      <a:schemeClr val="bg1"/>
                    </a:solidFill>
                    <a:latin typeface="Roboto" pitchFamily="2" charset="0"/>
                    <a:ea typeface="Roboto" pitchFamily="2" charset="0"/>
                  </a:rPr>
                  <a:t>Hỗ trợ API, iFrame, Webhook/Callback và các cơ chế tích hợp tiêu chuẩn, giúp giảm thời gian phát triển và đưa dịch vụ ra thị trường</a:t>
                </a:r>
                <a:endParaRPr lang="en-US" sz="1200" dirty="0">
                  <a:solidFill>
                    <a:schemeClr val="bg1"/>
                  </a:solidFill>
                  <a:latin typeface="Roboto" pitchFamily="2" charset="0"/>
                  <a:ea typeface="Roboto" pitchFamily="2" charset="0"/>
                </a:endParaRPr>
              </a:p>
            </p:txBody>
          </p:sp>
        </p:grpSp>
        <p:pic>
          <p:nvPicPr>
            <p:cNvPr id="19" name="Graphic 18" descr="Badge Tick1 with solid fill">
              <a:extLst>
                <a:ext uri="{FF2B5EF4-FFF2-40B4-BE49-F238E27FC236}">
                  <a16:creationId xmlns:a16="http://schemas.microsoft.com/office/drawing/2014/main" id="{117DDB4E-F1F9-9ECB-2E38-697AFEAF17B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2616" y="1331018"/>
              <a:ext cx="581372" cy="581372"/>
            </a:xfrm>
            <a:prstGeom prst="rect">
              <a:avLst/>
            </a:prstGeom>
          </p:spPr>
        </p:pic>
      </p:grpSp>
      <p:grpSp>
        <p:nvGrpSpPr>
          <p:cNvPr id="24" name="Group 23">
            <a:extLst>
              <a:ext uri="{FF2B5EF4-FFF2-40B4-BE49-F238E27FC236}">
                <a16:creationId xmlns:a16="http://schemas.microsoft.com/office/drawing/2014/main" id="{A60A9EB0-DCC3-6B4B-6F0C-A84A79743A73}"/>
              </a:ext>
            </a:extLst>
          </p:cNvPr>
          <p:cNvGrpSpPr/>
          <p:nvPr/>
        </p:nvGrpSpPr>
        <p:grpSpPr>
          <a:xfrm>
            <a:off x="-5758721" y="2816134"/>
            <a:ext cx="2255471" cy="2396889"/>
            <a:chOff x="3866649" y="1304294"/>
            <a:chExt cx="2255471" cy="2396889"/>
          </a:xfrm>
        </p:grpSpPr>
        <p:grpSp>
          <p:nvGrpSpPr>
            <p:cNvPr id="25" name="Group 24">
              <a:extLst>
                <a:ext uri="{FF2B5EF4-FFF2-40B4-BE49-F238E27FC236}">
                  <a16:creationId xmlns:a16="http://schemas.microsoft.com/office/drawing/2014/main" id="{A26BE1DA-18B8-8FEB-5ABF-50BCD1819B70}"/>
                </a:ext>
              </a:extLst>
            </p:cNvPr>
            <p:cNvGrpSpPr/>
            <p:nvPr/>
          </p:nvGrpSpPr>
          <p:grpSpPr>
            <a:xfrm>
              <a:off x="3866649" y="1304294"/>
              <a:ext cx="2255471" cy="2396889"/>
              <a:chOff x="967905" y="1345963"/>
              <a:chExt cx="2255471" cy="2396889"/>
            </a:xfrm>
          </p:grpSpPr>
          <p:sp>
            <p:nvSpPr>
              <p:cNvPr id="27" name="Rectangle: Rounded Corners 26">
                <a:extLst>
                  <a:ext uri="{FF2B5EF4-FFF2-40B4-BE49-F238E27FC236}">
                    <a16:creationId xmlns:a16="http://schemas.microsoft.com/office/drawing/2014/main" id="{7BA117F7-A0DA-1234-407E-46E14949309F}"/>
                  </a:ext>
                </a:extLst>
              </p:cNvPr>
              <p:cNvSpPr/>
              <p:nvPr/>
            </p:nvSpPr>
            <p:spPr>
              <a:xfrm>
                <a:off x="975832" y="1760434"/>
                <a:ext cx="2247544" cy="1982418"/>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3C176CE-5D5D-084E-1785-FBD224FEC330}"/>
                  </a:ext>
                </a:extLst>
              </p:cNvPr>
              <p:cNvSpPr/>
              <p:nvPr/>
            </p:nvSpPr>
            <p:spPr>
              <a:xfrm>
                <a:off x="1778364" y="1345963"/>
                <a:ext cx="632389" cy="63238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959476A-A5D3-BA29-1073-AD8E3EFDD03D}"/>
                  </a:ext>
                </a:extLst>
              </p:cNvPr>
              <p:cNvSpPr txBox="1"/>
              <p:nvPr/>
            </p:nvSpPr>
            <p:spPr>
              <a:xfrm>
                <a:off x="983759" y="2037846"/>
                <a:ext cx="2239617" cy="523220"/>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Chuẩn hóa trải nghiệm người dùng</a:t>
                </a:r>
                <a:endParaRPr lang="en-US" sz="1400" b="1" dirty="0">
                  <a:solidFill>
                    <a:schemeClr val="bg1"/>
                  </a:solidFill>
                  <a:latin typeface="Roboto" pitchFamily="2" charset="0"/>
                  <a:ea typeface="Roboto" pitchFamily="2" charset="0"/>
                </a:endParaRPr>
              </a:p>
            </p:txBody>
          </p:sp>
          <p:sp>
            <p:nvSpPr>
              <p:cNvPr id="30" name="TextBox 29">
                <a:extLst>
                  <a:ext uri="{FF2B5EF4-FFF2-40B4-BE49-F238E27FC236}">
                    <a16:creationId xmlns:a16="http://schemas.microsoft.com/office/drawing/2014/main" id="{94291818-2ABE-A130-90D0-EF662E2AD168}"/>
                  </a:ext>
                </a:extLst>
              </p:cNvPr>
              <p:cNvSpPr txBox="1"/>
              <p:nvPr/>
            </p:nvSpPr>
            <p:spPr>
              <a:xfrm>
                <a:off x="967905" y="2620560"/>
                <a:ext cx="2247544" cy="830997"/>
              </a:xfrm>
              <a:prstGeom prst="rect">
                <a:avLst/>
              </a:prstGeom>
              <a:noFill/>
            </p:spPr>
            <p:txBody>
              <a:bodyPr wrap="square" rtlCol="0">
                <a:spAutoFit/>
              </a:bodyPr>
              <a:lstStyle/>
              <a:p>
                <a:pPr algn="ctr"/>
                <a:r>
                  <a:rPr lang="vi-VN" sz="1200" dirty="0">
                    <a:solidFill>
                      <a:schemeClr val="bg1"/>
                    </a:solidFill>
                    <a:latin typeface="Roboto" pitchFamily="2" charset="0"/>
                    <a:ea typeface="Roboto" pitchFamily="2" charset="0"/>
                  </a:rPr>
                  <a:t>Người dùng thực hiện xem thông tin, chấp thuận, xác nhận và ký trên một hành trình nhất quán</a:t>
                </a:r>
                <a:endParaRPr lang="en-US" sz="1200" dirty="0">
                  <a:solidFill>
                    <a:schemeClr val="bg1"/>
                  </a:solidFill>
                  <a:latin typeface="Roboto" pitchFamily="2" charset="0"/>
                  <a:ea typeface="Roboto" pitchFamily="2" charset="0"/>
                </a:endParaRPr>
              </a:p>
            </p:txBody>
          </p:sp>
        </p:grpSp>
        <p:pic>
          <p:nvPicPr>
            <p:cNvPr id="26" name="Graphic 25" descr="Badge Tick1 with solid fill">
              <a:extLst>
                <a:ext uri="{FF2B5EF4-FFF2-40B4-BE49-F238E27FC236}">
                  <a16:creationId xmlns:a16="http://schemas.microsoft.com/office/drawing/2014/main" id="{33050F12-5DD0-36F1-0B93-61DFE7F367A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2616" y="1331018"/>
              <a:ext cx="581372" cy="581372"/>
            </a:xfrm>
            <a:prstGeom prst="rect">
              <a:avLst/>
            </a:prstGeom>
          </p:spPr>
        </p:pic>
      </p:grpSp>
      <p:grpSp>
        <p:nvGrpSpPr>
          <p:cNvPr id="31" name="Group 30">
            <a:extLst>
              <a:ext uri="{FF2B5EF4-FFF2-40B4-BE49-F238E27FC236}">
                <a16:creationId xmlns:a16="http://schemas.microsoft.com/office/drawing/2014/main" id="{9E185E7C-B65D-CED3-8785-99EB87E141FF}"/>
              </a:ext>
            </a:extLst>
          </p:cNvPr>
          <p:cNvGrpSpPr/>
          <p:nvPr/>
        </p:nvGrpSpPr>
        <p:grpSpPr>
          <a:xfrm>
            <a:off x="-2876965" y="2818406"/>
            <a:ext cx="2248626" cy="2394617"/>
            <a:chOff x="3873494" y="1304294"/>
            <a:chExt cx="2248626" cy="2394617"/>
          </a:xfrm>
        </p:grpSpPr>
        <p:grpSp>
          <p:nvGrpSpPr>
            <p:cNvPr id="32" name="Group 31">
              <a:extLst>
                <a:ext uri="{FF2B5EF4-FFF2-40B4-BE49-F238E27FC236}">
                  <a16:creationId xmlns:a16="http://schemas.microsoft.com/office/drawing/2014/main" id="{71AE3159-2A5B-6DDF-3C2E-587AFC5DADD1}"/>
                </a:ext>
              </a:extLst>
            </p:cNvPr>
            <p:cNvGrpSpPr/>
            <p:nvPr/>
          </p:nvGrpSpPr>
          <p:grpSpPr>
            <a:xfrm>
              <a:off x="3873494" y="1304294"/>
              <a:ext cx="2248626" cy="2394617"/>
              <a:chOff x="974750" y="1345963"/>
              <a:chExt cx="2248626" cy="2394617"/>
            </a:xfrm>
          </p:grpSpPr>
          <p:sp>
            <p:nvSpPr>
              <p:cNvPr id="34" name="Rectangle: Rounded Corners 33">
                <a:extLst>
                  <a:ext uri="{FF2B5EF4-FFF2-40B4-BE49-F238E27FC236}">
                    <a16:creationId xmlns:a16="http://schemas.microsoft.com/office/drawing/2014/main" id="{8122F17A-7051-9B56-09CB-4E2283CA6C6E}"/>
                  </a:ext>
                </a:extLst>
              </p:cNvPr>
              <p:cNvSpPr/>
              <p:nvPr/>
            </p:nvSpPr>
            <p:spPr>
              <a:xfrm>
                <a:off x="975832" y="1760434"/>
                <a:ext cx="2247544" cy="1980146"/>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7FFF253-E05E-430F-42C0-47130ED1E137}"/>
                  </a:ext>
                </a:extLst>
              </p:cNvPr>
              <p:cNvSpPr/>
              <p:nvPr/>
            </p:nvSpPr>
            <p:spPr>
              <a:xfrm>
                <a:off x="1778364" y="1345963"/>
                <a:ext cx="632389" cy="63238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FEEEFF18-39DB-B540-BAB5-AC5241DFF1E4}"/>
                  </a:ext>
                </a:extLst>
              </p:cNvPr>
              <p:cNvSpPr txBox="1"/>
              <p:nvPr/>
            </p:nvSpPr>
            <p:spPr>
              <a:xfrm>
                <a:off x="974750" y="2035574"/>
                <a:ext cx="2239616" cy="523220"/>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Hỗ trợ nhiều </a:t>
                </a:r>
              </a:p>
              <a:p>
                <a:pPr algn="ctr"/>
                <a:r>
                  <a:rPr lang="vi-VN" sz="1400" b="1" dirty="0">
                    <a:solidFill>
                      <a:schemeClr val="bg1"/>
                    </a:solidFill>
                    <a:latin typeface="Roboto" pitchFamily="2" charset="0"/>
                    <a:ea typeface="Roboto" pitchFamily="2" charset="0"/>
                  </a:rPr>
                  <a:t>phương thức ký</a:t>
                </a:r>
                <a:endParaRPr lang="en-US" sz="1400" b="1" dirty="0">
                  <a:solidFill>
                    <a:schemeClr val="bg1"/>
                  </a:solidFill>
                  <a:latin typeface="Roboto" pitchFamily="2" charset="0"/>
                  <a:ea typeface="Roboto" pitchFamily="2" charset="0"/>
                </a:endParaRPr>
              </a:p>
            </p:txBody>
          </p:sp>
          <p:sp>
            <p:nvSpPr>
              <p:cNvPr id="37" name="TextBox 36">
                <a:extLst>
                  <a:ext uri="{FF2B5EF4-FFF2-40B4-BE49-F238E27FC236}">
                    <a16:creationId xmlns:a16="http://schemas.microsoft.com/office/drawing/2014/main" id="{F3D64926-6A50-640C-BEAE-8D803D9495F9}"/>
                  </a:ext>
                </a:extLst>
              </p:cNvPr>
              <p:cNvSpPr txBox="1"/>
              <p:nvPr/>
            </p:nvSpPr>
            <p:spPr>
              <a:xfrm>
                <a:off x="975832" y="2609145"/>
                <a:ext cx="2247544" cy="830997"/>
              </a:xfrm>
              <a:prstGeom prst="rect">
                <a:avLst/>
              </a:prstGeom>
              <a:noFill/>
            </p:spPr>
            <p:txBody>
              <a:bodyPr wrap="square" rtlCol="0">
                <a:spAutoFit/>
              </a:bodyPr>
              <a:lstStyle/>
              <a:p>
                <a:pPr algn="ctr"/>
                <a:r>
                  <a:rPr lang="vi-VN" sz="1200" dirty="0">
                    <a:solidFill>
                      <a:schemeClr val="bg1"/>
                    </a:solidFill>
                    <a:latin typeface="Roboto" pitchFamily="2" charset="0"/>
                    <a:ea typeface="Roboto" pitchFamily="2" charset="0"/>
                  </a:rPr>
                  <a:t>Cho phép lựa chọn USB Token, Remote Signing, Smart-ID, Electronic-ID hoặc dịch vụ ký nội bộ</a:t>
                </a:r>
                <a:endParaRPr lang="en-US" sz="1200" dirty="0">
                  <a:solidFill>
                    <a:schemeClr val="bg1"/>
                  </a:solidFill>
                  <a:latin typeface="Roboto" pitchFamily="2" charset="0"/>
                  <a:ea typeface="Roboto" pitchFamily="2" charset="0"/>
                </a:endParaRPr>
              </a:p>
            </p:txBody>
          </p:sp>
        </p:grpSp>
        <p:pic>
          <p:nvPicPr>
            <p:cNvPr id="33" name="Graphic 32" descr="Badge Tick1 with solid fill">
              <a:extLst>
                <a:ext uri="{FF2B5EF4-FFF2-40B4-BE49-F238E27FC236}">
                  <a16:creationId xmlns:a16="http://schemas.microsoft.com/office/drawing/2014/main" id="{272D1B1E-C311-6751-C44E-0444C0DCC4B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2616" y="1331018"/>
              <a:ext cx="581372" cy="581372"/>
            </a:xfrm>
            <a:prstGeom prst="rect">
              <a:avLst/>
            </a:prstGeom>
          </p:spPr>
        </p:pic>
      </p:grpSp>
      <p:grpSp>
        <p:nvGrpSpPr>
          <p:cNvPr id="38" name="Group 37">
            <a:extLst>
              <a:ext uri="{FF2B5EF4-FFF2-40B4-BE49-F238E27FC236}">
                <a16:creationId xmlns:a16="http://schemas.microsoft.com/office/drawing/2014/main" id="{37421B40-4F0F-0763-7EA1-3156A9EAB74C}"/>
              </a:ext>
            </a:extLst>
          </p:cNvPr>
          <p:cNvGrpSpPr/>
          <p:nvPr/>
        </p:nvGrpSpPr>
        <p:grpSpPr>
          <a:xfrm>
            <a:off x="0" y="6219825"/>
            <a:ext cx="12192000" cy="646329"/>
            <a:chOff x="0" y="6219825"/>
            <a:chExt cx="12192000" cy="646329"/>
          </a:xfrm>
        </p:grpSpPr>
        <p:sp>
          <p:nvSpPr>
            <p:cNvPr id="39" name="Rectangle 38">
              <a:extLst>
                <a:ext uri="{FF2B5EF4-FFF2-40B4-BE49-F238E27FC236}">
                  <a16:creationId xmlns:a16="http://schemas.microsoft.com/office/drawing/2014/main" id="{25662135-5F1C-4FB6-83D5-983364A5290F}"/>
                </a:ext>
              </a:extLst>
            </p:cNvPr>
            <p:cNvSpPr/>
            <p:nvPr/>
          </p:nvSpPr>
          <p:spPr>
            <a:xfrm>
              <a:off x="0" y="6219825"/>
              <a:ext cx="12192000" cy="646329"/>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TextBox 40">
              <a:extLst>
                <a:ext uri="{FF2B5EF4-FFF2-40B4-BE49-F238E27FC236}">
                  <a16:creationId xmlns:a16="http://schemas.microsoft.com/office/drawing/2014/main" id="{25074FAC-77E3-E3C4-F233-3C11EBBD3C42}"/>
                </a:ext>
              </a:extLst>
            </p:cNvPr>
            <p:cNvSpPr txBox="1"/>
            <p:nvPr/>
          </p:nvSpPr>
          <p:spPr>
            <a:xfrm>
              <a:off x="0" y="6389101"/>
              <a:ext cx="12192000" cy="307777"/>
            </a:xfrm>
            <a:prstGeom prst="rect">
              <a:avLst/>
            </a:prstGeom>
            <a:noFill/>
          </p:spPr>
          <p:txBody>
            <a:bodyPr wrap="square" rtlCol="0">
              <a:spAutoFit/>
            </a:bodyPr>
            <a:lstStyle/>
            <a:p>
              <a:pPr algn="ctr"/>
              <a:r>
                <a:rPr lang="vi-VN" sz="1400" b="1" dirty="0">
                  <a:solidFill>
                    <a:srgbClr val="FFC000"/>
                  </a:solidFill>
                  <a:latin typeface="Roboto" pitchFamily="2" charset="0"/>
                  <a:ea typeface="Roboto" pitchFamily="2" charset="0"/>
                </a:rPr>
                <a:t>GOPAPERLESS GATEWAY VIEW GIẢI QUYẾT CÁC VẤN ĐỀ BẤT CẬP MÀ CÁC TỔ CHỨC ĐANG GẶP PHẢI</a:t>
              </a:r>
              <a:endParaRPr lang="en-US" sz="1400" b="1" dirty="0">
                <a:solidFill>
                  <a:srgbClr val="FFC000"/>
                </a:solidFill>
                <a:latin typeface="Roboto" pitchFamily="2" charset="0"/>
                <a:ea typeface="Roboto" pitchFamily="2" charset="0"/>
              </a:endParaRPr>
            </a:p>
          </p:txBody>
        </p:sp>
        <p:pic>
          <p:nvPicPr>
            <p:cNvPr id="43" name="Graphic 42" descr="Lights On with solid fill">
              <a:extLst>
                <a:ext uri="{FF2B5EF4-FFF2-40B4-BE49-F238E27FC236}">
                  <a16:creationId xmlns:a16="http://schemas.microsoft.com/office/drawing/2014/main" id="{9D7DE230-0CD4-C091-026E-5FB8FE83B47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99601" y="6222526"/>
              <a:ext cx="577188" cy="577188"/>
            </a:xfrm>
            <a:prstGeom prst="rect">
              <a:avLst/>
            </a:prstGeom>
          </p:spPr>
        </p:pic>
        <p:pic>
          <p:nvPicPr>
            <p:cNvPr id="45" name="Graphic 44" descr="Lights On with solid fill">
              <a:extLst>
                <a:ext uri="{FF2B5EF4-FFF2-40B4-BE49-F238E27FC236}">
                  <a16:creationId xmlns:a16="http://schemas.microsoft.com/office/drawing/2014/main" id="{5E4A8520-71CA-C9B8-29D3-57000678B1E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429304" y="6237739"/>
              <a:ext cx="577188" cy="577188"/>
            </a:xfrm>
            <a:prstGeom prst="rect">
              <a:avLst/>
            </a:prstGeom>
          </p:spPr>
        </p:pic>
      </p:grpSp>
      <p:grpSp>
        <p:nvGrpSpPr>
          <p:cNvPr id="40" name="Group 39">
            <a:extLst>
              <a:ext uri="{FF2B5EF4-FFF2-40B4-BE49-F238E27FC236}">
                <a16:creationId xmlns:a16="http://schemas.microsoft.com/office/drawing/2014/main" id="{B8CC34AC-3D6C-8D2D-2A9B-7E05242065DE}"/>
              </a:ext>
            </a:extLst>
          </p:cNvPr>
          <p:cNvGrpSpPr/>
          <p:nvPr/>
        </p:nvGrpSpPr>
        <p:grpSpPr>
          <a:xfrm>
            <a:off x="9767113" y="2816134"/>
            <a:ext cx="2247544" cy="2394617"/>
            <a:chOff x="3874576" y="1304294"/>
            <a:chExt cx="2247544" cy="2394617"/>
          </a:xfrm>
        </p:grpSpPr>
        <p:grpSp>
          <p:nvGrpSpPr>
            <p:cNvPr id="42" name="Group 41">
              <a:extLst>
                <a:ext uri="{FF2B5EF4-FFF2-40B4-BE49-F238E27FC236}">
                  <a16:creationId xmlns:a16="http://schemas.microsoft.com/office/drawing/2014/main" id="{C1CFC49A-3EC4-1B18-E34F-6F7F8DC8A2A4}"/>
                </a:ext>
              </a:extLst>
            </p:cNvPr>
            <p:cNvGrpSpPr/>
            <p:nvPr/>
          </p:nvGrpSpPr>
          <p:grpSpPr>
            <a:xfrm>
              <a:off x="3874576" y="1304294"/>
              <a:ext cx="2247544" cy="2394617"/>
              <a:chOff x="975832" y="1345963"/>
              <a:chExt cx="2247544" cy="2394617"/>
            </a:xfrm>
          </p:grpSpPr>
          <p:sp>
            <p:nvSpPr>
              <p:cNvPr id="46" name="Rectangle: Rounded Corners 45">
                <a:extLst>
                  <a:ext uri="{FF2B5EF4-FFF2-40B4-BE49-F238E27FC236}">
                    <a16:creationId xmlns:a16="http://schemas.microsoft.com/office/drawing/2014/main" id="{D2CE4B56-3281-BF61-34A1-6BAEFE0A4D0E}"/>
                  </a:ext>
                </a:extLst>
              </p:cNvPr>
              <p:cNvSpPr/>
              <p:nvPr/>
            </p:nvSpPr>
            <p:spPr>
              <a:xfrm>
                <a:off x="975832" y="1760434"/>
                <a:ext cx="2247544" cy="1980146"/>
              </a:xfrm>
              <a:prstGeom prst="round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C28AE42-C4D5-943A-1160-CD10DA9C6766}"/>
                  </a:ext>
                </a:extLst>
              </p:cNvPr>
              <p:cNvSpPr/>
              <p:nvPr/>
            </p:nvSpPr>
            <p:spPr>
              <a:xfrm>
                <a:off x="1778364" y="1345963"/>
                <a:ext cx="632389" cy="63238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9DB20CA8-B5F2-6D7A-3D5D-4899C2304A28}"/>
                  </a:ext>
                </a:extLst>
              </p:cNvPr>
              <p:cNvSpPr txBox="1"/>
              <p:nvPr/>
            </p:nvSpPr>
            <p:spPr>
              <a:xfrm>
                <a:off x="983760" y="2102915"/>
                <a:ext cx="2239616" cy="307777"/>
              </a:xfrm>
              <a:prstGeom prst="rect">
                <a:avLst/>
              </a:prstGeom>
              <a:noFill/>
            </p:spPr>
            <p:txBody>
              <a:bodyPr wrap="square" rtlCol="0">
                <a:spAutoFit/>
              </a:bodyPr>
              <a:lstStyle/>
              <a:p>
                <a:pPr algn="ctr"/>
                <a:r>
                  <a:rPr lang="vi-VN" sz="1400" b="1" dirty="0">
                    <a:solidFill>
                      <a:schemeClr val="bg1"/>
                    </a:solidFill>
                    <a:latin typeface="Roboto" pitchFamily="2" charset="0"/>
                    <a:ea typeface="Roboto" pitchFamily="2" charset="0"/>
                  </a:rPr>
                  <a:t>API</a:t>
                </a:r>
                <a:endParaRPr lang="en-US" sz="1400" b="1" dirty="0">
                  <a:solidFill>
                    <a:schemeClr val="bg1"/>
                  </a:solidFill>
                  <a:latin typeface="Roboto" pitchFamily="2" charset="0"/>
                  <a:ea typeface="Roboto" pitchFamily="2" charset="0"/>
                </a:endParaRPr>
              </a:p>
            </p:txBody>
          </p:sp>
          <p:sp>
            <p:nvSpPr>
              <p:cNvPr id="49" name="TextBox 48">
                <a:extLst>
                  <a:ext uri="{FF2B5EF4-FFF2-40B4-BE49-F238E27FC236}">
                    <a16:creationId xmlns:a16="http://schemas.microsoft.com/office/drawing/2014/main" id="{8D0567B4-EDCB-361F-635B-04FA8C9C0737}"/>
                  </a:ext>
                </a:extLst>
              </p:cNvPr>
              <p:cNvSpPr txBox="1"/>
              <p:nvPr/>
            </p:nvSpPr>
            <p:spPr>
              <a:xfrm>
                <a:off x="975832" y="2488520"/>
                <a:ext cx="2247544" cy="1015663"/>
              </a:xfrm>
              <a:prstGeom prst="rect">
                <a:avLst/>
              </a:prstGeom>
              <a:noFill/>
            </p:spPr>
            <p:txBody>
              <a:bodyPr wrap="square" rtlCol="0">
                <a:spAutoFit/>
              </a:bodyPr>
              <a:lstStyle/>
              <a:p>
                <a:pPr algn="ctr"/>
                <a:r>
                  <a:rPr lang="vi-VN" sz="1200" dirty="0">
                    <a:solidFill>
                      <a:schemeClr val="bg1"/>
                    </a:solidFill>
                    <a:latin typeface="Roboto" pitchFamily="2" charset="0"/>
                    <a:ea typeface="Roboto" pitchFamily="2" charset="0"/>
                  </a:rPr>
                  <a:t>Một API chuẩn để mọi hệ thống nghiệp vụ tích hợp định danh, chia sẻ dữ liệu, ký số và truy vết giao dịch mà không phải tự xây từng luồng riêng.</a:t>
                </a:r>
                <a:endParaRPr lang="en-US" sz="1200" dirty="0">
                  <a:solidFill>
                    <a:schemeClr val="bg1"/>
                  </a:solidFill>
                  <a:latin typeface="Roboto" pitchFamily="2" charset="0"/>
                  <a:ea typeface="Roboto" pitchFamily="2" charset="0"/>
                </a:endParaRPr>
              </a:p>
            </p:txBody>
          </p:sp>
        </p:grpSp>
        <p:pic>
          <p:nvPicPr>
            <p:cNvPr id="44" name="Graphic 43" descr="Badge Tick1 with solid fill">
              <a:extLst>
                <a:ext uri="{FF2B5EF4-FFF2-40B4-BE49-F238E27FC236}">
                  <a16:creationId xmlns:a16="http://schemas.microsoft.com/office/drawing/2014/main" id="{1695E15F-AA33-AFD5-4D85-12A47B9CA79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2616" y="1331018"/>
              <a:ext cx="581372" cy="581372"/>
            </a:xfrm>
            <a:prstGeom prst="rect">
              <a:avLst/>
            </a:prstGeom>
          </p:spPr>
        </p:pic>
      </p:grpSp>
    </p:spTree>
    <p:extLst>
      <p:ext uri="{BB962C8B-B14F-4D97-AF65-F5344CB8AC3E}">
        <p14:creationId xmlns:p14="http://schemas.microsoft.com/office/powerpoint/2010/main" val="4269651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1"/>
                                        </p:tgtEl>
                                        <p:attrNameLst>
                                          <p:attrName>r</p:attrName>
                                        </p:attrNameLst>
                                      </p:cBhvr>
                                    </p:animRot>
                                    <p:animRot by="-240000">
                                      <p:cBhvr>
                                        <p:cTn id="7" dur="200" fill="hold">
                                          <p:stCondLst>
                                            <p:cond delay="200"/>
                                          </p:stCondLst>
                                        </p:cTn>
                                        <p:tgtEl>
                                          <p:spTgt spid="71"/>
                                        </p:tgtEl>
                                        <p:attrNameLst>
                                          <p:attrName>r</p:attrName>
                                        </p:attrNameLst>
                                      </p:cBhvr>
                                    </p:animRot>
                                    <p:animRot by="240000">
                                      <p:cBhvr>
                                        <p:cTn id="8" dur="200" fill="hold">
                                          <p:stCondLst>
                                            <p:cond delay="400"/>
                                          </p:stCondLst>
                                        </p:cTn>
                                        <p:tgtEl>
                                          <p:spTgt spid="71"/>
                                        </p:tgtEl>
                                        <p:attrNameLst>
                                          <p:attrName>r</p:attrName>
                                        </p:attrNameLst>
                                      </p:cBhvr>
                                    </p:animRot>
                                    <p:animRot by="-240000">
                                      <p:cBhvr>
                                        <p:cTn id="9" dur="200" fill="hold">
                                          <p:stCondLst>
                                            <p:cond delay="600"/>
                                          </p:stCondLst>
                                        </p:cTn>
                                        <p:tgtEl>
                                          <p:spTgt spid="71"/>
                                        </p:tgtEl>
                                        <p:attrNameLst>
                                          <p:attrName>r</p:attrName>
                                        </p:attrNameLst>
                                      </p:cBhvr>
                                    </p:animRot>
                                    <p:animRot by="120000">
                                      <p:cBhvr>
                                        <p:cTn id="10" dur="200" fill="hold">
                                          <p:stCondLst>
                                            <p:cond delay="800"/>
                                          </p:stCondLst>
                                        </p:cTn>
                                        <p:tgtEl>
                                          <p:spTgt spid="7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0"/>
                                        </p:tgtEl>
                                        <p:attrNameLst>
                                          <p:attrName>r</p:attrName>
                                        </p:attrNameLst>
                                      </p:cBhvr>
                                    </p:animRot>
                                    <p:animRot by="-240000">
                                      <p:cBhvr>
                                        <p:cTn id="13" dur="200" fill="hold">
                                          <p:stCondLst>
                                            <p:cond delay="200"/>
                                          </p:stCondLst>
                                        </p:cTn>
                                        <p:tgtEl>
                                          <p:spTgt spid="70"/>
                                        </p:tgtEl>
                                        <p:attrNameLst>
                                          <p:attrName>r</p:attrName>
                                        </p:attrNameLst>
                                      </p:cBhvr>
                                    </p:animRot>
                                    <p:animRot by="240000">
                                      <p:cBhvr>
                                        <p:cTn id="14" dur="200" fill="hold">
                                          <p:stCondLst>
                                            <p:cond delay="400"/>
                                          </p:stCondLst>
                                        </p:cTn>
                                        <p:tgtEl>
                                          <p:spTgt spid="70"/>
                                        </p:tgtEl>
                                        <p:attrNameLst>
                                          <p:attrName>r</p:attrName>
                                        </p:attrNameLst>
                                      </p:cBhvr>
                                    </p:animRot>
                                    <p:animRot by="-240000">
                                      <p:cBhvr>
                                        <p:cTn id="15" dur="200" fill="hold">
                                          <p:stCondLst>
                                            <p:cond delay="600"/>
                                          </p:stCondLst>
                                        </p:cTn>
                                        <p:tgtEl>
                                          <p:spTgt spid="70"/>
                                        </p:tgtEl>
                                        <p:attrNameLst>
                                          <p:attrName>r</p:attrName>
                                        </p:attrNameLst>
                                      </p:cBhvr>
                                    </p:animRot>
                                    <p:animRot by="120000">
                                      <p:cBhvr>
                                        <p:cTn id="16" dur="200" fill="hold">
                                          <p:stCondLst>
                                            <p:cond delay="800"/>
                                          </p:stCondLst>
                                        </p:cTn>
                                        <p:tgtEl>
                                          <p:spTgt spid="7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72"/>
                                        </p:tgtEl>
                                        <p:attrNameLst>
                                          <p:attrName>r</p:attrName>
                                        </p:attrNameLst>
                                      </p:cBhvr>
                                    </p:animRot>
                                    <p:animRot by="-240000">
                                      <p:cBhvr>
                                        <p:cTn id="19" dur="200" fill="hold">
                                          <p:stCondLst>
                                            <p:cond delay="200"/>
                                          </p:stCondLst>
                                        </p:cTn>
                                        <p:tgtEl>
                                          <p:spTgt spid="72"/>
                                        </p:tgtEl>
                                        <p:attrNameLst>
                                          <p:attrName>r</p:attrName>
                                        </p:attrNameLst>
                                      </p:cBhvr>
                                    </p:animRot>
                                    <p:animRot by="240000">
                                      <p:cBhvr>
                                        <p:cTn id="20" dur="200" fill="hold">
                                          <p:stCondLst>
                                            <p:cond delay="400"/>
                                          </p:stCondLst>
                                        </p:cTn>
                                        <p:tgtEl>
                                          <p:spTgt spid="72"/>
                                        </p:tgtEl>
                                        <p:attrNameLst>
                                          <p:attrName>r</p:attrName>
                                        </p:attrNameLst>
                                      </p:cBhvr>
                                    </p:animRot>
                                    <p:animRot by="-240000">
                                      <p:cBhvr>
                                        <p:cTn id="21" dur="200" fill="hold">
                                          <p:stCondLst>
                                            <p:cond delay="600"/>
                                          </p:stCondLst>
                                        </p:cTn>
                                        <p:tgtEl>
                                          <p:spTgt spid="72"/>
                                        </p:tgtEl>
                                        <p:attrNameLst>
                                          <p:attrName>r</p:attrName>
                                        </p:attrNameLst>
                                      </p:cBhvr>
                                    </p:animRot>
                                    <p:animRot by="120000">
                                      <p:cBhvr>
                                        <p:cTn id="22" dur="200" fill="hold">
                                          <p:stCondLst>
                                            <p:cond delay="800"/>
                                          </p:stCondLst>
                                        </p:cTn>
                                        <p:tgtEl>
                                          <p:spTgt spid="7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79"/>
                                        </p:tgtEl>
                                        <p:attrNameLst>
                                          <p:attrName>r</p:attrName>
                                        </p:attrNameLst>
                                      </p:cBhvr>
                                    </p:animRot>
                                    <p:animRot by="-240000">
                                      <p:cBhvr>
                                        <p:cTn id="25" dur="200" fill="hold">
                                          <p:stCondLst>
                                            <p:cond delay="200"/>
                                          </p:stCondLst>
                                        </p:cTn>
                                        <p:tgtEl>
                                          <p:spTgt spid="79"/>
                                        </p:tgtEl>
                                        <p:attrNameLst>
                                          <p:attrName>r</p:attrName>
                                        </p:attrNameLst>
                                      </p:cBhvr>
                                    </p:animRot>
                                    <p:animRot by="240000">
                                      <p:cBhvr>
                                        <p:cTn id="26" dur="200" fill="hold">
                                          <p:stCondLst>
                                            <p:cond delay="400"/>
                                          </p:stCondLst>
                                        </p:cTn>
                                        <p:tgtEl>
                                          <p:spTgt spid="79"/>
                                        </p:tgtEl>
                                        <p:attrNameLst>
                                          <p:attrName>r</p:attrName>
                                        </p:attrNameLst>
                                      </p:cBhvr>
                                    </p:animRot>
                                    <p:animRot by="-240000">
                                      <p:cBhvr>
                                        <p:cTn id="27" dur="200" fill="hold">
                                          <p:stCondLst>
                                            <p:cond delay="600"/>
                                          </p:stCondLst>
                                        </p:cTn>
                                        <p:tgtEl>
                                          <p:spTgt spid="79"/>
                                        </p:tgtEl>
                                        <p:attrNameLst>
                                          <p:attrName>r</p:attrName>
                                        </p:attrNameLst>
                                      </p:cBhvr>
                                    </p:animRot>
                                    <p:animRot by="120000">
                                      <p:cBhvr>
                                        <p:cTn id="28" dur="200" fill="hold">
                                          <p:stCondLst>
                                            <p:cond delay="800"/>
                                          </p:stCondLst>
                                        </p:cTn>
                                        <p:tgtEl>
                                          <p:spTgt spid="79"/>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40"/>
                                        </p:tgtEl>
                                        <p:attrNameLst>
                                          <p:attrName>r</p:attrName>
                                        </p:attrNameLst>
                                      </p:cBhvr>
                                    </p:animRot>
                                    <p:animRot by="-240000">
                                      <p:cBhvr>
                                        <p:cTn id="31" dur="200" fill="hold">
                                          <p:stCondLst>
                                            <p:cond delay="200"/>
                                          </p:stCondLst>
                                        </p:cTn>
                                        <p:tgtEl>
                                          <p:spTgt spid="40"/>
                                        </p:tgtEl>
                                        <p:attrNameLst>
                                          <p:attrName>r</p:attrName>
                                        </p:attrNameLst>
                                      </p:cBhvr>
                                    </p:animRot>
                                    <p:animRot by="240000">
                                      <p:cBhvr>
                                        <p:cTn id="32" dur="200" fill="hold">
                                          <p:stCondLst>
                                            <p:cond delay="400"/>
                                          </p:stCondLst>
                                        </p:cTn>
                                        <p:tgtEl>
                                          <p:spTgt spid="40"/>
                                        </p:tgtEl>
                                        <p:attrNameLst>
                                          <p:attrName>r</p:attrName>
                                        </p:attrNameLst>
                                      </p:cBhvr>
                                    </p:animRot>
                                    <p:animRot by="-240000">
                                      <p:cBhvr>
                                        <p:cTn id="33" dur="200" fill="hold">
                                          <p:stCondLst>
                                            <p:cond delay="600"/>
                                          </p:stCondLst>
                                        </p:cTn>
                                        <p:tgtEl>
                                          <p:spTgt spid="40"/>
                                        </p:tgtEl>
                                        <p:attrNameLst>
                                          <p:attrName>r</p:attrName>
                                        </p:attrNameLst>
                                      </p:cBhvr>
                                    </p:animRot>
                                    <p:animRot by="120000">
                                      <p:cBhvr>
                                        <p:cTn id="34" dur="200" fill="hold">
                                          <p:stCondLst>
                                            <p:cond delay="800"/>
                                          </p:stCondLst>
                                        </p:cTn>
                                        <p:tgtEl>
                                          <p:spTgt spid="4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anim calcmode="lin" valueType="num">
                                      <p:cBhvr>
                                        <p:cTn id="40" dur="500" fill="hold"/>
                                        <p:tgtEl>
                                          <p:spTgt spid="38"/>
                                        </p:tgtEl>
                                        <p:attrNameLst>
                                          <p:attrName>ppt_x</p:attrName>
                                        </p:attrNameLst>
                                      </p:cBhvr>
                                      <p:tavLst>
                                        <p:tav tm="0">
                                          <p:val>
                                            <p:strVal val="#ppt_x"/>
                                          </p:val>
                                        </p:tav>
                                        <p:tav tm="100000">
                                          <p:val>
                                            <p:strVal val="#ppt_x"/>
                                          </p:val>
                                        </p:tav>
                                      </p:tavLst>
                                    </p:anim>
                                    <p:anim calcmode="lin" valueType="num">
                                      <p:cBhvr>
                                        <p:cTn id="41"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7786</TotalTime>
  <Words>3711</Words>
  <Application>Microsoft Office PowerPoint</Application>
  <PresentationFormat>Widescreen</PresentationFormat>
  <Paragraphs>328</Paragraphs>
  <Slides>32</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Courier New</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Mobile-ID Helpdesk</dc:creator>
  <cp:lastModifiedBy>Quyên Lưu</cp:lastModifiedBy>
  <cp:revision>268</cp:revision>
  <dcterms:created xsi:type="dcterms:W3CDTF">2023-11-16T03:28:59Z</dcterms:created>
  <dcterms:modified xsi:type="dcterms:W3CDTF">2026-07-20T01:49:22Z</dcterms:modified>
</cp:coreProperties>
</file>